
<file path=[Content_Types].xml><?xml version="1.0" encoding="utf-8"?>
<Types xmlns="http://schemas.openxmlformats.org/package/2006/content-types">
  <Default Extension="png" ContentType="image/png"/>
  <Default Extension="mp3" ContentType="audio/unknown"/>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0"/>
  </p:notesMasterIdLst>
  <p:sldIdLst>
    <p:sldId id="257" r:id="rId2"/>
    <p:sldId id="259" r:id="rId3"/>
    <p:sldId id="279" r:id="rId4"/>
    <p:sldId id="289" r:id="rId5"/>
    <p:sldId id="302" r:id="rId6"/>
    <p:sldId id="290" r:id="rId7"/>
    <p:sldId id="291" r:id="rId8"/>
    <p:sldId id="270" r:id="rId9"/>
    <p:sldId id="295" r:id="rId10"/>
    <p:sldId id="293" r:id="rId11"/>
    <p:sldId id="294" r:id="rId12"/>
    <p:sldId id="297" r:id="rId13"/>
    <p:sldId id="298" r:id="rId14"/>
    <p:sldId id="296" r:id="rId15"/>
    <p:sldId id="299" r:id="rId16"/>
    <p:sldId id="300" r:id="rId17"/>
    <p:sldId id="301" r:id="rId18"/>
    <p:sldId id="303" r:id="rId19"/>
    <p:sldId id="305" r:id="rId20"/>
    <p:sldId id="304" r:id="rId21"/>
    <p:sldId id="306" r:id="rId22"/>
    <p:sldId id="307" r:id="rId23"/>
    <p:sldId id="308" r:id="rId24"/>
    <p:sldId id="309" r:id="rId25"/>
    <p:sldId id="310" r:id="rId26"/>
    <p:sldId id="311" r:id="rId27"/>
    <p:sldId id="312" r:id="rId28"/>
    <p:sldId id="313" r:id="rId29"/>
    <p:sldId id="314" r:id="rId30"/>
    <p:sldId id="315" r:id="rId31"/>
    <p:sldId id="316" r:id="rId32"/>
    <p:sldId id="317" r:id="rId33"/>
    <p:sldId id="318" r:id="rId34"/>
    <p:sldId id="319" r:id="rId35"/>
    <p:sldId id="320" r:id="rId36"/>
    <p:sldId id="321" r:id="rId37"/>
    <p:sldId id="273" r:id="rId38"/>
    <p:sldId id="322" r:id="rId39"/>
    <p:sldId id="323" r:id="rId40"/>
    <p:sldId id="324" r:id="rId41"/>
    <p:sldId id="325" r:id="rId42"/>
    <p:sldId id="326" r:id="rId43"/>
    <p:sldId id="327" r:id="rId44"/>
    <p:sldId id="328" r:id="rId45"/>
    <p:sldId id="287" r:id="rId46"/>
    <p:sldId id="266" r:id="rId47"/>
    <p:sldId id="269" r:id="rId48"/>
    <p:sldId id="281" r:id="rId4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5BE263C-DBD7-4A20-BB59-AAB30ACAA65A}" styleName="中度样式 3 - 强调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7" d="100"/>
          <a:sy n="87" d="100"/>
        </p:scale>
        <p:origin x="-528" y="-82"/>
      </p:cViewPr>
      <p:guideLst>
        <p:guide orient="horz" pos="2160"/>
        <p:guide pos="3840"/>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CEC294-1CAD-4EAD-B734-FE21E2D240CE}" type="datetimeFigureOut">
              <a:rPr lang="zh-CN" altLang="en-US" smtClean="0"/>
              <a:t>2018/12/9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2E3FF2-7672-424F-96BF-79BED793B085}" type="slidenum">
              <a:rPr lang="zh-CN" altLang="en-US" smtClean="0"/>
              <a:t>‹#›</a:t>
            </a:fld>
            <a:endParaRPr lang="zh-CN" altLang="en-US"/>
          </a:p>
        </p:txBody>
      </p:sp>
    </p:spTree>
    <p:extLst>
      <p:ext uri="{BB962C8B-B14F-4D97-AF65-F5344CB8AC3E}">
        <p14:creationId xmlns:p14="http://schemas.microsoft.com/office/powerpoint/2010/main" val="26722509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A7F1328-8422-4FC2-8CB7-67646B12AD7A}" type="datetimeFigureOut">
              <a:rPr lang="zh-CN" altLang="en-US" smtClean="0">
                <a:solidFill>
                  <a:prstClr val="black">
                    <a:tint val="75000"/>
                  </a:prstClr>
                </a:solidFill>
              </a:rPr>
              <a:pPr/>
              <a:t>2018/12/9</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A31DCD34-8252-4593-BF28-60EA3B172671}"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680373793"/>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7F1328-8422-4FC2-8CB7-67646B12AD7A}" type="datetimeFigureOut">
              <a:rPr lang="zh-CN" altLang="en-US" smtClean="0">
                <a:solidFill>
                  <a:prstClr val="black">
                    <a:tint val="75000"/>
                  </a:prstClr>
                </a:solidFill>
              </a:rPr>
              <a:pPr/>
              <a:t>2018/12/9</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1DCD34-8252-4593-BF28-60EA3B172671}"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920549289"/>
      </p:ext>
    </p:extLst>
  </p:cSld>
  <p:clrMap bg1="lt1" tx1="dk1" bg2="lt2" tx2="dk2" accent1="accent1" accent2="accent2" accent3="accent3" accent4="accent4" accent5="accent5" accent6="accent6" hlink="hlink" folHlink="folHlink"/>
  <p:sldLayoutIdLst>
    <p:sldLayoutId id="2147483662" r:id="rId1"/>
  </p:sldLayoutIdLst>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hyperlink" Target="https://baike.baidu.com/item/%E7%BB%9F%E4%B8%80%E5%BB%BA%E6%A8%A1%E8%AF%AD%E8%A8%80/3160571?fr=aladdin&#65288;&#27983;&#35272;&#26102;&#38388;2018" TargetMode="External"/><Relationship Id="rId2" Type="http://schemas.openxmlformats.org/officeDocument/2006/relationships/image" Target="../media/image21.png"/><Relationship Id="rId1" Type="http://schemas.openxmlformats.org/officeDocument/2006/relationships/slideLayout" Target="../slideLayouts/slideLayout1.xml"/><Relationship Id="rId4" Type="http://schemas.openxmlformats.org/officeDocument/2006/relationships/hyperlink" Target="https://blog.csdn.net/shan9liang/article/details/6712867"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4">
            <a:extLst>
              <a:ext uri="{28A0092B-C50C-407E-A947-70E740481C1C}">
                <a14:useLocalDpi xmlns:a14="http://schemas.microsoft.com/office/drawing/2010/main" val="0"/>
              </a:ext>
            </a:extLst>
          </a:blip>
          <a:srcRect b="12804"/>
          <a:stretch/>
        </p:blipFill>
        <p:spPr>
          <a:xfrm>
            <a:off x="-2" y="0"/>
            <a:ext cx="12189174" cy="6858000"/>
          </a:xfrm>
          <a:prstGeom prst="rect">
            <a:avLst/>
          </a:prstGeom>
        </p:spPr>
      </p:pic>
      <p:sp>
        <p:nvSpPr>
          <p:cNvPr id="5" name="矩形 4"/>
          <p:cNvSpPr/>
          <p:nvPr/>
        </p:nvSpPr>
        <p:spPr>
          <a:xfrm>
            <a:off x="-2" y="0"/>
            <a:ext cx="12189174" cy="6858000"/>
          </a:xfrm>
          <a:prstGeom prst="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rot="10800000">
            <a:off x="3652180" y="1386123"/>
            <a:ext cx="4399284" cy="3792486"/>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23" name="直接连接符 22"/>
          <p:cNvCxnSpPr/>
          <p:nvPr/>
        </p:nvCxnSpPr>
        <p:spPr>
          <a:xfrm>
            <a:off x="7661583" y="2024111"/>
            <a:ext cx="815207" cy="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6810932" y="2024110"/>
            <a:ext cx="1665859" cy="2883218"/>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6403328" y="4221626"/>
            <a:ext cx="411149" cy="67343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rot="14400000">
            <a:off x="4832731" y="4940561"/>
            <a:ext cx="1369884" cy="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rot="14400000">
            <a:off x="5832230" y="4395733"/>
            <a:ext cx="684942" cy="1121889"/>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29" name="等腰三角形 28"/>
          <p:cNvSpPr/>
          <p:nvPr/>
        </p:nvSpPr>
        <p:spPr>
          <a:xfrm rot="10800000">
            <a:off x="6608902" y="5070997"/>
            <a:ext cx="465023" cy="400881"/>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等腰三角形 29"/>
          <p:cNvSpPr/>
          <p:nvPr/>
        </p:nvSpPr>
        <p:spPr>
          <a:xfrm rot="15758920">
            <a:off x="7836674" y="3741540"/>
            <a:ext cx="465023" cy="400881"/>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等腰三角形 30"/>
          <p:cNvSpPr/>
          <p:nvPr/>
        </p:nvSpPr>
        <p:spPr>
          <a:xfrm rot="10800000">
            <a:off x="3173401" y="2514182"/>
            <a:ext cx="465023" cy="400881"/>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2" name="等腰三角形 31"/>
          <p:cNvSpPr/>
          <p:nvPr/>
        </p:nvSpPr>
        <p:spPr>
          <a:xfrm rot="7145812">
            <a:off x="4010315" y="3330474"/>
            <a:ext cx="1167514" cy="1006476"/>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3" name="等腰三角形 32"/>
          <p:cNvSpPr/>
          <p:nvPr/>
        </p:nvSpPr>
        <p:spPr>
          <a:xfrm rot="14400000">
            <a:off x="9078663" y="3304461"/>
            <a:ext cx="315578" cy="272049"/>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4" name="等腰三角形 33"/>
          <p:cNvSpPr/>
          <p:nvPr/>
        </p:nvSpPr>
        <p:spPr>
          <a:xfrm rot="16200000">
            <a:off x="8630396" y="4355130"/>
            <a:ext cx="650949" cy="561162"/>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5" name="文本框 34"/>
          <p:cNvSpPr txBox="1"/>
          <p:nvPr/>
        </p:nvSpPr>
        <p:spPr>
          <a:xfrm>
            <a:off x="3814891" y="2252958"/>
            <a:ext cx="4223782" cy="923330"/>
          </a:xfrm>
          <a:prstGeom prst="rect">
            <a:avLst/>
          </a:prstGeom>
          <a:noFill/>
        </p:spPr>
        <p:txBody>
          <a:bodyPr wrap="square" rtlCol="0">
            <a:spAutoFit/>
          </a:bodyPr>
          <a:lstStyle/>
          <a:p>
            <a:pPr algn="ctr"/>
            <a:r>
              <a:rPr lang="en-US" altLang="zh-CN" sz="5400" spc="300" dirty="0" smtClean="0">
                <a:solidFill>
                  <a:prstClr val="white"/>
                </a:solidFill>
                <a:latin typeface="Impact" panose="020B0806030902050204" pitchFamily="34" charset="0"/>
                <a:ea typeface="微软雅黑" panose="020B0503020204020204" pitchFamily="34" charset="-122"/>
              </a:rPr>
              <a:t>UML</a:t>
            </a:r>
            <a:r>
              <a:rPr lang="zh-CN" altLang="en-US" sz="5400" spc="300" dirty="0" smtClean="0">
                <a:solidFill>
                  <a:prstClr val="white"/>
                </a:solidFill>
                <a:latin typeface="Impact" panose="020B0806030902050204" pitchFamily="34" charset="0"/>
                <a:ea typeface="微软雅黑" panose="020B0503020204020204" pitchFamily="34" charset="-122"/>
              </a:rPr>
              <a:t>基础</a:t>
            </a:r>
            <a:r>
              <a:rPr lang="en-US" altLang="zh-CN" sz="5400" spc="300" dirty="0" smtClean="0">
                <a:solidFill>
                  <a:prstClr val="white"/>
                </a:solidFill>
                <a:latin typeface="Impact" panose="020B0806030902050204" pitchFamily="34" charset="0"/>
                <a:ea typeface="微软雅黑" panose="020B0503020204020204" pitchFamily="34" charset="-122"/>
              </a:rPr>
              <a:t>Ⅲ</a:t>
            </a:r>
            <a:endParaRPr lang="zh-CN" altLang="en-US" sz="5400" spc="300" dirty="0">
              <a:solidFill>
                <a:prstClr val="white"/>
              </a:solidFill>
              <a:latin typeface="Impact" panose="020B0806030902050204" pitchFamily="34" charset="0"/>
              <a:ea typeface="微软雅黑" panose="020B0503020204020204" pitchFamily="34" charset="-122"/>
            </a:endParaRPr>
          </a:p>
        </p:txBody>
      </p:sp>
      <p:sp>
        <p:nvSpPr>
          <p:cNvPr id="36" name="文本框 35"/>
          <p:cNvSpPr txBox="1"/>
          <p:nvPr/>
        </p:nvSpPr>
        <p:spPr>
          <a:xfrm>
            <a:off x="5046329" y="3192404"/>
            <a:ext cx="1764603" cy="338554"/>
          </a:xfrm>
          <a:prstGeom prst="rect">
            <a:avLst/>
          </a:prstGeom>
          <a:noFill/>
        </p:spPr>
        <p:txBody>
          <a:bodyPr wrap="square" rtlCol="0">
            <a:spAutoFit/>
          </a:bodyPr>
          <a:lstStyle/>
          <a:p>
            <a:r>
              <a:rPr lang="zh-CN" altLang="en-US" sz="1600" b="1" dirty="0">
                <a:solidFill>
                  <a:prstClr val="white"/>
                </a:solidFill>
                <a:latin typeface="微软雅黑" panose="020B0503020204020204" pitchFamily="34" charset="-122"/>
                <a:ea typeface="微软雅黑" panose="020B0503020204020204" pitchFamily="34" charset="-122"/>
              </a:rPr>
              <a:t>汇报人</a:t>
            </a:r>
            <a:r>
              <a:rPr lang="zh-CN" altLang="en-US" sz="1600" b="1" dirty="0" smtClean="0">
                <a:solidFill>
                  <a:prstClr val="white"/>
                </a:solidFill>
                <a:latin typeface="微软雅黑" panose="020B0503020204020204" pitchFamily="34" charset="-122"/>
                <a:ea typeface="微软雅黑" panose="020B0503020204020204" pitchFamily="34" charset="-122"/>
              </a:rPr>
              <a:t>：陈维</a:t>
            </a:r>
            <a:endParaRPr lang="zh-CN" altLang="en-US" sz="1600" b="1" dirty="0">
              <a:solidFill>
                <a:prstClr val="white"/>
              </a:solidFill>
              <a:latin typeface="微软雅黑" panose="020B0503020204020204" pitchFamily="34" charset="-122"/>
              <a:ea typeface="微软雅黑" panose="020B0503020204020204" pitchFamily="34" charset="-122"/>
            </a:endParaRPr>
          </a:p>
        </p:txBody>
      </p:sp>
      <p:sp>
        <p:nvSpPr>
          <p:cNvPr id="37" name="文本框 36"/>
          <p:cNvSpPr txBox="1"/>
          <p:nvPr/>
        </p:nvSpPr>
        <p:spPr>
          <a:xfrm>
            <a:off x="-40762" y="5511876"/>
            <a:ext cx="4973768" cy="830997"/>
          </a:xfrm>
          <a:prstGeom prst="rect">
            <a:avLst/>
          </a:prstGeom>
          <a:noFill/>
        </p:spPr>
        <p:txBody>
          <a:bodyPr wrap="square" rtlCol="0">
            <a:spAutoFit/>
          </a:bodyPr>
          <a:lstStyle/>
          <a:p>
            <a:r>
              <a:rPr lang="zh-CN" altLang="en-US" sz="1600" b="1" dirty="0" smtClean="0">
                <a:solidFill>
                  <a:prstClr val="white"/>
                </a:solidFill>
                <a:latin typeface="微软雅黑" panose="020B0503020204020204" pitchFamily="34" charset="-122"/>
                <a:ea typeface="微软雅黑" panose="020B0503020204020204" pitchFamily="34" charset="-122"/>
              </a:rPr>
              <a:t>小组：</a:t>
            </a:r>
            <a:r>
              <a:rPr lang="en-US" altLang="zh-CN" sz="1600" b="1" dirty="0" smtClean="0">
                <a:solidFill>
                  <a:prstClr val="white"/>
                </a:solidFill>
                <a:latin typeface="微软雅黑" panose="020B0503020204020204" pitchFamily="34" charset="-122"/>
                <a:ea typeface="微软雅黑" panose="020B0503020204020204" pitchFamily="34" charset="-122"/>
              </a:rPr>
              <a:t>G13</a:t>
            </a:r>
          </a:p>
          <a:p>
            <a:r>
              <a:rPr lang="zh-CN" altLang="en-US" sz="1600" b="1" dirty="0">
                <a:solidFill>
                  <a:prstClr val="white"/>
                </a:solidFill>
                <a:latin typeface="微软雅黑" panose="020B0503020204020204" pitchFamily="34" charset="-122"/>
                <a:ea typeface="微软雅黑" panose="020B0503020204020204" pitchFamily="34" charset="-122"/>
              </a:rPr>
              <a:t>成员：陈安侍，陈俊杉，杨溢，严翔宇，陈维</a:t>
            </a:r>
          </a:p>
          <a:p>
            <a:endParaRPr lang="zh-CN" altLang="en-US" sz="1600" b="1" dirty="0">
              <a:solidFill>
                <a:prstClr val="white"/>
              </a:solidFill>
              <a:latin typeface="微软雅黑" panose="020B0503020204020204" pitchFamily="34" charset="-122"/>
              <a:ea typeface="微软雅黑" panose="020B0503020204020204" pitchFamily="34" charset="-122"/>
            </a:endParaRPr>
          </a:p>
        </p:txBody>
      </p:sp>
      <p:sp>
        <p:nvSpPr>
          <p:cNvPr id="38" name="文本框 37"/>
          <p:cNvSpPr txBox="1"/>
          <p:nvPr/>
        </p:nvSpPr>
        <p:spPr>
          <a:xfrm>
            <a:off x="1381370" y="1919691"/>
            <a:ext cx="9090824" cy="369332"/>
          </a:xfrm>
          <a:prstGeom prst="rect">
            <a:avLst/>
          </a:prstGeom>
          <a:noFill/>
        </p:spPr>
        <p:txBody>
          <a:bodyPr wrap="square" rtlCol="0">
            <a:spAutoFit/>
          </a:bodyPr>
          <a:lstStyle>
            <a:defPPr>
              <a:defRPr lang="zh-CN"/>
            </a:defPPr>
            <a:lvl1pPr>
              <a:defRPr sz="4000" b="1" spc="300">
                <a:solidFill>
                  <a:schemeClr val="bg1"/>
                </a:solidFill>
                <a:latin typeface="Impact" panose="020B0806030902050204" pitchFamily="34" charset="0"/>
                <a:ea typeface="微软雅黑" panose="020B0503020204020204" pitchFamily="34" charset="-122"/>
              </a:defRPr>
            </a:lvl1pPr>
          </a:lstStyle>
          <a:p>
            <a:pPr algn="ctr"/>
            <a:r>
              <a:rPr lang="zh-CN" altLang="en-US" sz="1800" b="0" dirty="0" smtClean="0">
                <a:solidFill>
                  <a:prstClr val="white"/>
                </a:solidFill>
              </a:rPr>
              <a:t>对象图，构件图，包图</a:t>
            </a:r>
            <a:endParaRPr lang="zh-CN" altLang="en-US" sz="1800" b="0" dirty="0">
              <a:solidFill>
                <a:prstClr val="white"/>
              </a:solidFill>
            </a:endParaRPr>
          </a:p>
        </p:txBody>
      </p:sp>
      <p:cxnSp>
        <p:nvCxnSpPr>
          <p:cNvPr id="4" name="直接连接符 3"/>
          <p:cNvCxnSpPr/>
          <p:nvPr/>
        </p:nvCxnSpPr>
        <p:spPr>
          <a:xfrm>
            <a:off x="2585687" y="1209551"/>
            <a:ext cx="1175426" cy="2043176"/>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1730125" y="-19066"/>
            <a:ext cx="1175426" cy="2043176"/>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43" name="等腰三角形 42"/>
          <p:cNvSpPr/>
          <p:nvPr/>
        </p:nvSpPr>
        <p:spPr>
          <a:xfrm rot="15526428" flipH="1">
            <a:off x="10196100" y="1702084"/>
            <a:ext cx="239233" cy="206235"/>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4" name="等腰三角形 43"/>
          <p:cNvSpPr/>
          <p:nvPr/>
        </p:nvSpPr>
        <p:spPr>
          <a:xfrm rot="4726428" flipH="1">
            <a:off x="9855365" y="881733"/>
            <a:ext cx="239233" cy="206235"/>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5" name="等腰三角形 44"/>
          <p:cNvSpPr/>
          <p:nvPr/>
        </p:nvSpPr>
        <p:spPr>
          <a:xfrm rot="8326428" flipH="1">
            <a:off x="10524444" y="778565"/>
            <a:ext cx="239233" cy="206235"/>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6" name="等腰三角形 45"/>
          <p:cNvSpPr/>
          <p:nvPr/>
        </p:nvSpPr>
        <p:spPr>
          <a:xfrm rot="4726428" flipH="1">
            <a:off x="10431601" y="582091"/>
            <a:ext cx="239233" cy="206235"/>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7" name="等腰三角形 46"/>
          <p:cNvSpPr/>
          <p:nvPr/>
        </p:nvSpPr>
        <p:spPr>
          <a:xfrm rot="15526428" flipH="1">
            <a:off x="10398357" y="1310682"/>
            <a:ext cx="239233" cy="206235"/>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8" name="等腰三角形 47"/>
          <p:cNvSpPr/>
          <p:nvPr/>
        </p:nvSpPr>
        <p:spPr>
          <a:xfrm rot="15526428" flipH="1">
            <a:off x="10884701" y="1811766"/>
            <a:ext cx="119616" cy="103118"/>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9" name="等腰三角形 48"/>
          <p:cNvSpPr/>
          <p:nvPr/>
        </p:nvSpPr>
        <p:spPr>
          <a:xfrm rot="15526428" flipH="1">
            <a:off x="11038411" y="1515892"/>
            <a:ext cx="119616" cy="103118"/>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pic>
        <p:nvPicPr>
          <p:cNvPr id="7" name="罗密欧与朱丽叶">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1829" y="7014028"/>
            <a:ext cx="609600" cy="609600"/>
          </a:xfrm>
          <a:prstGeom prst="rect">
            <a:avLst/>
          </a:prstGeom>
        </p:spPr>
      </p:pic>
    </p:spTree>
    <p:extLst>
      <p:ext uri="{BB962C8B-B14F-4D97-AF65-F5344CB8AC3E}">
        <p14:creationId xmlns:p14="http://schemas.microsoft.com/office/powerpoint/2010/main" val="150381464"/>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7"/>
                                            </p:tgtEl>
                                          </p:cBhvr>
                                        </p:cmd>
                                      </p:childTnLst>
                                    </p:cTn>
                                  </p:par>
                                  <p:par>
                                    <p:cTn id="7" presetID="2" presetClass="entr" presetSubtype="1" fill="hold" grpId="0" nodeType="withEffect" p14:presetBounceEnd="38000">
                                      <p:stCondLst>
                                        <p:cond delay="0"/>
                                      </p:stCondLst>
                                      <p:childTnLst>
                                        <p:set>
                                          <p:cBhvr>
                                            <p:cTn id="8" dur="1" fill="hold">
                                              <p:stCondLst>
                                                <p:cond delay="0"/>
                                              </p:stCondLst>
                                            </p:cTn>
                                            <p:tgtEl>
                                              <p:spTgt spid="21"/>
                                            </p:tgtEl>
                                            <p:attrNameLst>
                                              <p:attrName>style.visibility</p:attrName>
                                            </p:attrNameLst>
                                          </p:cBhvr>
                                          <p:to>
                                            <p:strVal val="visible"/>
                                          </p:to>
                                        </p:set>
                                        <p:anim calcmode="lin" valueType="num" p14:bounceEnd="38000">
                                          <p:cBhvr additive="base">
                                            <p:cTn id="9" dur="500" fill="hold"/>
                                            <p:tgtEl>
                                              <p:spTgt spid="21"/>
                                            </p:tgtEl>
                                            <p:attrNameLst>
                                              <p:attrName>ppt_x</p:attrName>
                                            </p:attrNameLst>
                                          </p:cBhvr>
                                          <p:tavLst>
                                            <p:tav tm="0">
                                              <p:val>
                                                <p:strVal val="#ppt_x"/>
                                              </p:val>
                                            </p:tav>
                                            <p:tav tm="100000">
                                              <p:val>
                                                <p:strVal val="#ppt_x"/>
                                              </p:val>
                                            </p:tav>
                                          </p:tavLst>
                                        </p:anim>
                                        <p:anim calcmode="lin" valueType="num" p14:bounceEnd="38000">
                                          <p:cBhvr additive="base">
                                            <p:cTn id="10" dur="500" fill="hold"/>
                                            <p:tgtEl>
                                              <p:spTgt spid="21"/>
                                            </p:tgtEl>
                                            <p:attrNameLst>
                                              <p:attrName>ppt_y</p:attrName>
                                            </p:attrNameLst>
                                          </p:cBhvr>
                                          <p:tavLst>
                                            <p:tav tm="0">
                                              <p:val>
                                                <p:strVal val="0-#ppt_h/2"/>
                                              </p:val>
                                            </p:tav>
                                            <p:tav tm="100000">
                                              <p:val>
                                                <p:strVal val="#ppt_y"/>
                                              </p:val>
                                            </p:tav>
                                          </p:tavLst>
                                        </p:anim>
                                      </p:childTnLst>
                                    </p:cTn>
                                  </p:par>
                                </p:childTnLst>
                              </p:cTn>
                            </p:par>
                            <p:par>
                              <p:cTn id="11" fill="hold">
                                <p:stCondLst>
                                  <p:cond delay="500"/>
                                </p:stCondLst>
                                <p:childTnLst>
                                  <p:par>
                                    <p:cTn id="12" presetID="2" presetClass="entr" presetSubtype="1" fill="hold" grpId="0" nodeType="afterEffect" p14:presetBounceEnd="38000">
                                      <p:stCondLst>
                                        <p:cond delay="0"/>
                                      </p:stCondLst>
                                      <p:childTnLst>
                                        <p:set>
                                          <p:cBhvr>
                                            <p:cTn id="13" dur="1" fill="hold">
                                              <p:stCondLst>
                                                <p:cond delay="0"/>
                                              </p:stCondLst>
                                            </p:cTn>
                                            <p:tgtEl>
                                              <p:spTgt spid="31"/>
                                            </p:tgtEl>
                                            <p:attrNameLst>
                                              <p:attrName>style.visibility</p:attrName>
                                            </p:attrNameLst>
                                          </p:cBhvr>
                                          <p:to>
                                            <p:strVal val="visible"/>
                                          </p:to>
                                        </p:set>
                                        <p:anim calcmode="lin" valueType="num" p14:bounceEnd="38000">
                                          <p:cBhvr additive="base">
                                            <p:cTn id="14" dur="500" fill="hold"/>
                                            <p:tgtEl>
                                              <p:spTgt spid="31"/>
                                            </p:tgtEl>
                                            <p:attrNameLst>
                                              <p:attrName>ppt_x</p:attrName>
                                            </p:attrNameLst>
                                          </p:cBhvr>
                                          <p:tavLst>
                                            <p:tav tm="0">
                                              <p:val>
                                                <p:strVal val="#ppt_x"/>
                                              </p:val>
                                            </p:tav>
                                            <p:tav tm="100000">
                                              <p:val>
                                                <p:strVal val="#ppt_x"/>
                                              </p:val>
                                            </p:tav>
                                          </p:tavLst>
                                        </p:anim>
                                        <p:anim calcmode="lin" valueType="num" p14:bounceEnd="38000">
                                          <p:cBhvr additive="base">
                                            <p:cTn id="15" dur="500" fill="hold"/>
                                            <p:tgtEl>
                                              <p:spTgt spid="31"/>
                                            </p:tgtEl>
                                            <p:attrNameLst>
                                              <p:attrName>ppt_y</p:attrName>
                                            </p:attrNameLst>
                                          </p:cBhvr>
                                          <p:tavLst>
                                            <p:tav tm="0">
                                              <p:val>
                                                <p:strVal val="0-#ppt_h/2"/>
                                              </p:val>
                                            </p:tav>
                                            <p:tav tm="100000">
                                              <p:val>
                                                <p:strVal val="#ppt_y"/>
                                              </p:val>
                                            </p:tav>
                                          </p:tavLst>
                                        </p:anim>
                                      </p:childTnLst>
                                    </p:cTn>
                                  </p:par>
                                </p:childTnLst>
                              </p:cTn>
                            </p:par>
                            <p:par>
                              <p:cTn id="16" fill="hold">
                                <p:stCondLst>
                                  <p:cond delay="1000"/>
                                </p:stCondLst>
                                <p:childTnLst>
                                  <p:par>
                                    <p:cTn id="17" presetID="2" presetClass="entr" presetSubtype="4" fill="hold" grpId="0" nodeType="afterEffect" p14:presetBounceEnd="38000">
                                      <p:stCondLst>
                                        <p:cond delay="0"/>
                                      </p:stCondLst>
                                      <p:childTnLst>
                                        <p:set>
                                          <p:cBhvr>
                                            <p:cTn id="18" dur="1" fill="hold">
                                              <p:stCondLst>
                                                <p:cond delay="0"/>
                                              </p:stCondLst>
                                            </p:cTn>
                                            <p:tgtEl>
                                              <p:spTgt spid="32"/>
                                            </p:tgtEl>
                                            <p:attrNameLst>
                                              <p:attrName>style.visibility</p:attrName>
                                            </p:attrNameLst>
                                          </p:cBhvr>
                                          <p:to>
                                            <p:strVal val="visible"/>
                                          </p:to>
                                        </p:set>
                                        <p:anim calcmode="lin" valueType="num" p14:bounceEnd="38000">
                                          <p:cBhvr additive="base">
                                            <p:cTn id="19" dur="500" fill="hold"/>
                                            <p:tgtEl>
                                              <p:spTgt spid="32"/>
                                            </p:tgtEl>
                                            <p:attrNameLst>
                                              <p:attrName>ppt_x</p:attrName>
                                            </p:attrNameLst>
                                          </p:cBhvr>
                                          <p:tavLst>
                                            <p:tav tm="0">
                                              <p:val>
                                                <p:strVal val="#ppt_x"/>
                                              </p:val>
                                            </p:tav>
                                            <p:tav tm="100000">
                                              <p:val>
                                                <p:strVal val="#ppt_x"/>
                                              </p:val>
                                            </p:tav>
                                          </p:tavLst>
                                        </p:anim>
                                        <p:anim calcmode="lin" valueType="num" p14:bounceEnd="38000">
                                          <p:cBhvr additive="base">
                                            <p:cTn id="20" dur="500" fill="hold"/>
                                            <p:tgtEl>
                                              <p:spTgt spid="32"/>
                                            </p:tgtEl>
                                            <p:attrNameLst>
                                              <p:attrName>ppt_y</p:attrName>
                                            </p:attrNameLst>
                                          </p:cBhvr>
                                          <p:tavLst>
                                            <p:tav tm="0">
                                              <p:val>
                                                <p:strVal val="1+#ppt_h/2"/>
                                              </p:val>
                                            </p:tav>
                                            <p:tav tm="100000">
                                              <p:val>
                                                <p:strVal val="#ppt_y"/>
                                              </p:val>
                                            </p:tav>
                                          </p:tavLst>
                                        </p:anim>
                                      </p:childTnLst>
                                    </p:cTn>
                                  </p:par>
                                </p:childTnLst>
                              </p:cTn>
                            </p:par>
                            <p:par>
                              <p:cTn id="21" fill="hold">
                                <p:stCondLst>
                                  <p:cond delay="1500"/>
                                </p:stCondLst>
                                <p:childTnLst>
                                  <p:par>
                                    <p:cTn id="22" presetID="2" presetClass="entr" presetSubtype="1" fill="hold" grpId="0" nodeType="afterEffect">
                                      <p:stCondLst>
                                        <p:cond delay="0"/>
                                      </p:stCondLst>
                                      <p:childTnLst>
                                        <p:set>
                                          <p:cBhvr>
                                            <p:cTn id="23" dur="1" fill="hold">
                                              <p:stCondLst>
                                                <p:cond delay="0"/>
                                              </p:stCondLst>
                                            </p:cTn>
                                            <p:tgtEl>
                                              <p:spTgt spid="29"/>
                                            </p:tgtEl>
                                            <p:attrNameLst>
                                              <p:attrName>style.visibility</p:attrName>
                                            </p:attrNameLst>
                                          </p:cBhvr>
                                          <p:to>
                                            <p:strVal val="visible"/>
                                          </p:to>
                                        </p:set>
                                        <p:anim calcmode="lin" valueType="num">
                                          <p:cBhvr additive="base">
                                            <p:cTn id="24" dur="500" fill="hold"/>
                                            <p:tgtEl>
                                              <p:spTgt spid="29"/>
                                            </p:tgtEl>
                                            <p:attrNameLst>
                                              <p:attrName>ppt_x</p:attrName>
                                            </p:attrNameLst>
                                          </p:cBhvr>
                                          <p:tavLst>
                                            <p:tav tm="0">
                                              <p:val>
                                                <p:strVal val="#ppt_x"/>
                                              </p:val>
                                            </p:tav>
                                            <p:tav tm="100000">
                                              <p:val>
                                                <p:strVal val="#ppt_x"/>
                                              </p:val>
                                            </p:tav>
                                          </p:tavLst>
                                        </p:anim>
                                        <p:anim calcmode="lin" valueType="num">
                                          <p:cBhvr additive="base">
                                            <p:cTn id="25" dur="500" fill="hold"/>
                                            <p:tgtEl>
                                              <p:spTgt spid="29"/>
                                            </p:tgtEl>
                                            <p:attrNameLst>
                                              <p:attrName>ppt_y</p:attrName>
                                            </p:attrNameLst>
                                          </p:cBhvr>
                                          <p:tavLst>
                                            <p:tav tm="0">
                                              <p:val>
                                                <p:strVal val="0-#ppt_h/2"/>
                                              </p:val>
                                            </p:tav>
                                            <p:tav tm="100000">
                                              <p:val>
                                                <p:strVal val="#ppt_y"/>
                                              </p:val>
                                            </p:tav>
                                          </p:tavLst>
                                        </p:anim>
                                      </p:childTnLst>
                                    </p:cTn>
                                  </p:par>
                                  <p:par>
                                    <p:cTn id="26" presetID="2" presetClass="entr" presetSubtype="6" fill="hold" grpId="0" nodeType="withEffect">
                                      <p:stCondLst>
                                        <p:cond delay="0"/>
                                      </p:stCondLst>
                                      <p:childTnLst>
                                        <p:set>
                                          <p:cBhvr>
                                            <p:cTn id="27" dur="1" fill="hold">
                                              <p:stCondLst>
                                                <p:cond delay="0"/>
                                              </p:stCondLst>
                                            </p:cTn>
                                            <p:tgtEl>
                                              <p:spTgt spid="30"/>
                                            </p:tgtEl>
                                            <p:attrNameLst>
                                              <p:attrName>style.visibility</p:attrName>
                                            </p:attrNameLst>
                                          </p:cBhvr>
                                          <p:to>
                                            <p:strVal val="visible"/>
                                          </p:to>
                                        </p:set>
                                        <p:anim calcmode="lin" valueType="num">
                                          <p:cBhvr additive="base">
                                            <p:cTn id="28" dur="500" fill="hold"/>
                                            <p:tgtEl>
                                              <p:spTgt spid="30"/>
                                            </p:tgtEl>
                                            <p:attrNameLst>
                                              <p:attrName>ppt_x</p:attrName>
                                            </p:attrNameLst>
                                          </p:cBhvr>
                                          <p:tavLst>
                                            <p:tav tm="0">
                                              <p:val>
                                                <p:strVal val="1+#ppt_w/2"/>
                                              </p:val>
                                            </p:tav>
                                            <p:tav tm="100000">
                                              <p:val>
                                                <p:strVal val="#ppt_x"/>
                                              </p:val>
                                            </p:tav>
                                          </p:tavLst>
                                        </p:anim>
                                        <p:anim calcmode="lin" valueType="num">
                                          <p:cBhvr additive="base">
                                            <p:cTn id="29" dur="500" fill="hold"/>
                                            <p:tgtEl>
                                              <p:spTgt spid="30"/>
                                            </p:tgtEl>
                                            <p:attrNameLst>
                                              <p:attrName>ppt_y</p:attrName>
                                            </p:attrNameLst>
                                          </p:cBhvr>
                                          <p:tavLst>
                                            <p:tav tm="0">
                                              <p:val>
                                                <p:strVal val="1+#ppt_h/2"/>
                                              </p:val>
                                            </p:tav>
                                            <p:tav tm="100000">
                                              <p:val>
                                                <p:strVal val="#ppt_y"/>
                                              </p:val>
                                            </p:tav>
                                          </p:tavLst>
                                        </p:anim>
                                      </p:childTnLst>
                                    </p:cTn>
                                  </p:par>
                                  <p:par>
                                    <p:cTn id="30" presetID="2" presetClass="entr" presetSubtype="12" fill="hold" grpId="0" nodeType="withEffect">
                                      <p:stCondLst>
                                        <p:cond delay="0"/>
                                      </p:stCondLst>
                                      <p:childTnLst>
                                        <p:set>
                                          <p:cBhvr>
                                            <p:cTn id="31" dur="1" fill="hold">
                                              <p:stCondLst>
                                                <p:cond delay="0"/>
                                              </p:stCondLst>
                                            </p:cTn>
                                            <p:tgtEl>
                                              <p:spTgt spid="34"/>
                                            </p:tgtEl>
                                            <p:attrNameLst>
                                              <p:attrName>style.visibility</p:attrName>
                                            </p:attrNameLst>
                                          </p:cBhvr>
                                          <p:to>
                                            <p:strVal val="visible"/>
                                          </p:to>
                                        </p:set>
                                        <p:anim calcmode="lin" valueType="num">
                                          <p:cBhvr additive="base">
                                            <p:cTn id="32" dur="500" fill="hold"/>
                                            <p:tgtEl>
                                              <p:spTgt spid="34"/>
                                            </p:tgtEl>
                                            <p:attrNameLst>
                                              <p:attrName>ppt_x</p:attrName>
                                            </p:attrNameLst>
                                          </p:cBhvr>
                                          <p:tavLst>
                                            <p:tav tm="0">
                                              <p:val>
                                                <p:strVal val="0-#ppt_w/2"/>
                                              </p:val>
                                            </p:tav>
                                            <p:tav tm="100000">
                                              <p:val>
                                                <p:strVal val="#ppt_x"/>
                                              </p:val>
                                            </p:tav>
                                          </p:tavLst>
                                        </p:anim>
                                        <p:anim calcmode="lin" valueType="num">
                                          <p:cBhvr additive="base">
                                            <p:cTn id="33" dur="500" fill="hold"/>
                                            <p:tgtEl>
                                              <p:spTgt spid="34"/>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33"/>
                                            </p:tgtEl>
                                            <p:attrNameLst>
                                              <p:attrName>style.visibility</p:attrName>
                                            </p:attrNameLst>
                                          </p:cBhvr>
                                          <p:to>
                                            <p:strVal val="visible"/>
                                          </p:to>
                                        </p:set>
                                        <p:anim calcmode="lin" valueType="num">
                                          <p:cBhvr additive="base">
                                            <p:cTn id="36" dur="500" fill="hold"/>
                                            <p:tgtEl>
                                              <p:spTgt spid="33"/>
                                            </p:tgtEl>
                                            <p:attrNameLst>
                                              <p:attrName>ppt_x</p:attrName>
                                            </p:attrNameLst>
                                          </p:cBhvr>
                                          <p:tavLst>
                                            <p:tav tm="0">
                                              <p:val>
                                                <p:strVal val="#ppt_x"/>
                                              </p:val>
                                            </p:tav>
                                            <p:tav tm="100000">
                                              <p:val>
                                                <p:strVal val="#ppt_x"/>
                                              </p:val>
                                            </p:tav>
                                          </p:tavLst>
                                        </p:anim>
                                        <p:anim calcmode="lin" valueType="num">
                                          <p:cBhvr additive="base">
                                            <p:cTn id="37" dur="500" fill="hold"/>
                                            <p:tgtEl>
                                              <p:spTgt spid="33"/>
                                            </p:tgtEl>
                                            <p:attrNameLst>
                                              <p:attrName>ppt_y</p:attrName>
                                            </p:attrNameLst>
                                          </p:cBhvr>
                                          <p:tavLst>
                                            <p:tav tm="0">
                                              <p:val>
                                                <p:strVal val="1+#ppt_h/2"/>
                                              </p:val>
                                            </p:tav>
                                            <p:tav tm="100000">
                                              <p:val>
                                                <p:strVal val="#ppt_y"/>
                                              </p:val>
                                            </p:tav>
                                          </p:tavLst>
                                        </p:anim>
                                      </p:childTnLst>
                                    </p:cTn>
                                  </p:par>
                                </p:childTnLst>
                              </p:cTn>
                            </p:par>
                            <p:par>
                              <p:cTn id="38" fill="hold">
                                <p:stCondLst>
                                  <p:cond delay="2000"/>
                                </p:stCondLst>
                                <p:childTnLst>
                                  <p:par>
                                    <p:cTn id="39" presetID="53" presetClass="entr" presetSubtype="16" fill="hold" grpId="0" nodeType="afterEffect">
                                      <p:stCondLst>
                                        <p:cond delay="0"/>
                                      </p:stCondLst>
                                      <p:childTnLst>
                                        <p:set>
                                          <p:cBhvr>
                                            <p:cTn id="40" dur="1" fill="hold">
                                              <p:stCondLst>
                                                <p:cond delay="0"/>
                                              </p:stCondLst>
                                            </p:cTn>
                                            <p:tgtEl>
                                              <p:spTgt spid="43"/>
                                            </p:tgtEl>
                                            <p:attrNameLst>
                                              <p:attrName>style.visibility</p:attrName>
                                            </p:attrNameLst>
                                          </p:cBhvr>
                                          <p:to>
                                            <p:strVal val="visible"/>
                                          </p:to>
                                        </p:set>
                                        <p:anim calcmode="lin" valueType="num">
                                          <p:cBhvr>
                                            <p:cTn id="41" dur="500" fill="hold"/>
                                            <p:tgtEl>
                                              <p:spTgt spid="43"/>
                                            </p:tgtEl>
                                            <p:attrNameLst>
                                              <p:attrName>ppt_w</p:attrName>
                                            </p:attrNameLst>
                                          </p:cBhvr>
                                          <p:tavLst>
                                            <p:tav tm="0">
                                              <p:val>
                                                <p:fltVal val="0"/>
                                              </p:val>
                                            </p:tav>
                                            <p:tav tm="100000">
                                              <p:val>
                                                <p:strVal val="#ppt_w"/>
                                              </p:val>
                                            </p:tav>
                                          </p:tavLst>
                                        </p:anim>
                                        <p:anim calcmode="lin" valueType="num">
                                          <p:cBhvr>
                                            <p:cTn id="42" dur="500" fill="hold"/>
                                            <p:tgtEl>
                                              <p:spTgt spid="43"/>
                                            </p:tgtEl>
                                            <p:attrNameLst>
                                              <p:attrName>ppt_h</p:attrName>
                                            </p:attrNameLst>
                                          </p:cBhvr>
                                          <p:tavLst>
                                            <p:tav tm="0">
                                              <p:val>
                                                <p:fltVal val="0"/>
                                              </p:val>
                                            </p:tav>
                                            <p:tav tm="100000">
                                              <p:val>
                                                <p:strVal val="#ppt_h"/>
                                              </p:val>
                                            </p:tav>
                                          </p:tavLst>
                                        </p:anim>
                                        <p:animEffect transition="in" filter="fade">
                                          <p:cBhvr>
                                            <p:cTn id="43" dur="500"/>
                                            <p:tgtEl>
                                              <p:spTgt spid="43"/>
                                            </p:tgtEl>
                                          </p:cBhvr>
                                        </p:animEffect>
                                      </p:childTnLst>
                                    </p:cTn>
                                  </p:par>
                                  <p:par>
                                    <p:cTn id="44" presetID="8" presetClass="emph" presetSubtype="0" fill="hold" grpId="1" nodeType="withEffect">
                                      <p:stCondLst>
                                        <p:cond delay="0"/>
                                      </p:stCondLst>
                                      <p:childTnLst>
                                        <p:animRot by="21600000">
                                          <p:cBhvr>
                                            <p:cTn id="45" dur="2000" fill="hold"/>
                                            <p:tgtEl>
                                              <p:spTgt spid="43"/>
                                            </p:tgtEl>
                                            <p:attrNameLst>
                                              <p:attrName>r</p:attrName>
                                            </p:attrNameLst>
                                          </p:cBhvr>
                                        </p:animRot>
                                      </p:childTnLst>
                                    </p:cTn>
                                  </p:par>
                                  <p:par>
                                    <p:cTn id="46" presetID="53" presetClass="entr" presetSubtype="16" fill="hold" grpId="0" nodeType="withEffect">
                                      <p:stCondLst>
                                        <p:cond delay="0"/>
                                      </p:stCondLst>
                                      <p:childTnLst>
                                        <p:set>
                                          <p:cBhvr>
                                            <p:cTn id="47" dur="1" fill="hold">
                                              <p:stCondLst>
                                                <p:cond delay="0"/>
                                              </p:stCondLst>
                                            </p:cTn>
                                            <p:tgtEl>
                                              <p:spTgt spid="44"/>
                                            </p:tgtEl>
                                            <p:attrNameLst>
                                              <p:attrName>style.visibility</p:attrName>
                                            </p:attrNameLst>
                                          </p:cBhvr>
                                          <p:to>
                                            <p:strVal val="visible"/>
                                          </p:to>
                                        </p:set>
                                        <p:anim calcmode="lin" valueType="num">
                                          <p:cBhvr>
                                            <p:cTn id="48" dur="500" fill="hold"/>
                                            <p:tgtEl>
                                              <p:spTgt spid="44"/>
                                            </p:tgtEl>
                                            <p:attrNameLst>
                                              <p:attrName>ppt_w</p:attrName>
                                            </p:attrNameLst>
                                          </p:cBhvr>
                                          <p:tavLst>
                                            <p:tav tm="0">
                                              <p:val>
                                                <p:fltVal val="0"/>
                                              </p:val>
                                            </p:tav>
                                            <p:tav tm="100000">
                                              <p:val>
                                                <p:strVal val="#ppt_w"/>
                                              </p:val>
                                            </p:tav>
                                          </p:tavLst>
                                        </p:anim>
                                        <p:anim calcmode="lin" valueType="num">
                                          <p:cBhvr>
                                            <p:cTn id="49" dur="500" fill="hold"/>
                                            <p:tgtEl>
                                              <p:spTgt spid="44"/>
                                            </p:tgtEl>
                                            <p:attrNameLst>
                                              <p:attrName>ppt_h</p:attrName>
                                            </p:attrNameLst>
                                          </p:cBhvr>
                                          <p:tavLst>
                                            <p:tav tm="0">
                                              <p:val>
                                                <p:fltVal val="0"/>
                                              </p:val>
                                            </p:tav>
                                            <p:tav tm="100000">
                                              <p:val>
                                                <p:strVal val="#ppt_h"/>
                                              </p:val>
                                            </p:tav>
                                          </p:tavLst>
                                        </p:anim>
                                        <p:animEffect transition="in" filter="fade">
                                          <p:cBhvr>
                                            <p:cTn id="50" dur="500"/>
                                            <p:tgtEl>
                                              <p:spTgt spid="44"/>
                                            </p:tgtEl>
                                          </p:cBhvr>
                                        </p:animEffect>
                                      </p:childTnLst>
                                    </p:cTn>
                                  </p:par>
                                  <p:par>
                                    <p:cTn id="51" presetID="8" presetClass="emph" presetSubtype="0" fill="hold" grpId="1" nodeType="withEffect">
                                      <p:stCondLst>
                                        <p:cond delay="0"/>
                                      </p:stCondLst>
                                      <p:childTnLst>
                                        <p:animRot by="21600000">
                                          <p:cBhvr>
                                            <p:cTn id="52" dur="2000" fill="hold"/>
                                            <p:tgtEl>
                                              <p:spTgt spid="44"/>
                                            </p:tgtEl>
                                            <p:attrNameLst>
                                              <p:attrName>r</p:attrName>
                                            </p:attrNameLst>
                                          </p:cBhvr>
                                        </p:animRot>
                                      </p:childTnLst>
                                    </p:cTn>
                                  </p:par>
                                  <p:par>
                                    <p:cTn id="53" presetID="53" presetClass="entr" presetSubtype="16" fill="hold" grpId="0" nodeType="withEffect">
                                      <p:stCondLst>
                                        <p:cond delay="0"/>
                                      </p:stCondLst>
                                      <p:childTnLst>
                                        <p:set>
                                          <p:cBhvr>
                                            <p:cTn id="54" dur="1" fill="hold">
                                              <p:stCondLst>
                                                <p:cond delay="0"/>
                                              </p:stCondLst>
                                            </p:cTn>
                                            <p:tgtEl>
                                              <p:spTgt spid="45"/>
                                            </p:tgtEl>
                                            <p:attrNameLst>
                                              <p:attrName>style.visibility</p:attrName>
                                            </p:attrNameLst>
                                          </p:cBhvr>
                                          <p:to>
                                            <p:strVal val="visible"/>
                                          </p:to>
                                        </p:set>
                                        <p:anim calcmode="lin" valueType="num">
                                          <p:cBhvr>
                                            <p:cTn id="55" dur="500" fill="hold"/>
                                            <p:tgtEl>
                                              <p:spTgt spid="45"/>
                                            </p:tgtEl>
                                            <p:attrNameLst>
                                              <p:attrName>ppt_w</p:attrName>
                                            </p:attrNameLst>
                                          </p:cBhvr>
                                          <p:tavLst>
                                            <p:tav tm="0">
                                              <p:val>
                                                <p:fltVal val="0"/>
                                              </p:val>
                                            </p:tav>
                                            <p:tav tm="100000">
                                              <p:val>
                                                <p:strVal val="#ppt_w"/>
                                              </p:val>
                                            </p:tav>
                                          </p:tavLst>
                                        </p:anim>
                                        <p:anim calcmode="lin" valueType="num">
                                          <p:cBhvr>
                                            <p:cTn id="56" dur="500" fill="hold"/>
                                            <p:tgtEl>
                                              <p:spTgt spid="45"/>
                                            </p:tgtEl>
                                            <p:attrNameLst>
                                              <p:attrName>ppt_h</p:attrName>
                                            </p:attrNameLst>
                                          </p:cBhvr>
                                          <p:tavLst>
                                            <p:tav tm="0">
                                              <p:val>
                                                <p:fltVal val="0"/>
                                              </p:val>
                                            </p:tav>
                                            <p:tav tm="100000">
                                              <p:val>
                                                <p:strVal val="#ppt_h"/>
                                              </p:val>
                                            </p:tav>
                                          </p:tavLst>
                                        </p:anim>
                                        <p:animEffect transition="in" filter="fade">
                                          <p:cBhvr>
                                            <p:cTn id="57" dur="500"/>
                                            <p:tgtEl>
                                              <p:spTgt spid="45"/>
                                            </p:tgtEl>
                                          </p:cBhvr>
                                        </p:animEffect>
                                      </p:childTnLst>
                                    </p:cTn>
                                  </p:par>
                                  <p:par>
                                    <p:cTn id="58" presetID="8" presetClass="emph" presetSubtype="0" fill="hold" grpId="1" nodeType="withEffect">
                                      <p:stCondLst>
                                        <p:cond delay="0"/>
                                      </p:stCondLst>
                                      <p:childTnLst>
                                        <p:animRot by="21600000">
                                          <p:cBhvr>
                                            <p:cTn id="59" dur="2000" fill="hold"/>
                                            <p:tgtEl>
                                              <p:spTgt spid="45"/>
                                            </p:tgtEl>
                                            <p:attrNameLst>
                                              <p:attrName>r</p:attrName>
                                            </p:attrNameLst>
                                          </p:cBhvr>
                                        </p:animRot>
                                      </p:childTnLst>
                                    </p:cTn>
                                  </p:par>
                                  <p:par>
                                    <p:cTn id="60" presetID="53" presetClass="entr" presetSubtype="16" fill="hold" grpId="0" nodeType="withEffect">
                                      <p:stCondLst>
                                        <p:cond delay="0"/>
                                      </p:stCondLst>
                                      <p:childTnLst>
                                        <p:set>
                                          <p:cBhvr>
                                            <p:cTn id="61" dur="1" fill="hold">
                                              <p:stCondLst>
                                                <p:cond delay="0"/>
                                              </p:stCondLst>
                                            </p:cTn>
                                            <p:tgtEl>
                                              <p:spTgt spid="46"/>
                                            </p:tgtEl>
                                            <p:attrNameLst>
                                              <p:attrName>style.visibility</p:attrName>
                                            </p:attrNameLst>
                                          </p:cBhvr>
                                          <p:to>
                                            <p:strVal val="visible"/>
                                          </p:to>
                                        </p:set>
                                        <p:anim calcmode="lin" valueType="num">
                                          <p:cBhvr>
                                            <p:cTn id="62" dur="500" fill="hold"/>
                                            <p:tgtEl>
                                              <p:spTgt spid="46"/>
                                            </p:tgtEl>
                                            <p:attrNameLst>
                                              <p:attrName>ppt_w</p:attrName>
                                            </p:attrNameLst>
                                          </p:cBhvr>
                                          <p:tavLst>
                                            <p:tav tm="0">
                                              <p:val>
                                                <p:fltVal val="0"/>
                                              </p:val>
                                            </p:tav>
                                            <p:tav tm="100000">
                                              <p:val>
                                                <p:strVal val="#ppt_w"/>
                                              </p:val>
                                            </p:tav>
                                          </p:tavLst>
                                        </p:anim>
                                        <p:anim calcmode="lin" valueType="num">
                                          <p:cBhvr>
                                            <p:cTn id="63" dur="500" fill="hold"/>
                                            <p:tgtEl>
                                              <p:spTgt spid="46"/>
                                            </p:tgtEl>
                                            <p:attrNameLst>
                                              <p:attrName>ppt_h</p:attrName>
                                            </p:attrNameLst>
                                          </p:cBhvr>
                                          <p:tavLst>
                                            <p:tav tm="0">
                                              <p:val>
                                                <p:fltVal val="0"/>
                                              </p:val>
                                            </p:tav>
                                            <p:tav tm="100000">
                                              <p:val>
                                                <p:strVal val="#ppt_h"/>
                                              </p:val>
                                            </p:tav>
                                          </p:tavLst>
                                        </p:anim>
                                        <p:animEffect transition="in" filter="fade">
                                          <p:cBhvr>
                                            <p:cTn id="64" dur="500"/>
                                            <p:tgtEl>
                                              <p:spTgt spid="46"/>
                                            </p:tgtEl>
                                          </p:cBhvr>
                                        </p:animEffect>
                                      </p:childTnLst>
                                    </p:cTn>
                                  </p:par>
                                  <p:par>
                                    <p:cTn id="65" presetID="8" presetClass="emph" presetSubtype="0" fill="hold" grpId="1" nodeType="withEffect">
                                      <p:stCondLst>
                                        <p:cond delay="0"/>
                                      </p:stCondLst>
                                      <p:childTnLst>
                                        <p:animRot by="21600000">
                                          <p:cBhvr>
                                            <p:cTn id="66" dur="2000" fill="hold"/>
                                            <p:tgtEl>
                                              <p:spTgt spid="46"/>
                                            </p:tgtEl>
                                            <p:attrNameLst>
                                              <p:attrName>r</p:attrName>
                                            </p:attrNameLst>
                                          </p:cBhvr>
                                        </p:animRot>
                                      </p:childTnLst>
                                    </p:cTn>
                                  </p:par>
                                  <p:par>
                                    <p:cTn id="67" presetID="53" presetClass="entr" presetSubtype="16" fill="hold" grpId="0" nodeType="withEffect">
                                      <p:stCondLst>
                                        <p:cond delay="0"/>
                                      </p:stCondLst>
                                      <p:childTnLst>
                                        <p:set>
                                          <p:cBhvr>
                                            <p:cTn id="68" dur="1" fill="hold">
                                              <p:stCondLst>
                                                <p:cond delay="0"/>
                                              </p:stCondLst>
                                            </p:cTn>
                                            <p:tgtEl>
                                              <p:spTgt spid="47"/>
                                            </p:tgtEl>
                                            <p:attrNameLst>
                                              <p:attrName>style.visibility</p:attrName>
                                            </p:attrNameLst>
                                          </p:cBhvr>
                                          <p:to>
                                            <p:strVal val="visible"/>
                                          </p:to>
                                        </p:set>
                                        <p:anim calcmode="lin" valueType="num">
                                          <p:cBhvr>
                                            <p:cTn id="69" dur="500" fill="hold"/>
                                            <p:tgtEl>
                                              <p:spTgt spid="47"/>
                                            </p:tgtEl>
                                            <p:attrNameLst>
                                              <p:attrName>ppt_w</p:attrName>
                                            </p:attrNameLst>
                                          </p:cBhvr>
                                          <p:tavLst>
                                            <p:tav tm="0">
                                              <p:val>
                                                <p:fltVal val="0"/>
                                              </p:val>
                                            </p:tav>
                                            <p:tav tm="100000">
                                              <p:val>
                                                <p:strVal val="#ppt_w"/>
                                              </p:val>
                                            </p:tav>
                                          </p:tavLst>
                                        </p:anim>
                                        <p:anim calcmode="lin" valueType="num">
                                          <p:cBhvr>
                                            <p:cTn id="70" dur="500" fill="hold"/>
                                            <p:tgtEl>
                                              <p:spTgt spid="47"/>
                                            </p:tgtEl>
                                            <p:attrNameLst>
                                              <p:attrName>ppt_h</p:attrName>
                                            </p:attrNameLst>
                                          </p:cBhvr>
                                          <p:tavLst>
                                            <p:tav tm="0">
                                              <p:val>
                                                <p:fltVal val="0"/>
                                              </p:val>
                                            </p:tav>
                                            <p:tav tm="100000">
                                              <p:val>
                                                <p:strVal val="#ppt_h"/>
                                              </p:val>
                                            </p:tav>
                                          </p:tavLst>
                                        </p:anim>
                                        <p:animEffect transition="in" filter="fade">
                                          <p:cBhvr>
                                            <p:cTn id="71" dur="500"/>
                                            <p:tgtEl>
                                              <p:spTgt spid="47"/>
                                            </p:tgtEl>
                                          </p:cBhvr>
                                        </p:animEffect>
                                      </p:childTnLst>
                                    </p:cTn>
                                  </p:par>
                                  <p:par>
                                    <p:cTn id="72" presetID="8" presetClass="emph" presetSubtype="0" fill="hold" grpId="1" nodeType="withEffect">
                                      <p:stCondLst>
                                        <p:cond delay="0"/>
                                      </p:stCondLst>
                                      <p:childTnLst>
                                        <p:animRot by="21600000">
                                          <p:cBhvr>
                                            <p:cTn id="73" dur="2000" fill="hold"/>
                                            <p:tgtEl>
                                              <p:spTgt spid="47"/>
                                            </p:tgtEl>
                                            <p:attrNameLst>
                                              <p:attrName>r</p:attrName>
                                            </p:attrNameLst>
                                          </p:cBhvr>
                                        </p:animRot>
                                      </p:childTnLst>
                                    </p:cTn>
                                  </p:par>
                                  <p:par>
                                    <p:cTn id="74" presetID="53" presetClass="entr" presetSubtype="16" fill="hold" grpId="0" nodeType="withEffect">
                                      <p:stCondLst>
                                        <p:cond delay="0"/>
                                      </p:stCondLst>
                                      <p:childTnLst>
                                        <p:set>
                                          <p:cBhvr>
                                            <p:cTn id="75" dur="1" fill="hold">
                                              <p:stCondLst>
                                                <p:cond delay="0"/>
                                              </p:stCondLst>
                                            </p:cTn>
                                            <p:tgtEl>
                                              <p:spTgt spid="48"/>
                                            </p:tgtEl>
                                            <p:attrNameLst>
                                              <p:attrName>style.visibility</p:attrName>
                                            </p:attrNameLst>
                                          </p:cBhvr>
                                          <p:to>
                                            <p:strVal val="visible"/>
                                          </p:to>
                                        </p:set>
                                        <p:anim calcmode="lin" valueType="num">
                                          <p:cBhvr>
                                            <p:cTn id="76" dur="500" fill="hold"/>
                                            <p:tgtEl>
                                              <p:spTgt spid="48"/>
                                            </p:tgtEl>
                                            <p:attrNameLst>
                                              <p:attrName>ppt_w</p:attrName>
                                            </p:attrNameLst>
                                          </p:cBhvr>
                                          <p:tavLst>
                                            <p:tav tm="0">
                                              <p:val>
                                                <p:fltVal val="0"/>
                                              </p:val>
                                            </p:tav>
                                            <p:tav tm="100000">
                                              <p:val>
                                                <p:strVal val="#ppt_w"/>
                                              </p:val>
                                            </p:tav>
                                          </p:tavLst>
                                        </p:anim>
                                        <p:anim calcmode="lin" valueType="num">
                                          <p:cBhvr>
                                            <p:cTn id="77" dur="500" fill="hold"/>
                                            <p:tgtEl>
                                              <p:spTgt spid="48"/>
                                            </p:tgtEl>
                                            <p:attrNameLst>
                                              <p:attrName>ppt_h</p:attrName>
                                            </p:attrNameLst>
                                          </p:cBhvr>
                                          <p:tavLst>
                                            <p:tav tm="0">
                                              <p:val>
                                                <p:fltVal val="0"/>
                                              </p:val>
                                            </p:tav>
                                            <p:tav tm="100000">
                                              <p:val>
                                                <p:strVal val="#ppt_h"/>
                                              </p:val>
                                            </p:tav>
                                          </p:tavLst>
                                        </p:anim>
                                        <p:animEffect transition="in" filter="fade">
                                          <p:cBhvr>
                                            <p:cTn id="78" dur="500"/>
                                            <p:tgtEl>
                                              <p:spTgt spid="48"/>
                                            </p:tgtEl>
                                          </p:cBhvr>
                                        </p:animEffect>
                                      </p:childTnLst>
                                    </p:cTn>
                                  </p:par>
                                  <p:par>
                                    <p:cTn id="79" presetID="8" presetClass="emph" presetSubtype="0" fill="hold" grpId="1" nodeType="withEffect">
                                      <p:stCondLst>
                                        <p:cond delay="0"/>
                                      </p:stCondLst>
                                      <p:childTnLst>
                                        <p:animRot by="21600000">
                                          <p:cBhvr>
                                            <p:cTn id="80" dur="2000" fill="hold"/>
                                            <p:tgtEl>
                                              <p:spTgt spid="48"/>
                                            </p:tgtEl>
                                            <p:attrNameLst>
                                              <p:attrName>r</p:attrName>
                                            </p:attrNameLst>
                                          </p:cBhvr>
                                        </p:animRot>
                                      </p:childTnLst>
                                    </p:cTn>
                                  </p:par>
                                  <p:par>
                                    <p:cTn id="81" presetID="53" presetClass="entr" presetSubtype="16" fill="hold" grpId="0" nodeType="withEffect">
                                      <p:stCondLst>
                                        <p:cond delay="0"/>
                                      </p:stCondLst>
                                      <p:childTnLst>
                                        <p:set>
                                          <p:cBhvr>
                                            <p:cTn id="82" dur="1" fill="hold">
                                              <p:stCondLst>
                                                <p:cond delay="0"/>
                                              </p:stCondLst>
                                            </p:cTn>
                                            <p:tgtEl>
                                              <p:spTgt spid="49"/>
                                            </p:tgtEl>
                                            <p:attrNameLst>
                                              <p:attrName>style.visibility</p:attrName>
                                            </p:attrNameLst>
                                          </p:cBhvr>
                                          <p:to>
                                            <p:strVal val="visible"/>
                                          </p:to>
                                        </p:set>
                                        <p:anim calcmode="lin" valueType="num">
                                          <p:cBhvr>
                                            <p:cTn id="83" dur="500" fill="hold"/>
                                            <p:tgtEl>
                                              <p:spTgt spid="49"/>
                                            </p:tgtEl>
                                            <p:attrNameLst>
                                              <p:attrName>ppt_w</p:attrName>
                                            </p:attrNameLst>
                                          </p:cBhvr>
                                          <p:tavLst>
                                            <p:tav tm="0">
                                              <p:val>
                                                <p:fltVal val="0"/>
                                              </p:val>
                                            </p:tav>
                                            <p:tav tm="100000">
                                              <p:val>
                                                <p:strVal val="#ppt_w"/>
                                              </p:val>
                                            </p:tav>
                                          </p:tavLst>
                                        </p:anim>
                                        <p:anim calcmode="lin" valueType="num">
                                          <p:cBhvr>
                                            <p:cTn id="84" dur="500" fill="hold"/>
                                            <p:tgtEl>
                                              <p:spTgt spid="49"/>
                                            </p:tgtEl>
                                            <p:attrNameLst>
                                              <p:attrName>ppt_h</p:attrName>
                                            </p:attrNameLst>
                                          </p:cBhvr>
                                          <p:tavLst>
                                            <p:tav tm="0">
                                              <p:val>
                                                <p:fltVal val="0"/>
                                              </p:val>
                                            </p:tav>
                                            <p:tav tm="100000">
                                              <p:val>
                                                <p:strVal val="#ppt_h"/>
                                              </p:val>
                                            </p:tav>
                                          </p:tavLst>
                                        </p:anim>
                                        <p:animEffect transition="in" filter="fade">
                                          <p:cBhvr>
                                            <p:cTn id="85" dur="500"/>
                                            <p:tgtEl>
                                              <p:spTgt spid="49"/>
                                            </p:tgtEl>
                                          </p:cBhvr>
                                        </p:animEffect>
                                      </p:childTnLst>
                                    </p:cTn>
                                  </p:par>
                                  <p:par>
                                    <p:cTn id="86" presetID="8" presetClass="emph" presetSubtype="0" fill="hold" grpId="1" nodeType="withEffect">
                                      <p:stCondLst>
                                        <p:cond delay="0"/>
                                      </p:stCondLst>
                                      <p:childTnLst>
                                        <p:animRot by="21600000">
                                          <p:cBhvr>
                                            <p:cTn id="87" dur="2000" fill="hold"/>
                                            <p:tgtEl>
                                              <p:spTgt spid="49"/>
                                            </p:tgtEl>
                                            <p:attrNameLst>
                                              <p:attrName>r</p:attrName>
                                            </p:attrNameLst>
                                          </p:cBhvr>
                                        </p:animRot>
                                      </p:childTnLst>
                                    </p:cTn>
                                  </p:par>
                                </p:childTnLst>
                              </p:cTn>
                            </p:par>
                            <p:par>
                              <p:cTn id="88" fill="hold">
                                <p:stCondLst>
                                  <p:cond delay="4000"/>
                                </p:stCondLst>
                                <p:childTnLst>
                                  <p:par>
                                    <p:cTn id="89" presetID="22" presetClass="entr" presetSubtype="1" fill="hold" nodeType="afterEffect">
                                      <p:stCondLst>
                                        <p:cond delay="0"/>
                                      </p:stCondLst>
                                      <p:childTnLst>
                                        <p:set>
                                          <p:cBhvr>
                                            <p:cTn id="90" dur="1" fill="hold">
                                              <p:stCondLst>
                                                <p:cond delay="0"/>
                                              </p:stCondLst>
                                            </p:cTn>
                                            <p:tgtEl>
                                              <p:spTgt spid="39"/>
                                            </p:tgtEl>
                                            <p:attrNameLst>
                                              <p:attrName>style.visibility</p:attrName>
                                            </p:attrNameLst>
                                          </p:cBhvr>
                                          <p:to>
                                            <p:strVal val="visible"/>
                                          </p:to>
                                        </p:set>
                                        <p:animEffect transition="in" filter="wipe(up)">
                                          <p:cBhvr>
                                            <p:cTn id="91" dur="500"/>
                                            <p:tgtEl>
                                              <p:spTgt spid="39"/>
                                            </p:tgtEl>
                                          </p:cBhvr>
                                        </p:animEffect>
                                      </p:childTnLst>
                                    </p:cTn>
                                  </p:par>
                                </p:childTnLst>
                              </p:cTn>
                            </p:par>
                            <p:par>
                              <p:cTn id="92" fill="hold">
                                <p:stCondLst>
                                  <p:cond delay="4500"/>
                                </p:stCondLst>
                                <p:childTnLst>
                                  <p:par>
                                    <p:cTn id="93" presetID="22" presetClass="entr" presetSubtype="1" fill="hold" nodeType="afterEffect">
                                      <p:stCondLst>
                                        <p:cond delay="0"/>
                                      </p:stCondLst>
                                      <p:childTnLst>
                                        <p:set>
                                          <p:cBhvr>
                                            <p:cTn id="94" dur="1" fill="hold">
                                              <p:stCondLst>
                                                <p:cond delay="0"/>
                                              </p:stCondLst>
                                            </p:cTn>
                                            <p:tgtEl>
                                              <p:spTgt spid="4"/>
                                            </p:tgtEl>
                                            <p:attrNameLst>
                                              <p:attrName>style.visibility</p:attrName>
                                            </p:attrNameLst>
                                          </p:cBhvr>
                                          <p:to>
                                            <p:strVal val="visible"/>
                                          </p:to>
                                        </p:set>
                                        <p:animEffect transition="in" filter="wipe(up)">
                                          <p:cBhvr>
                                            <p:cTn id="95" dur="500"/>
                                            <p:tgtEl>
                                              <p:spTgt spid="4"/>
                                            </p:tgtEl>
                                          </p:cBhvr>
                                        </p:animEffect>
                                      </p:childTnLst>
                                    </p:cTn>
                                  </p:par>
                                </p:childTnLst>
                              </p:cTn>
                            </p:par>
                            <p:par>
                              <p:cTn id="96" fill="hold">
                                <p:stCondLst>
                                  <p:cond delay="5000"/>
                                </p:stCondLst>
                                <p:childTnLst>
                                  <p:par>
                                    <p:cTn id="97" presetID="22" presetClass="entr" presetSubtype="1" fill="hold" nodeType="afterEffect">
                                      <p:stCondLst>
                                        <p:cond delay="0"/>
                                      </p:stCondLst>
                                      <p:childTnLst>
                                        <p:set>
                                          <p:cBhvr>
                                            <p:cTn id="98" dur="1" fill="hold">
                                              <p:stCondLst>
                                                <p:cond delay="0"/>
                                              </p:stCondLst>
                                            </p:cTn>
                                            <p:tgtEl>
                                              <p:spTgt spid="27"/>
                                            </p:tgtEl>
                                            <p:attrNameLst>
                                              <p:attrName>style.visibility</p:attrName>
                                            </p:attrNameLst>
                                          </p:cBhvr>
                                          <p:to>
                                            <p:strVal val="visible"/>
                                          </p:to>
                                        </p:set>
                                        <p:animEffect transition="in" filter="wipe(up)">
                                          <p:cBhvr>
                                            <p:cTn id="99" dur="500"/>
                                            <p:tgtEl>
                                              <p:spTgt spid="27"/>
                                            </p:tgtEl>
                                          </p:cBhvr>
                                        </p:animEffect>
                                      </p:childTnLst>
                                    </p:cTn>
                                  </p:par>
                                </p:childTnLst>
                              </p:cTn>
                            </p:par>
                            <p:par>
                              <p:cTn id="100" fill="hold">
                                <p:stCondLst>
                                  <p:cond delay="5500"/>
                                </p:stCondLst>
                                <p:childTnLst>
                                  <p:par>
                                    <p:cTn id="101" presetID="22" presetClass="entr" presetSubtype="4" fill="hold" nodeType="afterEffect">
                                      <p:stCondLst>
                                        <p:cond delay="0"/>
                                      </p:stCondLst>
                                      <p:childTnLst>
                                        <p:set>
                                          <p:cBhvr>
                                            <p:cTn id="102" dur="1" fill="hold">
                                              <p:stCondLst>
                                                <p:cond delay="0"/>
                                              </p:stCondLst>
                                            </p:cTn>
                                            <p:tgtEl>
                                              <p:spTgt spid="28"/>
                                            </p:tgtEl>
                                            <p:attrNameLst>
                                              <p:attrName>style.visibility</p:attrName>
                                            </p:attrNameLst>
                                          </p:cBhvr>
                                          <p:to>
                                            <p:strVal val="visible"/>
                                          </p:to>
                                        </p:set>
                                        <p:animEffect transition="in" filter="wipe(down)">
                                          <p:cBhvr>
                                            <p:cTn id="103" dur="500"/>
                                            <p:tgtEl>
                                              <p:spTgt spid="28"/>
                                            </p:tgtEl>
                                          </p:cBhvr>
                                        </p:animEffect>
                                      </p:childTnLst>
                                    </p:cTn>
                                  </p:par>
                                </p:childTnLst>
                              </p:cTn>
                            </p:par>
                            <p:par>
                              <p:cTn id="104" fill="hold">
                                <p:stCondLst>
                                  <p:cond delay="6000"/>
                                </p:stCondLst>
                                <p:childTnLst>
                                  <p:par>
                                    <p:cTn id="105" presetID="22" presetClass="entr" presetSubtype="1" fill="hold" nodeType="afterEffect">
                                      <p:stCondLst>
                                        <p:cond delay="0"/>
                                      </p:stCondLst>
                                      <p:childTnLst>
                                        <p:set>
                                          <p:cBhvr>
                                            <p:cTn id="106" dur="1" fill="hold">
                                              <p:stCondLst>
                                                <p:cond delay="0"/>
                                              </p:stCondLst>
                                            </p:cTn>
                                            <p:tgtEl>
                                              <p:spTgt spid="25"/>
                                            </p:tgtEl>
                                            <p:attrNameLst>
                                              <p:attrName>style.visibility</p:attrName>
                                            </p:attrNameLst>
                                          </p:cBhvr>
                                          <p:to>
                                            <p:strVal val="visible"/>
                                          </p:to>
                                        </p:set>
                                        <p:animEffect transition="in" filter="wipe(up)">
                                          <p:cBhvr>
                                            <p:cTn id="107" dur="500"/>
                                            <p:tgtEl>
                                              <p:spTgt spid="25"/>
                                            </p:tgtEl>
                                          </p:cBhvr>
                                        </p:animEffect>
                                      </p:childTnLst>
                                    </p:cTn>
                                  </p:par>
                                </p:childTnLst>
                              </p:cTn>
                            </p:par>
                            <p:par>
                              <p:cTn id="108" fill="hold">
                                <p:stCondLst>
                                  <p:cond delay="6500"/>
                                </p:stCondLst>
                                <p:childTnLst>
                                  <p:par>
                                    <p:cTn id="109" presetID="22" presetClass="entr" presetSubtype="4" fill="hold" nodeType="afterEffect">
                                      <p:stCondLst>
                                        <p:cond delay="0"/>
                                      </p:stCondLst>
                                      <p:childTnLst>
                                        <p:set>
                                          <p:cBhvr>
                                            <p:cTn id="110" dur="1" fill="hold">
                                              <p:stCondLst>
                                                <p:cond delay="0"/>
                                              </p:stCondLst>
                                            </p:cTn>
                                            <p:tgtEl>
                                              <p:spTgt spid="24"/>
                                            </p:tgtEl>
                                            <p:attrNameLst>
                                              <p:attrName>style.visibility</p:attrName>
                                            </p:attrNameLst>
                                          </p:cBhvr>
                                          <p:to>
                                            <p:strVal val="visible"/>
                                          </p:to>
                                        </p:set>
                                        <p:animEffect transition="in" filter="wipe(down)">
                                          <p:cBhvr>
                                            <p:cTn id="111" dur="500"/>
                                            <p:tgtEl>
                                              <p:spTgt spid="24"/>
                                            </p:tgtEl>
                                          </p:cBhvr>
                                        </p:animEffect>
                                      </p:childTnLst>
                                    </p:cTn>
                                  </p:par>
                                </p:childTnLst>
                              </p:cTn>
                            </p:par>
                            <p:par>
                              <p:cTn id="112" fill="hold">
                                <p:stCondLst>
                                  <p:cond delay="7000"/>
                                </p:stCondLst>
                                <p:childTnLst>
                                  <p:par>
                                    <p:cTn id="113" presetID="22" presetClass="entr" presetSubtype="2" fill="hold" nodeType="afterEffect">
                                      <p:stCondLst>
                                        <p:cond delay="0"/>
                                      </p:stCondLst>
                                      <p:childTnLst>
                                        <p:set>
                                          <p:cBhvr>
                                            <p:cTn id="114" dur="1" fill="hold">
                                              <p:stCondLst>
                                                <p:cond delay="0"/>
                                              </p:stCondLst>
                                            </p:cTn>
                                            <p:tgtEl>
                                              <p:spTgt spid="23"/>
                                            </p:tgtEl>
                                            <p:attrNameLst>
                                              <p:attrName>style.visibility</p:attrName>
                                            </p:attrNameLst>
                                          </p:cBhvr>
                                          <p:to>
                                            <p:strVal val="visible"/>
                                          </p:to>
                                        </p:set>
                                        <p:animEffect transition="in" filter="wipe(right)">
                                          <p:cBhvr>
                                            <p:cTn id="115" dur="500"/>
                                            <p:tgtEl>
                                              <p:spTgt spid="23"/>
                                            </p:tgtEl>
                                          </p:cBhvr>
                                        </p:animEffect>
                                      </p:childTnLst>
                                    </p:cTn>
                                  </p:par>
                                </p:childTnLst>
                              </p:cTn>
                            </p:par>
                            <p:par>
                              <p:cTn id="116" fill="hold">
                                <p:stCondLst>
                                  <p:cond delay="7500"/>
                                </p:stCondLst>
                                <p:childTnLst>
                                  <p:par>
                                    <p:cTn id="117" presetID="22" presetClass="entr" presetSubtype="8" fill="hold" grpId="0" nodeType="afterEffect">
                                      <p:stCondLst>
                                        <p:cond delay="0"/>
                                      </p:stCondLst>
                                      <p:childTnLst>
                                        <p:set>
                                          <p:cBhvr>
                                            <p:cTn id="118" dur="1" fill="hold">
                                              <p:stCondLst>
                                                <p:cond delay="0"/>
                                              </p:stCondLst>
                                            </p:cTn>
                                            <p:tgtEl>
                                              <p:spTgt spid="38"/>
                                            </p:tgtEl>
                                            <p:attrNameLst>
                                              <p:attrName>style.visibility</p:attrName>
                                            </p:attrNameLst>
                                          </p:cBhvr>
                                          <p:to>
                                            <p:strVal val="visible"/>
                                          </p:to>
                                        </p:set>
                                        <p:animEffect transition="in" filter="wipe(left)">
                                          <p:cBhvr>
                                            <p:cTn id="119" dur="500"/>
                                            <p:tgtEl>
                                              <p:spTgt spid="38"/>
                                            </p:tgtEl>
                                          </p:cBhvr>
                                        </p:animEffect>
                                      </p:childTnLst>
                                    </p:cTn>
                                  </p:par>
                                </p:childTnLst>
                              </p:cTn>
                            </p:par>
                            <p:par>
                              <p:cTn id="120" fill="hold">
                                <p:stCondLst>
                                  <p:cond delay="8000"/>
                                </p:stCondLst>
                                <p:childTnLst>
                                  <p:par>
                                    <p:cTn id="121" presetID="22" presetClass="entr" presetSubtype="8" fill="hold" grpId="0" nodeType="afterEffect">
                                      <p:stCondLst>
                                        <p:cond delay="0"/>
                                      </p:stCondLst>
                                      <p:childTnLst>
                                        <p:set>
                                          <p:cBhvr>
                                            <p:cTn id="122" dur="1" fill="hold">
                                              <p:stCondLst>
                                                <p:cond delay="0"/>
                                              </p:stCondLst>
                                            </p:cTn>
                                            <p:tgtEl>
                                              <p:spTgt spid="35"/>
                                            </p:tgtEl>
                                            <p:attrNameLst>
                                              <p:attrName>style.visibility</p:attrName>
                                            </p:attrNameLst>
                                          </p:cBhvr>
                                          <p:to>
                                            <p:strVal val="visible"/>
                                          </p:to>
                                        </p:set>
                                        <p:animEffect transition="in" filter="wipe(left)">
                                          <p:cBhvr>
                                            <p:cTn id="123" dur="500"/>
                                            <p:tgtEl>
                                              <p:spTgt spid="35"/>
                                            </p:tgtEl>
                                          </p:cBhvr>
                                        </p:animEffect>
                                      </p:childTnLst>
                                    </p:cTn>
                                  </p:par>
                                </p:childTnLst>
                              </p:cTn>
                            </p:par>
                            <p:par>
                              <p:cTn id="124" fill="hold">
                                <p:stCondLst>
                                  <p:cond delay="8500"/>
                                </p:stCondLst>
                                <p:childTnLst>
                                  <p:par>
                                    <p:cTn id="125" presetID="42" presetClass="entr" presetSubtype="0" fill="hold" grpId="0" nodeType="afterEffect">
                                      <p:stCondLst>
                                        <p:cond delay="0"/>
                                      </p:stCondLst>
                                      <p:childTnLst>
                                        <p:set>
                                          <p:cBhvr>
                                            <p:cTn id="126" dur="1" fill="hold">
                                              <p:stCondLst>
                                                <p:cond delay="0"/>
                                              </p:stCondLst>
                                            </p:cTn>
                                            <p:tgtEl>
                                              <p:spTgt spid="36"/>
                                            </p:tgtEl>
                                            <p:attrNameLst>
                                              <p:attrName>style.visibility</p:attrName>
                                            </p:attrNameLst>
                                          </p:cBhvr>
                                          <p:to>
                                            <p:strVal val="visible"/>
                                          </p:to>
                                        </p:set>
                                        <p:animEffect transition="in" filter="fade">
                                          <p:cBhvr>
                                            <p:cTn id="127" dur="500"/>
                                            <p:tgtEl>
                                              <p:spTgt spid="36"/>
                                            </p:tgtEl>
                                          </p:cBhvr>
                                        </p:animEffect>
                                        <p:anim calcmode="lin" valueType="num">
                                          <p:cBhvr>
                                            <p:cTn id="128" dur="500" fill="hold"/>
                                            <p:tgtEl>
                                              <p:spTgt spid="36"/>
                                            </p:tgtEl>
                                            <p:attrNameLst>
                                              <p:attrName>ppt_x</p:attrName>
                                            </p:attrNameLst>
                                          </p:cBhvr>
                                          <p:tavLst>
                                            <p:tav tm="0">
                                              <p:val>
                                                <p:strVal val="#ppt_x"/>
                                              </p:val>
                                            </p:tav>
                                            <p:tav tm="100000">
                                              <p:val>
                                                <p:strVal val="#ppt_x"/>
                                              </p:val>
                                            </p:tav>
                                          </p:tavLst>
                                        </p:anim>
                                        <p:anim calcmode="lin" valueType="num">
                                          <p:cBhvr>
                                            <p:cTn id="129" dur="500" fill="hold"/>
                                            <p:tgtEl>
                                              <p:spTgt spid="36"/>
                                            </p:tgtEl>
                                            <p:attrNameLst>
                                              <p:attrName>ppt_y</p:attrName>
                                            </p:attrNameLst>
                                          </p:cBhvr>
                                          <p:tavLst>
                                            <p:tav tm="0">
                                              <p:val>
                                                <p:strVal val="#ppt_y+.1"/>
                                              </p:val>
                                            </p:tav>
                                            <p:tav tm="100000">
                                              <p:val>
                                                <p:strVal val="#ppt_y"/>
                                              </p:val>
                                            </p:tav>
                                          </p:tavLst>
                                        </p:anim>
                                      </p:childTnLst>
                                    </p:cTn>
                                  </p:par>
                                </p:childTnLst>
                              </p:cTn>
                            </p:par>
                            <p:par>
                              <p:cTn id="130" fill="hold">
                                <p:stCondLst>
                                  <p:cond delay="9000"/>
                                </p:stCondLst>
                                <p:childTnLst>
                                  <p:par>
                                    <p:cTn id="131" presetID="42" presetClass="entr" presetSubtype="0" fill="hold" grpId="0" nodeType="afterEffect">
                                      <p:stCondLst>
                                        <p:cond delay="0"/>
                                      </p:stCondLst>
                                      <p:childTnLst>
                                        <p:set>
                                          <p:cBhvr>
                                            <p:cTn id="132" dur="1" fill="hold">
                                              <p:stCondLst>
                                                <p:cond delay="0"/>
                                              </p:stCondLst>
                                            </p:cTn>
                                            <p:tgtEl>
                                              <p:spTgt spid="37"/>
                                            </p:tgtEl>
                                            <p:attrNameLst>
                                              <p:attrName>style.visibility</p:attrName>
                                            </p:attrNameLst>
                                          </p:cBhvr>
                                          <p:to>
                                            <p:strVal val="visible"/>
                                          </p:to>
                                        </p:set>
                                        <p:animEffect transition="in" filter="fade">
                                          <p:cBhvr>
                                            <p:cTn id="133" dur="500"/>
                                            <p:tgtEl>
                                              <p:spTgt spid="37"/>
                                            </p:tgtEl>
                                          </p:cBhvr>
                                        </p:animEffect>
                                        <p:anim calcmode="lin" valueType="num">
                                          <p:cBhvr>
                                            <p:cTn id="134" dur="500" fill="hold"/>
                                            <p:tgtEl>
                                              <p:spTgt spid="37"/>
                                            </p:tgtEl>
                                            <p:attrNameLst>
                                              <p:attrName>ppt_x</p:attrName>
                                            </p:attrNameLst>
                                          </p:cBhvr>
                                          <p:tavLst>
                                            <p:tav tm="0">
                                              <p:val>
                                                <p:strVal val="#ppt_x"/>
                                              </p:val>
                                            </p:tav>
                                            <p:tav tm="100000">
                                              <p:val>
                                                <p:strVal val="#ppt_x"/>
                                              </p:val>
                                            </p:tav>
                                          </p:tavLst>
                                        </p:anim>
                                        <p:anim calcmode="lin" valueType="num">
                                          <p:cBhvr>
                                            <p:cTn id="135" dur="500" fill="hold"/>
                                            <p:tgtEl>
                                              <p:spTgt spid="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34">
                    <p:cTn id="136" repeatCount="indefinite" fill="hold" display="0">
                      <p:stCondLst>
                        <p:cond delay="indefinite"/>
                      </p:stCondLst>
                      <p:endCondLst>
                        <p:cond evt="onStopAudio" delay="0">
                          <p:tgtEl>
                            <p:sldTgt/>
                          </p:tgtEl>
                        </p:cond>
                      </p:endCondLst>
                    </p:cTn>
                    <p:tgtEl>
                      <p:spTgt spid="7"/>
                    </p:tgtEl>
                  </p:cMediaNode>
                </p:audio>
              </p:childTnLst>
            </p:cTn>
          </p:par>
        </p:tnLst>
        <p:bldLst>
          <p:bldP spid="21" grpId="0" animBg="1"/>
          <p:bldP spid="29" grpId="0" animBg="1"/>
          <p:bldP spid="30" grpId="0" animBg="1"/>
          <p:bldP spid="31" grpId="0" animBg="1"/>
          <p:bldP spid="32" grpId="0" animBg="1"/>
          <p:bldP spid="33" grpId="0" animBg="1"/>
          <p:bldP spid="34" grpId="0" animBg="1"/>
          <p:bldP spid="35" grpId="0"/>
          <p:bldP spid="36" grpId="0"/>
          <p:bldP spid="37" grpId="0"/>
          <p:bldP spid="38" grpId="0"/>
          <p:bldP spid="43" grpId="0" animBg="1"/>
          <p:bldP spid="43" grpId="1" animBg="1"/>
          <p:bldP spid="44" grpId="0" animBg="1"/>
          <p:bldP spid="44" grpId="1" animBg="1"/>
          <p:bldP spid="45" grpId="0" animBg="1"/>
          <p:bldP spid="45" grpId="1" animBg="1"/>
          <p:bldP spid="46" grpId="0" animBg="1"/>
          <p:bldP spid="46" grpId="1" animBg="1"/>
          <p:bldP spid="47" grpId="0" animBg="1"/>
          <p:bldP spid="47" grpId="1" animBg="1"/>
          <p:bldP spid="48" grpId="0" animBg="1"/>
          <p:bldP spid="48" grpId="1" animBg="1"/>
          <p:bldP spid="49" grpId="0" animBg="1"/>
          <p:bldP spid="49" grpId="1"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7"/>
                                            </p:tgtEl>
                                          </p:cBhvr>
                                        </p:cmd>
                                      </p:childTnLst>
                                    </p:cTn>
                                  </p:par>
                                  <p:par>
                                    <p:cTn id="7" presetID="2" presetClass="entr" presetSubtype="1"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anim calcmode="lin" valueType="num">
                                          <p:cBhvr additive="base">
                                            <p:cTn id="9" dur="500" fill="hold"/>
                                            <p:tgtEl>
                                              <p:spTgt spid="21"/>
                                            </p:tgtEl>
                                            <p:attrNameLst>
                                              <p:attrName>ppt_x</p:attrName>
                                            </p:attrNameLst>
                                          </p:cBhvr>
                                          <p:tavLst>
                                            <p:tav tm="0">
                                              <p:val>
                                                <p:strVal val="#ppt_x"/>
                                              </p:val>
                                            </p:tav>
                                            <p:tav tm="100000">
                                              <p:val>
                                                <p:strVal val="#ppt_x"/>
                                              </p:val>
                                            </p:tav>
                                          </p:tavLst>
                                        </p:anim>
                                        <p:anim calcmode="lin" valueType="num">
                                          <p:cBhvr additive="base">
                                            <p:cTn id="10" dur="500" fill="hold"/>
                                            <p:tgtEl>
                                              <p:spTgt spid="21"/>
                                            </p:tgtEl>
                                            <p:attrNameLst>
                                              <p:attrName>ppt_y</p:attrName>
                                            </p:attrNameLst>
                                          </p:cBhvr>
                                          <p:tavLst>
                                            <p:tav tm="0">
                                              <p:val>
                                                <p:strVal val="0-#ppt_h/2"/>
                                              </p:val>
                                            </p:tav>
                                            <p:tav tm="100000">
                                              <p:val>
                                                <p:strVal val="#ppt_y"/>
                                              </p:val>
                                            </p:tav>
                                          </p:tavLst>
                                        </p:anim>
                                      </p:childTnLst>
                                    </p:cTn>
                                  </p:par>
                                </p:childTnLst>
                              </p:cTn>
                            </p:par>
                            <p:par>
                              <p:cTn id="11" fill="hold">
                                <p:stCondLst>
                                  <p:cond delay="500"/>
                                </p:stCondLst>
                                <p:childTnLst>
                                  <p:par>
                                    <p:cTn id="12" presetID="2" presetClass="entr" presetSubtype="1" fill="hold" grpId="0" nodeType="afterEffect">
                                      <p:stCondLst>
                                        <p:cond delay="0"/>
                                      </p:stCondLst>
                                      <p:childTnLst>
                                        <p:set>
                                          <p:cBhvr>
                                            <p:cTn id="13" dur="1" fill="hold">
                                              <p:stCondLst>
                                                <p:cond delay="0"/>
                                              </p:stCondLst>
                                            </p:cTn>
                                            <p:tgtEl>
                                              <p:spTgt spid="31"/>
                                            </p:tgtEl>
                                            <p:attrNameLst>
                                              <p:attrName>style.visibility</p:attrName>
                                            </p:attrNameLst>
                                          </p:cBhvr>
                                          <p:to>
                                            <p:strVal val="visible"/>
                                          </p:to>
                                        </p:set>
                                        <p:anim calcmode="lin" valueType="num">
                                          <p:cBhvr additive="base">
                                            <p:cTn id="14" dur="500" fill="hold"/>
                                            <p:tgtEl>
                                              <p:spTgt spid="31"/>
                                            </p:tgtEl>
                                            <p:attrNameLst>
                                              <p:attrName>ppt_x</p:attrName>
                                            </p:attrNameLst>
                                          </p:cBhvr>
                                          <p:tavLst>
                                            <p:tav tm="0">
                                              <p:val>
                                                <p:strVal val="#ppt_x"/>
                                              </p:val>
                                            </p:tav>
                                            <p:tav tm="100000">
                                              <p:val>
                                                <p:strVal val="#ppt_x"/>
                                              </p:val>
                                            </p:tav>
                                          </p:tavLst>
                                        </p:anim>
                                        <p:anim calcmode="lin" valueType="num">
                                          <p:cBhvr additive="base">
                                            <p:cTn id="15" dur="500" fill="hold"/>
                                            <p:tgtEl>
                                              <p:spTgt spid="31"/>
                                            </p:tgtEl>
                                            <p:attrNameLst>
                                              <p:attrName>ppt_y</p:attrName>
                                            </p:attrNameLst>
                                          </p:cBhvr>
                                          <p:tavLst>
                                            <p:tav tm="0">
                                              <p:val>
                                                <p:strVal val="0-#ppt_h/2"/>
                                              </p:val>
                                            </p:tav>
                                            <p:tav tm="100000">
                                              <p:val>
                                                <p:strVal val="#ppt_y"/>
                                              </p:val>
                                            </p:tav>
                                          </p:tavLst>
                                        </p:anim>
                                      </p:childTnLst>
                                    </p:cTn>
                                  </p:par>
                                </p:childTnLst>
                              </p:cTn>
                            </p:par>
                            <p:par>
                              <p:cTn id="16" fill="hold">
                                <p:stCondLst>
                                  <p:cond delay="1000"/>
                                </p:stCondLst>
                                <p:childTnLst>
                                  <p:par>
                                    <p:cTn id="17" presetID="2" presetClass="entr" presetSubtype="4" fill="hold" grpId="0" nodeType="afterEffect">
                                      <p:stCondLst>
                                        <p:cond delay="0"/>
                                      </p:stCondLst>
                                      <p:childTnLst>
                                        <p:set>
                                          <p:cBhvr>
                                            <p:cTn id="18" dur="1" fill="hold">
                                              <p:stCondLst>
                                                <p:cond delay="0"/>
                                              </p:stCondLst>
                                            </p:cTn>
                                            <p:tgtEl>
                                              <p:spTgt spid="32"/>
                                            </p:tgtEl>
                                            <p:attrNameLst>
                                              <p:attrName>style.visibility</p:attrName>
                                            </p:attrNameLst>
                                          </p:cBhvr>
                                          <p:to>
                                            <p:strVal val="visible"/>
                                          </p:to>
                                        </p:set>
                                        <p:anim calcmode="lin" valueType="num">
                                          <p:cBhvr additive="base">
                                            <p:cTn id="19" dur="500" fill="hold"/>
                                            <p:tgtEl>
                                              <p:spTgt spid="32"/>
                                            </p:tgtEl>
                                            <p:attrNameLst>
                                              <p:attrName>ppt_x</p:attrName>
                                            </p:attrNameLst>
                                          </p:cBhvr>
                                          <p:tavLst>
                                            <p:tav tm="0">
                                              <p:val>
                                                <p:strVal val="#ppt_x"/>
                                              </p:val>
                                            </p:tav>
                                            <p:tav tm="100000">
                                              <p:val>
                                                <p:strVal val="#ppt_x"/>
                                              </p:val>
                                            </p:tav>
                                          </p:tavLst>
                                        </p:anim>
                                        <p:anim calcmode="lin" valueType="num">
                                          <p:cBhvr additive="base">
                                            <p:cTn id="20" dur="500" fill="hold"/>
                                            <p:tgtEl>
                                              <p:spTgt spid="32"/>
                                            </p:tgtEl>
                                            <p:attrNameLst>
                                              <p:attrName>ppt_y</p:attrName>
                                            </p:attrNameLst>
                                          </p:cBhvr>
                                          <p:tavLst>
                                            <p:tav tm="0">
                                              <p:val>
                                                <p:strVal val="1+#ppt_h/2"/>
                                              </p:val>
                                            </p:tav>
                                            <p:tav tm="100000">
                                              <p:val>
                                                <p:strVal val="#ppt_y"/>
                                              </p:val>
                                            </p:tav>
                                          </p:tavLst>
                                        </p:anim>
                                      </p:childTnLst>
                                    </p:cTn>
                                  </p:par>
                                </p:childTnLst>
                              </p:cTn>
                            </p:par>
                            <p:par>
                              <p:cTn id="21" fill="hold">
                                <p:stCondLst>
                                  <p:cond delay="1500"/>
                                </p:stCondLst>
                                <p:childTnLst>
                                  <p:par>
                                    <p:cTn id="22" presetID="2" presetClass="entr" presetSubtype="1" fill="hold" grpId="0" nodeType="afterEffect">
                                      <p:stCondLst>
                                        <p:cond delay="0"/>
                                      </p:stCondLst>
                                      <p:childTnLst>
                                        <p:set>
                                          <p:cBhvr>
                                            <p:cTn id="23" dur="1" fill="hold">
                                              <p:stCondLst>
                                                <p:cond delay="0"/>
                                              </p:stCondLst>
                                            </p:cTn>
                                            <p:tgtEl>
                                              <p:spTgt spid="29"/>
                                            </p:tgtEl>
                                            <p:attrNameLst>
                                              <p:attrName>style.visibility</p:attrName>
                                            </p:attrNameLst>
                                          </p:cBhvr>
                                          <p:to>
                                            <p:strVal val="visible"/>
                                          </p:to>
                                        </p:set>
                                        <p:anim calcmode="lin" valueType="num">
                                          <p:cBhvr additive="base">
                                            <p:cTn id="24" dur="500" fill="hold"/>
                                            <p:tgtEl>
                                              <p:spTgt spid="29"/>
                                            </p:tgtEl>
                                            <p:attrNameLst>
                                              <p:attrName>ppt_x</p:attrName>
                                            </p:attrNameLst>
                                          </p:cBhvr>
                                          <p:tavLst>
                                            <p:tav tm="0">
                                              <p:val>
                                                <p:strVal val="#ppt_x"/>
                                              </p:val>
                                            </p:tav>
                                            <p:tav tm="100000">
                                              <p:val>
                                                <p:strVal val="#ppt_x"/>
                                              </p:val>
                                            </p:tav>
                                          </p:tavLst>
                                        </p:anim>
                                        <p:anim calcmode="lin" valueType="num">
                                          <p:cBhvr additive="base">
                                            <p:cTn id="25" dur="500" fill="hold"/>
                                            <p:tgtEl>
                                              <p:spTgt spid="29"/>
                                            </p:tgtEl>
                                            <p:attrNameLst>
                                              <p:attrName>ppt_y</p:attrName>
                                            </p:attrNameLst>
                                          </p:cBhvr>
                                          <p:tavLst>
                                            <p:tav tm="0">
                                              <p:val>
                                                <p:strVal val="0-#ppt_h/2"/>
                                              </p:val>
                                            </p:tav>
                                            <p:tav tm="100000">
                                              <p:val>
                                                <p:strVal val="#ppt_y"/>
                                              </p:val>
                                            </p:tav>
                                          </p:tavLst>
                                        </p:anim>
                                      </p:childTnLst>
                                    </p:cTn>
                                  </p:par>
                                  <p:par>
                                    <p:cTn id="26" presetID="2" presetClass="entr" presetSubtype="6" fill="hold" grpId="0" nodeType="withEffect">
                                      <p:stCondLst>
                                        <p:cond delay="0"/>
                                      </p:stCondLst>
                                      <p:childTnLst>
                                        <p:set>
                                          <p:cBhvr>
                                            <p:cTn id="27" dur="1" fill="hold">
                                              <p:stCondLst>
                                                <p:cond delay="0"/>
                                              </p:stCondLst>
                                            </p:cTn>
                                            <p:tgtEl>
                                              <p:spTgt spid="30"/>
                                            </p:tgtEl>
                                            <p:attrNameLst>
                                              <p:attrName>style.visibility</p:attrName>
                                            </p:attrNameLst>
                                          </p:cBhvr>
                                          <p:to>
                                            <p:strVal val="visible"/>
                                          </p:to>
                                        </p:set>
                                        <p:anim calcmode="lin" valueType="num">
                                          <p:cBhvr additive="base">
                                            <p:cTn id="28" dur="500" fill="hold"/>
                                            <p:tgtEl>
                                              <p:spTgt spid="30"/>
                                            </p:tgtEl>
                                            <p:attrNameLst>
                                              <p:attrName>ppt_x</p:attrName>
                                            </p:attrNameLst>
                                          </p:cBhvr>
                                          <p:tavLst>
                                            <p:tav tm="0">
                                              <p:val>
                                                <p:strVal val="1+#ppt_w/2"/>
                                              </p:val>
                                            </p:tav>
                                            <p:tav tm="100000">
                                              <p:val>
                                                <p:strVal val="#ppt_x"/>
                                              </p:val>
                                            </p:tav>
                                          </p:tavLst>
                                        </p:anim>
                                        <p:anim calcmode="lin" valueType="num">
                                          <p:cBhvr additive="base">
                                            <p:cTn id="29" dur="500" fill="hold"/>
                                            <p:tgtEl>
                                              <p:spTgt spid="30"/>
                                            </p:tgtEl>
                                            <p:attrNameLst>
                                              <p:attrName>ppt_y</p:attrName>
                                            </p:attrNameLst>
                                          </p:cBhvr>
                                          <p:tavLst>
                                            <p:tav tm="0">
                                              <p:val>
                                                <p:strVal val="1+#ppt_h/2"/>
                                              </p:val>
                                            </p:tav>
                                            <p:tav tm="100000">
                                              <p:val>
                                                <p:strVal val="#ppt_y"/>
                                              </p:val>
                                            </p:tav>
                                          </p:tavLst>
                                        </p:anim>
                                      </p:childTnLst>
                                    </p:cTn>
                                  </p:par>
                                  <p:par>
                                    <p:cTn id="30" presetID="2" presetClass="entr" presetSubtype="12" fill="hold" grpId="0" nodeType="withEffect">
                                      <p:stCondLst>
                                        <p:cond delay="0"/>
                                      </p:stCondLst>
                                      <p:childTnLst>
                                        <p:set>
                                          <p:cBhvr>
                                            <p:cTn id="31" dur="1" fill="hold">
                                              <p:stCondLst>
                                                <p:cond delay="0"/>
                                              </p:stCondLst>
                                            </p:cTn>
                                            <p:tgtEl>
                                              <p:spTgt spid="34"/>
                                            </p:tgtEl>
                                            <p:attrNameLst>
                                              <p:attrName>style.visibility</p:attrName>
                                            </p:attrNameLst>
                                          </p:cBhvr>
                                          <p:to>
                                            <p:strVal val="visible"/>
                                          </p:to>
                                        </p:set>
                                        <p:anim calcmode="lin" valueType="num">
                                          <p:cBhvr additive="base">
                                            <p:cTn id="32" dur="500" fill="hold"/>
                                            <p:tgtEl>
                                              <p:spTgt spid="34"/>
                                            </p:tgtEl>
                                            <p:attrNameLst>
                                              <p:attrName>ppt_x</p:attrName>
                                            </p:attrNameLst>
                                          </p:cBhvr>
                                          <p:tavLst>
                                            <p:tav tm="0">
                                              <p:val>
                                                <p:strVal val="0-#ppt_w/2"/>
                                              </p:val>
                                            </p:tav>
                                            <p:tav tm="100000">
                                              <p:val>
                                                <p:strVal val="#ppt_x"/>
                                              </p:val>
                                            </p:tav>
                                          </p:tavLst>
                                        </p:anim>
                                        <p:anim calcmode="lin" valueType="num">
                                          <p:cBhvr additive="base">
                                            <p:cTn id="33" dur="500" fill="hold"/>
                                            <p:tgtEl>
                                              <p:spTgt spid="34"/>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33"/>
                                            </p:tgtEl>
                                            <p:attrNameLst>
                                              <p:attrName>style.visibility</p:attrName>
                                            </p:attrNameLst>
                                          </p:cBhvr>
                                          <p:to>
                                            <p:strVal val="visible"/>
                                          </p:to>
                                        </p:set>
                                        <p:anim calcmode="lin" valueType="num">
                                          <p:cBhvr additive="base">
                                            <p:cTn id="36" dur="500" fill="hold"/>
                                            <p:tgtEl>
                                              <p:spTgt spid="33"/>
                                            </p:tgtEl>
                                            <p:attrNameLst>
                                              <p:attrName>ppt_x</p:attrName>
                                            </p:attrNameLst>
                                          </p:cBhvr>
                                          <p:tavLst>
                                            <p:tav tm="0">
                                              <p:val>
                                                <p:strVal val="#ppt_x"/>
                                              </p:val>
                                            </p:tav>
                                            <p:tav tm="100000">
                                              <p:val>
                                                <p:strVal val="#ppt_x"/>
                                              </p:val>
                                            </p:tav>
                                          </p:tavLst>
                                        </p:anim>
                                        <p:anim calcmode="lin" valueType="num">
                                          <p:cBhvr additive="base">
                                            <p:cTn id="37" dur="500" fill="hold"/>
                                            <p:tgtEl>
                                              <p:spTgt spid="33"/>
                                            </p:tgtEl>
                                            <p:attrNameLst>
                                              <p:attrName>ppt_y</p:attrName>
                                            </p:attrNameLst>
                                          </p:cBhvr>
                                          <p:tavLst>
                                            <p:tav tm="0">
                                              <p:val>
                                                <p:strVal val="1+#ppt_h/2"/>
                                              </p:val>
                                            </p:tav>
                                            <p:tav tm="100000">
                                              <p:val>
                                                <p:strVal val="#ppt_y"/>
                                              </p:val>
                                            </p:tav>
                                          </p:tavLst>
                                        </p:anim>
                                      </p:childTnLst>
                                    </p:cTn>
                                  </p:par>
                                </p:childTnLst>
                              </p:cTn>
                            </p:par>
                            <p:par>
                              <p:cTn id="38" fill="hold">
                                <p:stCondLst>
                                  <p:cond delay="2000"/>
                                </p:stCondLst>
                                <p:childTnLst>
                                  <p:par>
                                    <p:cTn id="39" presetID="53" presetClass="entr" presetSubtype="16" fill="hold" grpId="0" nodeType="afterEffect">
                                      <p:stCondLst>
                                        <p:cond delay="0"/>
                                      </p:stCondLst>
                                      <p:childTnLst>
                                        <p:set>
                                          <p:cBhvr>
                                            <p:cTn id="40" dur="1" fill="hold">
                                              <p:stCondLst>
                                                <p:cond delay="0"/>
                                              </p:stCondLst>
                                            </p:cTn>
                                            <p:tgtEl>
                                              <p:spTgt spid="43"/>
                                            </p:tgtEl>
                                            <p:attrNameLst>
                                              <p:attrName>style.visibility</p:attrName>
                                            </p:attrNameLst>
                                          </p:cBhvr>
                                          <p:to>
                                            <p:strVal val="visible"/>
                                          </p:to>
                                        </p:set>
                                        <p:anim calcmode="lin" valueType="num">
                                          <p:cBhvr>
                                            <p:cTn id="41" dur="500" fill="hold"/>
                                            <p:tgtEl>
                                              <p:spTgt spid="43"/>
                                            </p:tgtEl>
                                            <p:attrNameLst>
                                              <p:attrName>ppt_w</p:attrName>
                                            </p:attrNameLst>
                                          </p:cBhvr>
                                          <p:tavLst>
                                            <p:tav tm="0">
                                              <p:val>
                                                <p:fltVal val="0"/>
                                              </p:val>
                                            </p:tav>
                                            <p:tav tm="100000">
                                              <p:val>
                                                <p:strVal val="#ppt_w"/>
                                              </p:val>
                                            </p:tav>
                                          </p:tavLst>
                                        </p:anim>
                                        <p:anim calcmode="lin" valueType="num">
                                          <p:cBhvr>
                                            <p:cTn id="42" dur="500" fill="hold"/>
                                            <p:tgtEl>
                                              <p:spTgt spid="43"/>
                                            </p:tgtEl>
                                            <p:attrNameLst>
                                              <p:attrName>ppt_h</p:attrName>
                                            </p:attrNameLst>
                                          </p:cBhvr>
                                          <p:tavLst>
                                            <p:tav tm="0">
                                              <p:val>
                                                <p:fltVal val="0"/>
                                              </p:val>
                                            </p:tav>
                                            <p:tav tm="100000">
                                              <p:val>
                                                <p:strVal val="#ppt_h"/>
                                              </p:val>
                                            </p:tav>
                                          </p:tavLst>
                                        </p:anim>
                                        <p:animEffect transition="in" filter="fade">
                                          <p:cBhvr>
                                            <p:cTn id="43" dur="500"/>
                                            <p:tgtEl>
                                              <p:spTgt spid="43"/>
                                            </p:tgtEl>
                                          </p:cBhvr>
                                        </p:animEffect>
                                      </p:childTnLst>
                                    </p:cTn>
                                  </p:par>
                                  <p:par>
                                    <p:cTn id="44" presetID="8" presetClass="emph" presetSubtype="0" fill="hold" grpId="1" nodeType="withEffect">
                                      <p:stCondLst>
                                        <p:cond delay="0"/>
                                      </p:stCondLst>
                                      <p:childTnLst>
                                        <p:animRot by="21600000">
                                          <p:cBhvr>
                                            <p:cTn id="45" dur="2000" fill="hold"/>
                                            <p:tgtEl>
                                              <p:spTgt spid="43"/>
                                            </p:tgtEl>
                                            <p:attrNameLst>
                                              <p:attrName>r</p:attrName>
                                            </p:attrNameLst>
                                          </p:cBhvr>
                                        </p:animRot>
                                      </p:childTnLst>
                                    </p:cTn>
                                  </p:par>
                                  <p:par>
                                    <p:cTn id="46" presetID="53" presetClass="entr" presetSubtype="16" fill="hold" grpId="0" nodeType="withEffect">
                                      <p:stCondLst>
                                        <p:cond delay="0"/>
                                      </p:stCondLst>
                                      <p:childTnLst>
                                        <p:set>
                                          <p:cBhvr>
                                            <p:cTn id="47" dur="1" fill="hold">
                                              <p:stCondLst>
                                                <p:cond delay="0"/>
                                              </p:stCondLst>
                                            </p:cTn>
                                            <p:tgtEl>
                                              <p:spTgt spid="44"/>
                                            </p:tgtEl>
                                            <p:attrNameLst>
                                              <p:attrName>style.visibility</p:attrName>
                                            </p:attrNameLst>
                                          </p:cBhvr>
                                          <p:to>
                                            <p:strVal val="visible"/>
                                          </p:to>
                                        </p:set>
                                        <p:anim calcmode="lin" valueType="num">
                                          <p:cBhvr>
                                            <p:cTn id="48" dur="500" fill="hold"/>
                                            <p:tgtEl>
                                              <p:spTgt spid="44"/>
                                            </p:tgtEl>
                                            <p:attrNameLst>
                                              <p:attrName>ppt_w</p:attrName>
                                            </p:attrNameLst>
                                          </p:cBhvr>
                                          <p:tavLst>
                                            <p:tav tm="0">
                                              <p:val>
                                                <p:fltVal val="0"/>
                                              </p:val>
                                            </p:tav>
                                            <p:tav tm="100000">
                                              <p:val>
                                                <p:strVal val="#ppt_w"/>
                                              </p:val>
                                            </p:tav>
                                          </p:tavLst>
                                        </p:anim>
                                        <p:anim calcmode="lin" valueType="num">
                                          <p:cBhvr>
                                            <p:cTn id="49" dur="500" fill="hold"/>
                                            <p:tgtEl>
                                              <p:spTgt spid="44"/>
                                            </p:tgtEl>
                                            <p:attrNameLst>
                                              <p:attrName>ppt_h</p:attrName>
                                            </p:attrNameLst>
                                          </p:cBhvr>
                                          <p:tavLst>
                                            <p:tav tm="0">
                                              <p:val>
                                                <p:fltVal val="0"/>
                                              </p:val>
                                            </p:tav>
                                            <p:tav tm="100000">
                                              <p:val>
                                                <p:strVal val="#ppt_h"/>
                                              </p:val>
                                            </p:tav>
                                          </p:tavLst>
                                        </p:anim>
                                        <p:animEffect transition="in" filter="fade">
                                          <p:cBhvr>
                                            <p:cTn id="50" dur="500"/>
                                            <p:tgtEl>
                                              <p:spTgt spid="44"/>
                                            </p:tgtEl>
                                          </p:cBhvr>
                                        </p:animEffect>
                                      </p:childTnLst>
                                    </p:cTn>
                                  </p:par>
                                  <p:par>
                                    <p:cTn id="51" presetID="8" presetClass="emph" presetSubtype="0" fill="hold" grpId="1" nodeType="withEffect">
                                      <p:stCondLst>
                                        <p:cond delay="0"/>
                                      </p:stCondLst>
                                      <p:childTnLst>
                                        <p:animRot by="21600000">
                                          <p:cBhvr>
                                            <p:cTn id="52" dur="2000" fill="hold"/>
                                            <p:tgtEl>
                                              <p:spTgt spid="44"/>
                                            </p:tgtEl>
                                            <p:attrNameLst>
                                              <p:attrName>r</p:attrName>
                                            </p:attrNameLst>
                                          </p:cBhvr>
                                        </p:animRot>
                                      </p:childTnLst>
                                    </p:cTn>
                                  </p:par>
                                  <p:par>
                                    <p:cTn id="53" presetID="53" presetClass="entr" presetSubtype="16" fill="hold" grpId="0" nodeType="withEffect">
                                      <p:stCondLst>
                                        <p:cond delay="0"/>
                                      </p:stCondLst>
                                      <p:childTnLst>
                                        <p:set>
                                          <p:cBhvr>
                                            <p:cTn id="54" dur="1" fill="hold">
                                              <p:stCondLst>
                                                <p:cond delay="0"/>
                                              </p:stCondLst>
                                            </p:cTn>
                                            <p:tgtEl>
                                              <p:spTgt spid="45"/>
                                            </p:tgtEl>
                                            <p:attrNameLst>
                                              <p:attrName>style.visibility</p:attrName>
                                            </p:attrNameLst>
                                          </p:cBhvr>
                                          <p:to>
                                            <p:strVal val="visible"/>
                                          </p:to>
                                        </p:set>
                                        <p:anim calcmode="lin" valueType="num">
                                          <p:cBhvr>
                                            <p:cTn id="55" dur="500" fill="hold"/>
                                            <p:tgtEl>
                                              <p:spTgt spid="45"/>
                                            </p:tgtEl>
                                            <p:attrNameLst>
                                              <p:attrName>ppt_w</p:attrName>
                                            </p:attrNameLst>
                                          </p:cBhvr>
                                          <p:tavLst>
                                            <p:tav tm="0">
                                              <p:val>
                                                <p:fltVal val="0"/>
                                              </p:val>
                                            </p:tav>
                                            <p:tav tm="100000">
                                              <p:val>
                                                <p:strVal val="#ppt_w"/>
                                              </p:val>
                                            </p:tav>
                                          </p:tavLst>
                                        </p:anim>
                                        <p:anim calcmode="lin" valueType="num">
                                          <p:cBhvr>
                                            <p:cTn id="56" dur="500" fill="hold"/>
                                            <p:tgtEl>
                                              <p:spTgt spid="45"/>
                                            </p:tgtEl>
                                            <p:attrNameLst>
                                              <p:attrName>ppt_h</p:attrName>
                                            </p:attrNameLst>
                                          </p:cBhvr>
                                          <p:tavLst>
                                            <p:tav tm="0">
                                              <p:val>
                                                <p:fltVal val="0"/>
                                              </p:val>
                                            </p:tav>
                                            <p:tav tm="100000">
                                              <p:val>
                                                <p:strVal val="#ppt_h"/>
                                              </p:val>
                                            </p:tav>
                                          </p:tavLst>
                                        </p:anim>
                                        <p:animEffect transition="in" filter="fade">
                                          <p:cBhvr>
                                            <p:cTn id="57" dur="500"/>
                                            <p:tgtEl>
                                              <p:spTgt spid="45"/>
                                            </p:tgtEl>
                                          </p:cBhvr>
                                        </p:animEffect>
                                      </p:childTnLst>
                                    </p:cTn>
                                  </p:par>
                                  <p:par>
                                    <p:cTn id="58" presetID="8" presetClass="emph" presetSubtype="0" fill="hold" grpId="1" nodeType="withEffect">
                                      <p:stCondLst>
                                        <p:cond delay="0"/>
                                      </p:stCondLst>
                                      <p:childTnLst>
                                        <p:animRot by="21600000">
                                          <p:cBhvr>
                                            <p:cTn id="59" dur="2000" fill="hold"/>
                                            <p:tgtEl>
                                              <p:spTgt spid="45"/>
                                            </p:tgtEl>
                                            <p:attrNameLst>
                                              <p:attrName>r</p:attrName>
                                            </p:attrNameLst>
                                          </p:cBhvr>
                                        </p:animRot>
                                      </p:childTnLst>
                                    </p:cTn>
                                  </p:par>
                                  <p:par>
                                    <p:cTn id="60" presetID="53" presetClass="entr" presetSubtype="16" fill="hold" grpId="0" nodeType="withEffect">
                                      <p:stCondLst>
                                        <p:cond delay="0"/>
                                      </p:stCondLst>
                                      <p:childTnLst>
                                        <p:set>
                                          <p:cBhvr>
                                            <p:cTn id="61" dur="1" fill="hold">
                                              <p:stCondLst>
                                                <p:cond delay="0"/>
                                              </p:stCondLst>
                                            </p:cTn>
                                            <p:tgtEl>
                                              <p:spTgt spid="46"/>
                                            </p:tgtEl>
                                            <p:attrNameLst>
                                              <p:attrName>style.visibility</p:attrName>
                                            </p:attrNameLst>
                                          </p:cBhvr>
                                          <p:to>
                                            <p:strVal val="visible"/>
                                          </p:to>
                                        </p:set>
                                        <p:anim calcmode="lin" valueType="num">
                                          <p:cBhvr>
                                            <p:cTn id="62" dur="500" fill="hold"/>
                                            <p:tgtEl>
                                              <p:spTgt spid="46"/>
                                            </p:tgtEl>
                                            <p:attrNameLst>
                                              <p:attrName>ppt_w</p:attrName>
                                            </p:attrNameLst>
                                          </p:cBhvr>
                                          <p:tavLst>
                                            <p:tav tm="0">
                                              <p:val>
                                                <p:fltVal val="0"/>
                                              </p:val>
                                            </p:tav>
                                            <p:tav tm="100000">
                                              <p:val>
                                                <p:strVal val="#ppt_w"/>
                                              </p:val>
                                            </p:tav>
                                          </p:tavLst>
                                        </p:anim>
                                        <p:anim calcmode="lin" valueType="num">
                                          <p:cBhvr>
                                            <p:cTn id="63" dur="500" fill="hold"/>
                                            <p:tgtEl>
                                              <p:spTgt spid="46"/>
                                            </p:tgtEl>
                                            <p:attrNameLst>
                                              <p:attrName>ppt_h</p:attrName>
                                            </p:attrNameLst>
                                          </p:cBhvr>
                                          <p:tavLst>
                                            <p:tav tm="0">
                                              <p:val>
                                                <p:fltVal val="0"/>
                                              </p:val>
                                            </p:tav>
                                            <p:tav tm="100000">
                                              <p:val>
                                                <p:strVal val="#ppt_h"/>
                                              </p:val>
                                            </p:tav>
                                          </p:tavLst>
                                        </p:anim>
                                        <p:animEffect transition="in" filter="fade">
                                          <p:cBhvr>
                                            <p:cTn id="64" dur="500"/>
                                            <p:tgtEl>
                                              <p:spTgt spid="46"/>
                                            </p:tgtEl>
                                          </p:cBhvr>
                                        </p:animEffect>
                                      </p:childTnLst>
                                    </p:cTn>
                                  </p:par>
                                  <p:par>
                                    <p:cTn id="65" presetID="8" presetClass="emph" presetSubtype="0" fill="hold" grpId="1" nodeType="withEffect">
                                      <p:stCondLst>
                                        <p:cond delay="0"/>
                                      </p:stCondLst>
                                      <p:childTnLst>
                                        <p:animRot by="21600000">
                                          <p:cBhvr>
                                            <p:cTn id="66" dur="2000" fill="hold"/>
                                            <p:tgtEl>
                                              <p:spTgt spid="46"/>
                                            </p:tgtEl>
                                            <p:attrNameLst>
                                              <p:attrName>r</p:attrName>
                                            </p:attrNameLst>
                                          </p:cBhvr>
                                        </p:animRot>
                                      </p:childTnLst>
                                    </p:cTn>
                                  </p:par>
                                  <p:par>
                                    <p:cTn id="67" presetID="53" presetClass="entr" presetSubtype="16" fill="hold" grpId="0" nodeType="withEffect">
                                      <p:stCondLst>
                                        <p:cond delay="0"/>
                                      </p:stCondLst>
                                      <p:childTnLst>
                                        <p:set>
                                          <p:cBhvr>
                                            <p:cTn id="68" dur="1" fill="hold">
                                              <p:stCondLst>
                                                <p:cond delay="0"/>
                                              </p:stCondLst>
                                            </p:cTn>
                                            <p:tgtEl>
                                              <p:spTgt spid="47"/>
                                            </p:tgtEl>
                                            <p:attrNameLst>
                                              <p:attrName>style.visibility</p:attrName>
                                            </p:attrNameLst>
                                          </p:cBhvr>
                                          <p:to>
                                            <p:strVal val="visible"/>
                                          </p:to>
                                        </p:set>
                                        <p:anim calcmode="lin" valueType="num">
                                          <p:cBhvr>
                                            <p:cTn id="69" dur="500" fill="hold"/>
                                            <p:tgtEl>
                                              <p:spTgt spid="47"/>
                                            </p:tgtEl>
                                            <p:attrNameLst>
                                              <p:attrName>ppt_w</p:attrName>
                                            </p:attrNameLst>
                                          </p:cBhvr>
                                          <p:tavLst>
                                            <p:tav tm="0">
                                              <p:val>
                                                <p:fltVal val="0"/>
                                              </p:val>
                                            </p:tav>
                                            <p:tav tm="100000">
                                              <p:val>
                                                <p:strVal val="#ppt_w"/>
                                              </p:val>
                                            </p:tav>
                                          </p:tavLst>
                                        </p:anim>
                                        <p:anim calcmode="lin" valueType="num">
                                          <p:cBhvr>
                                            <p:cTn id="70" dur="500" fill="hold"/>
                                            <p:tgtEl>
                                              <p:spTgt spid="47"/>
                                            </p:tgtEl>
                                            <p:attrNameLst>
                                              <p:attrName>ppt_h</p:attrName>
                                            </p:attrNameLst>
                                          </p:cBhvr>
                                          <p:tavLst>
                                            <p:tav tm="0">
                                              <p:val>
                                                <p:fltVal val="0"/>
                                              </p:val>
                                            </p:tav>
                                            <p:tav tm="100000">
                                              <p:val>
                                                <p:strVal val="#ppt_h"/>
                                              </p:val>
                                            </p:tav>
                                          </p:tavLst>
                                        </p:anim>
                                        <p:animEffect transition="in" filter="fade">
                                          <p:cBhvr>
                                            <p:cTn id="71" dur="500"/>
                                            <p:tgtEl>
                                              <p:spTgt spid="47"/>
                                            </p:tgtEl>
                                          </p:cBhvr>
                                        </p:animEffect>
                                      </p:childTnLst>
                                    </p:cTn>
                                  </p:par>
                                  <p:par>
                                    <p:cTn id="72" presetID="8" presetClass="emph" presetSubtype="0" fill="hold" grpId="1" nodeType="withEffect">
                                      <p:stCondLst>
                                        <p:cond delay="0"/>
                                      </p:stCondLst>
                                      <p:childTnLst>
                                        <p:animRot by="21600000">
                                          <p:cBhvr>
                                            <p:cTn id="73" dur="2000" fill="hold"/>
                                            <p:tgtEl>
                                              <p:spTgt spid="47"/>
                                            </p:tgtEl>
                                            <p:attrNameLst>
                                              <p:attrName>r</p:attrName>
                                            </p:attrNameLst>
                                          </p:cBhvr>
                                        </p:animRot>
                                      </p:childTnLst>
                                    </p:cTn>
                                  </p:par>
                                  <p:par>
                                    <p:cTn id="74" presetID="53" presetClass="entr" presetSubtype="16" fill="hold" grpId="0" nodeType="withEffect">
                                      <p:stCondLst>
                                        <p:cond delay="0"/>
                                      </p:stCondLst>
                                      <p:childTnLst>
                                        <p:set>
                                          <p:cBhvr>
                                            <p:cTn id="75" dur="1" fill="hold">
                                              <p:stCondLst>
                                                <p:cond delay="0"/>
                                              </p:stCondLst>
                                            </p:cTn>
                                            <p:tgtEl>
                                              <p:spTgt spid="48"/>
                                            </p:tgtEl>
                                            <p:attrNameLst>
                                              <p:attrName>style.visibility</p:attrName>
                                            </p:attrNameLst>
                                          </p:cBhvr>
                                          <p:to>
                                            <p:strVal val="visible"/>
                                          </p:to>
                                        </p:set>
                                        <p:anim calcmode="lin" valueType="num">
                                          <p:cBhvr>
                                            <p:cTn id="76" dur="500" fill="hold"/>
                                            <p:tgtEl>
                                              <p:spTgt spid="48"/>
                                            </p:tgtEl>
                                            <p:attrNameLst>
                                              <p:attrName>ppt_w</p:attrName>
                                            </p:attrNameLst>
                                          </p:cBhvr>
                                          <p:tavLst>
                                            <p:tav tm="0">
                                              <p:val>
                                                <p:fltVal val="0"/>
                                              </p:val>
                                            </p:tav>
                                            <p:tav tm="100000">
                                              <p:val>
                                                <p:strVal val="#ppt_w"/>
                                              </p:val>
                                            </p:tav>
                                          </p:tavLst>
                                        </p:anim>
                                        <p:anim calcmode="lin" valueType="num">
                                          <p:cBhvr>
                                            <p:cTn id="77" dur="500" fill="hold"/>
                                            <p:tgtEl>
                                              <p:spTgt spid="48"/>
                                            </p:tgtEl>
                                            <p:attrNameLst>
                                              <p:attrName>ppt_h</p:attrName>
                                            </p:attrNameLst>
                                          </p:cBhvr>
                                          <p:tavLst>
                                            <p:tav tm="0">
                                              <p:val>
                                                <p:fltVal val="0"/>
                                              </p:val>
                                            </p:tav>
                                            <p:tav tm="100000">
                                              <p:val>
                                                <p:strVal val="#ppt_h"/>
                                              </p:val>
                                            </p:tav>
                                          </p:tavLst>
                                        </p:anim>
                                        <p:animEffect transition="in" filter="fade">
                                          <p:cBhvr>
                                            <p:cTn id="78" dur="500"/>
                                            <p:tgtEl>
                                              <p:spTgt spid="48"/>
                                            </p:tgtEl>
                                          </p:cBhvr>
                                        </p:animEffect>
                                      </p:childTnLst>
                                    </p:cTn>
                                  </p:par>
                                  <p:par>
                                    <p:cTn id="79" presetID="8" presetClass="emph" presetSubtype="0" fill="hold" grpId="1" nodeType="withEffect">
                                      <p:stCondLst>
                                        <p:cond delay="0"/>
                                      </p:stCondLst>
                                      <p:childTnLst>
                                        <p:animRot by="21600000">
                                          <p:cBhvr>
                                            <p:cTn id="80" dur="2000" fill="hold"/>
                                            <p:tgtEl>
                                              <p:spTgt spid="48"/>
                                            </p:tgtEl>
                                            <p:attrNameLst>
                                              <p:attrName>r</p:attrName>
                                            </p:attrNameLst>
                                          </p:cBhvr>
                                        </p:animRot>
                                      </p:childTnLst>
                                    </p:cTn>
                                  </p:par>
                                  <p:par>
                                    <p:cTn id="81" presetID="53" presetClass="entr" presetSubtype="16" fill="hold" grpId="0" nodeType="withEffect">
                                      <p:stCondLst>
                                        <p:cond delay="0"/>
                                      </p:stCondLst>
                                      <p:childTnLst>
                                        <p:set>
                                          <p:cBhvr>
                                            <p:cTn id="82" dur="1" fill="hold">
                                              <p:stCondLst>
                                                <p:cond delay="0"/>
                                              </p:stCondLst>
                                            </p:cTn>
                                            <p:tgtEl>
                                              <p:spTgt spid="49"/>
                                            </p:tgtEl>
                                            <p:attrNameLst>
                                              <p:attrName>style.visibility</p:attrName>
                                            </p:attrNameLst>
                                          </p:cBhvr>
                                          <p:to>
                                            <p:strVal val="visible"/>
                                          </p:to>
                                        </p:set>
                                        <p:anim calcmode="lin" valueType="num">
                                          <p:cBhvr>
                                            <p:cTn id="83" dur="500" fill="hold"/>
                                            <p:tgtEl>
                                              <p:spTgt spid="49"/>
                                            </p:tgtEl>
                                            <p:attrNameLst>
                                              <p:attrName>ppt_w</p:attrName>
                                            </p:attrNameLst>
                                          </p:cBhvr>
                                          <p:tavLst>
                                            <p:tav tm="0">
                                              <p:val>
                                                <p:fltVal val="0"/>
                                              </p:val>
                                            </p:tav>
                                            <p:tav tm="100000">
                                              <p:val>
                                                <p:strVal val="#ppt_w"/>
                                              </p:val>
                                            </p:tav>
                                          </p:tavLst>
                                        </p:anim>
                                        <p:anim calcmode="lin" valueType="num">
                                          <p:cBhvr>
                                            <p:cTn id="84" dur="500" fill="hold"/>
                                            <p:tgtEl>
                                              <p:spTgt spid="49"/>
                                            </p:tgtEl>
                                            <p:attrNameLst>
                                              <p:attrName>ppt_h</p:attrName>
                                            </p:attrNameLst>
                                          </p:cBhvr>
                                          <p:tavLst>
                                            <p:tav tm="0">
                                              <p:val>
                                                <p:fltVal val="0"/>
                                              </p:val>
                                            </p:tav>
                                            <p:tav tm="100000">
                                              <p:val>
                                                <p:strVal val="#ppt_h"/>
                                              </p:val>
                                            </p:tav>
                                          </p:tavLst>
                                        </p:anim>
                                        <p:animEffect transition="in" filter="fade">
                                          <p:cBhvr>
                                            <p:cTn id="85" dur="500"/>
                                            <p:tgtEl>
                                              <p:spTgt spid="49"/>
                                            </p:tgtEl>
                                          </p:cBhvr>
                                        </p:animEffect>
                                      </p:childTnLst>
                                    </p:cTn>
                                  </p:par>
                                  <p:par>
                                    <p:cTn id="86" presetID="8" presetClass="emph" presetSubtype="0" fill="hold" grpId="1" nodeType="withEffect">
                                      <p:stCondLst>
                                        <p:cond delay="0"/>
                                      </p:stCondLst>
                                      <p:childTnLst>
                                        <p:animRot by="21600000">
                                          <p:cBhvr>
                                            <p:cTn id="87" dur="2000" fill="hold"/>
                                            <p:tgtEl>
                                              <p:spTgt spid="49"/>
                                            </p:tgtEl>
                                            <p:attrNameLst>
                                              <p:attrName>r</p:attrName>
                                            </p:attrNameLst>
                                          </p:cBhvr>
                                        </p:animRot>
                                      </p:childTnLst>
                                    </p:cTn>
                                  </p:par>
                                </p:childTnLst>
                              </p:cTn>
                            </p:par>
                            <p:par>
                              <p:cTn id="88" fill="hold">
                                <p:stCondLst>
                                  <p:cond delay="4000"/>
                                </p:stCondLst>
                                <p:childTnLst>
                                  <p:par>
                                    <p:cTn id="89" presetID="22" presetClass="entr" presetSubtype="1" fill="hold" nodeType="afterEffect">
                                      <p:stCondLst>
                                        <p:cond delay="0"/>
                                      </p:stCondLst>
                                      <p:childTnLst>
                                        <p:set>
                                          <p:cBhvr>
                                            <p:cTn id="90" dur="1" fill="hold">
                                              <p:stCondLst>
                                                <p:cond delay="0"/>
                                              </p:stCondLst>
                                            </p:cTn>
                                            <p:tgtEl>
                                              <p:spTgt spid="39"/>
                                            </p:tgtEl>
                                            <p:attrNameLst>
                                              <p:attrName>style.visibility</p:attrName>
                                            </p:attrNameLst>
                                          </p:cBhvr>
                                          <p:to>
                                            <p:strVal val="visible"/>
                                          </p:to>
                                        </p:set>
                                        <p:animEffect transition="in" filter="wipe(up)">
                                          <p:cBhvr>
                                            <p:cTn id="91" dur="500"/>
                                            <p:tgtEl>
                                              <p:spTgt spid="39"/>
                                            </p:tgtEl>
                                          </p:cBhvr>
                                        </p:animEffect>
                                      </p:childTnLst>
                                    </p:cTn>
                                  </p:par>
                                </p:childTnLst>
                              </p:cTn>
                            </p:par>
                            <p:par>
                              <p:cTn id="92" fill="hold">
                                <p:stCondLst>
                                  <p:cond delay="4500"/>
                                </p:stCondLst>
                                <p:childTnLst>
                                  <p:par>
                                    <p:cTn id="93" presetID="22" presetClass="entr" presetSubtype="1" fill="hold" nodeType="afterEffect">
                                      <p:stCondLst>
                                        <p:cond delay="0"/>
                                      </p:stCondLst>
                                      <p:childTnLst>
                                        <p:set>
                                          <p:cBhvr>
                                            <p:cTn id="94" dur="1" fill="hold">
                                              <p:stCondLst>
                                                <p:cond delay="0"/>
                                              </p:stCondLst>
                                            </p:cTn>
                                            <p:tgtEl>
                                              <p:spTgt spid="4"/>
                                            </p:tgtEl>
                                            <p:attrNameLst>
                                              <p:attrName>style.visibility</p:attrName>
                                            </p:attrNameLst>
                                          </p:cBhvr>
                                          <p:to>
                                            <p:strVal val="visible"/>
                                          </p:to>
                                        </p:set>
                                        <p:animEffect transition="in" filter="wipe(up)">
                                          <p:cBhvr>
                                            <p:cTn id="95" dur="500"/>
                                            <p:tgtEl>
                                              <p:spTgt spid="4"/>
                                            </p:tgtEl>
                                          </p:cBhvr>
                                        </p:animEffect>
                                      </p:childTnLst>
                                    </p:cTn>
                                  </p:par>
                                </p:childTnLst>
                              </p:cTn>
                            </p:par>
                            <p:par>
                              <p:cTn id="96" fill="hold">
                                <p:stCondLst>
                                  <p:cond delay="5000"/>
                                </p:stCondLst>
                                <p:childTnLst>
                                  <p:par>
                                    <p:cTn id="97" presetID="22" presetClass="entr" presetSubtype="1" fill="hold" nodeType="afterEffect">
                                      <p:stCondLst>
                                        <p:cond delay="0"/>
                                      </p:stCondLst>
                                      <p:childTnLst>
                                        <p:set>
                                          <p:cBhvr>
                                            <p:cTn id="98" dur="1" fill="hold">
                                              <p:stCondLst>
                                                <p:cond delay="0"/>
                                              </p:stCondLst>
                                            </p:cTn>
                                            <p:tgtEl>
                                              <p:spTgt spid="27"/>
                                            </p:tgtEl>
                                            <p:attrNameLst>
                                              <p:attrName>style.visibility</p:attrName>
                                            </p:attrNameLst>
                                          </p:cBhvr>
                                          <p:to>
                                            <p:strVal val="visible"/>
                                          </p:to>
                                        </p:set>
                                        <p:animEffect transition="in" filter="wipe(up)">
                                          <p:cBhvr>
                                            <p:cTn id="99" dur="500"/>
                                            <p:tgtEl>
                                              <p:spTgt spid="27"/>
                                            </p:tgtEl>
                                          </p:cBhvr>
                                        </p:animEffect>
                                      </p:childTnLst>
                                    </p:cTn>
                                  </p:par>
                                </p:childTnLst>
                              </p:cTn>
                            </p:par>
                            <p:par>
                              <p:cTn id="100" fill="hold">
                                <p:stCondLst>
                                  <p:cond delay="5500"/>
                                </p:stCondLst>
                                <p:childTnLst>
                                  <p:par>
                                    <p:cTn id="101" presetID="22" presetClass="entr" presetSubtype="4" fill="hold" nodeType="afterEffect">
                                      <p:stCondLst>
                                        <p:cond delay="0"/>
                                      </p:stCondLst>
                                      <p:childTnLst>
                                        <p:set>
                                          <p:cBhvr>
                                            <p:cTn id="102" dur="1" fill="hold">
                                              <p:stCondLst>
                                                <p:cond delay="0"/>
                                              </p:stCondLst>
                                            </p:cTn>
                                            <p:tgtEl>
                                              <p:spTgt spid="28"/>
                                            </p:tgtEl>
                                            <p:attrNameLst>
                                              <p:attrName>style.visibility</p:attrName>
                                            </p:attrNameLst>
                                          </p:cBhvr>
                                          <p:to>
                                            <p:strVal val="visible"/>
                                          </p:to>
                                        </p:set>
                                        <p:animEffect transition="in" filter="wipe(down)">
                                          <p:cBhvr>
                                            <p:cTn id="103" dur="500"/>
                                            <p:tgtEl>
                                              <p:spTgt spid="28"/>
                                            </p:tgtEl>
                                          </p:cBhvr>
                                        </p:animEffect>
                                      </p:childTnLst>
                                    </p:cTn>
                                  </p:par>
                                </p:childTnLst>
                              </p:cTn>
                            </p:par>
                            <p:par>
                              <p:cTn id="104" fill="hold">
                                <p:stCondLst>
                                  <p:cond delay="6000"/>
                                </p:stCondLst>
                                <p:childTnLst>
                                  <p:par>
                                    <p:cTn id="105" presetID="22" presetClass="entr" presetSubtype="1" fill="hold" nodeType="afterEffect">
                                      <p:stCondLst>
                                        <p:cond delay="0"/>
                                      </p:stCondLst>
                                      <p:childTnLst>
                                        <p:set>
                                          <p:cBhvr>
                                            <p:cTn id="106" dur="1" fill="hold">
                                              <p:stCondLst>
                                                <p:cond delay="0"/>
                                              </p:stCondLst>
                                            </p:cTn>
                                            <p:tgtEl>
                                              <p:spTgt spid="25"/>
                                            </p:tgtEl>
                                            <p:attrNameLst>
                                              <p:attrName>style.visibility</p:attrName>
                                            </p:attrNameLst>
                                          </p:cBhvr>
                                          <p:to>
                                            <p:strVal val="visible"/>
                                          </p:to>
                                        </p:set>
                                        <p:animEffect transition="in" filter="wipe(up)">
                                          <p:cBhvr>
                                            <p:cTn id="107" dur="500"/>
                                            <p:tgtEl>
                                              <p:spTgt spid="25"/>
                                            </p:tgtEl>
                                          </p:cBhvr>
                                        </p:animEffect>
                                      </p:childTnLst>
                                    </p:cTn>
                                  </p:par>
                                </p:childTnLst>
                              </p:cTn>
                            </p:par>
                            <p:par>
                              <p:cTn id="108" fill="hold">
                                <p:stCondLst>
                                  <p:cond delay="6500"/>
                                </p:stCondLst>
                                <p:childTnLst>
                                  <p:par>
                                    <p:cTn id="109" presetID="22" presetClass="entr" presetSubtype="4" fill="hold" nodeType="afterEffect">
                                      <p:stCondLst>
                                        <p:cond delay="0"/>
                                      </p:stCondLst>
                                      <p:childTnLst>
                                        <p:set>
                                          <p:cBhvr>
                                            <p:cTn id="110" dur="1" fill="hold">
                                              <p:stCondLst>
                                                <p:cond delay="0"/>
                                              </p:stCondLst>
                                            </p:cTn>
                                            <p:tgtEl>
                                              <p:spTgt spid="24"/>
                                            </p:tgtEl>
                                            <p:attrNameLst>
                                              <p:attrName>style.visibility</p:attrName>
                                            </p:attrNameLst>
                                          </p:cBhvr>
                                          <p:to>
                                            <p:strVal val="visible"/>
                                          </p:to>
                                        </p:set>
                                        <p:animEffect transition="in" filter="wipe(down)">
                                          <p:cBhvr>
                                            <p:cTn id="111" dur="500"/>
                                            <p:tgtEl>
                                              <p:spTgt spid="24"/>
                                            </p:tgtEl>
                                          </p:cBhvr>
                                        </p:animEffect>
                                      </p:childTnLst>
                                    </p:cTn>
                                  </p:par>
                                </p:childTnLst>
                              </p:cTn>
                            </p:par>
                            <p:par>
                              <p:cTn id="112" fill="hold">
                                <p:stCondLst>
                                  <p:cond delay="7000"/>
                                </p:stCondLst>
                                <p:childTnLst>
                                  <p:par>
                                    <p:cTn id="113" presetID="22" presetClass="entr" presetSubtype="2" fill="hold" nodeType="afterEffect">
                                      <p:stCondLst>
                                        <p:cond delay="0"/>
                                      </p:stCondLst>
                                      <p:childTnLst>
                                        <p:set>
                                          <p:cBhvr>
                                            <p:cTn id="114" dur="1" fill="hold">
                                              <p:stCondLst>
                                                <p:cond delay="0"/>
                                              </p:stCondLst>
                                            </p:cTn>
                                            <p:tgtEl>
                                              <p:spTgt spid="23"/>
                                            </p:tgtEl>
                                            <p:attrNameLst>
                                              <p:attrName>style.visibility</p:attrName>
                                            </p:attrNameLst>
                                          </p:cBhvr>
                                          <p:to>
                                            <p:strVal val="visible"/>
                                          </p:to>
                                        </p:set>
                                        <p:animEffect transition="in" filter="wipe(right)">
                                          <p:cBhvr>
                                            <p:cTn id="115" dur="500"/>
                                            <p:tgtEl>
                                              <p:spTgt spid="23"/>
                                            </p:tgtEl>
                                          </p:cBhvr>
                                        </p:animEffect>
                                      </p:childTnLst>
                                    </p:cTn>
                                  </p:par>
                                </p:childTnLst>
                              </p:cTn>
                            </p:par>
                            <p:par>
                              <p:cTn id="116" fill="hold">
                                <p:stCondLst>
                                  <p:cond delay="7500"/>
                                </p:stCondLst>
                                <p:childTnLst>
                                  <p:par>
                                    <p:cTn id="117" presetID="22" presetClass="entr" presetSubtype="8" fill="hold" grpId="0" nodeType="afterEffect">
                                      <p:stCondLst>
                                        <p:cond delay="0"/>
                                      </p:stCondLst>
                                      <p:childTnLst>
                                        <p:set>
                                          <p:cBhvr>
                                            <p:cTn id="118" dur="1" fill="hold">
                                              <p:stCondLst>
                                                <p:cond delay="0"/>
                                              </p:stCondLst>
                                            </p:cTn>
                                            <p:tgtEl>
                                              <p:spTgt spid="38"/>
                                            </p:tgtEl>
                                            <p:attrNameLst>
                                              <p:attrName>style.visibility</p:attrName>
                                            </p:attrNameLst>
                                          </p:cBhvr>
                                          <p:to>
                                            <p:strVal val="visible"/>
                                          </p:to>
                                        </p:set>
                                        <p:animEffect transition="in" filter="wipe(left)">
                                          <p:cBhvr>
                                            <p:cTn id="119" dur="500"/>
                                            <p:tgtEl>
                                              <p:spTgt spid="38"/>
                                            </p:tgtEl>
                                          </p:cBhvr>
                                        </p:animEffect>
                                      </p:childTnLst>
                                    </p:cTn>
                                  </p:par>
                                </p:childTnLst>
                              </p:cTn>
                            </p:par>
                            <p:par>
                              <p:cTn id="120" fill="hold">
                                <p:stCondLst>
                                  <p:cond delay="8000"/>
                                </p:stCondLst>
                                <p:childTnLst>
                                  <p:par>
                                    <p:cTn id="121" presetID="22" presetClass="entr" presetSubtype="8" fill="hold" grpId="0" nodeType="afterEffect">
                                      <p:stCondLst>
                                        <p:cond delay="0"/>
                                      </p:stCondLst>
                                      <p:childTnLst>
                                        <p:set>
                                          <p:cBhvr>
                                            <p:cTn id="122" dur="1" fill="hold">
                                              <p:stCondLst>
                                                <p:cond delay="0"/>
                                              </p:stCondLst>
                                            </p:cTn>
                                            <p:tgtEl>
                                              <p:spTgt spid="35"/>
                                            </p:tgtEl>
                                            <p:attrNameLst>
                                              <p:attrName>style.visibility</p:attrName>
                                            </p:attrNameLst>
                                          </p:cBhvr>
                                          <p:to>
                                            <p:strVal val="visible"/>
                                          </p:to>
                                        </p:set>
                                        <p:animEffect transition="in" filter="wipe(left)">
                                          <p:cBhvr>
                                            <p:cTn id="123" dur="500"/>
                                            <p:tgtEl>
                                              <p:spTgt spid="35"/>
                                            </p:tgtEl>
                                          </p:cBhvr>
                                        </p:animEffect>
                                      </p:childTnLst>
                                    </p:cTn>
                                  </p:par>
                                </p:childTnLst>
                              </p:cTn>
                            </p:par>
                            <p:par>
                              <p:cTn id="124" fill="hold">
                                <p:stCondLst>
                                  <p:cond delay="8500"/>
                                </p:stCondLst>
                                <p:childTnLst>
                                  <p:par>
                                    <p:cTn id="125" presetID="42" presetClass="entr" presetSubtype="0" fill="hold" grpId="0" nodeType="afterEffect">
                                      <p:stCondLst>
                                        <p:cond delay="0"/>
                                      </p:stCondLst>
                                      <p:childTnLst>
                                        <p:set>
                                          <p:cBhvr>
                                            <p:cTn id="126" dur="1" fill="hold">
                                              <p:stCondLst>
                                                <p:cond delay="0"/>
                                              </p:stCondLst>
                                            </p:cTn>
                                            <p:tgtEl>
                                              <p:spTgt spid="36"/>
                                            </p:tgtEl>
                                            <p:attrNameLst>
                                              <p:attrName>style.visibility</p:attrName>
                                            </p:attrNameLst>
                                          </p:cBhvr>
                                          <p:to>
                                            <p:strVal val="visible"/>
                                          </p:to>
                                        </p:set>
                                        <p:animEffect transition="in" filter="fade">
                                          <p:cBhvr>
                                            <p:cTn id="127" dur="500"/>
                                            <p:tgtEl>
                                              <p:spTgt spid="36"/>
                                            </p:tgtEl>
                                          </p:cBhvr>
                                        </p:animEffect>
                                        <p:anim calcmode="lin" valueType="num">
                                          <p:cBhvr>
                                            <p:cTn id="128" dur="500" fill="hold"/>
                                            <p:tgtEl>
                                              <p:spTgt spid="36"/>
                                            </p:tgtEl>
                                            <p:attrNameLst>
                                              <p:attrName>ppt_x</p:attrName>
                                            </p:attrNameLst>
                                          </p:cBhvr>
                                          <p:tavLst>
                                            <p:tav tm="0">
                                              <p:val>
                                                <p:strVal val="#ppt_x"/>
                                              </p:val>
                                            </p:tav>
                                            <p:tav tm="100000">
                                              <p:val>
                                                <p:strVal val="#ppt_x"/>
                                              </p:val>
                                            </p:tav>
                                          </p:tavLst>
                                        </p:anim>
                                        <p:anim calcmode="lin" valueType="num">
                                          <p:cBhvr>
                                            <p:cTn id="129" dur="500" fill="hold"/>
                                            <p:tgtEl>
                                              <p:spTgt spid="36"/>
                                            </p:tgtEl>
                                            <p:attrNameLst>
                                              <p:attrName>ppt_y</p:attrName>
                                            </p:attrNameLst>
                                          </p:cBhvr>
                                          <p:tavLst>
                                            <p:tav tm="0">
                                              <p:val>
                                                <p:strVal val="#ppt_y+.1"/>
                                              </p:val>
                                            </p:tav>
                                            <p:tav tm="100000">
                                              <p:val>
                                                <p:strVal val="#ppt_y"/>
                                              </p:val>
                                            </p:tav>
                                          </p:tavLst>
                                        </p:anim>
                                      </p:childTnLst>
                                    </p:cTn>
                                  </p:par>
                                </p:childTnLst>
                              </p:cTn>
                            </p:par>
                            <p:par>
                              <p:cTn id="130" fill="hold">
                                <p:stCondLst>
                                  <p:cond delay="9000"/>
                                </p:stCondLst>
                                <p:childTnLst>
                                  <p:par>
                                    <p:cTn id="131" presetID="42" presetClass="entr" presetSubtype="0" fill="hold" grpId="0" nodeType="afterEffect">
                                      <p:stCondLst>
                                        <p:cond delay="0"/>
                                      </p:stCondLst>
                                      <p:childTnLst>
                                        <p:set>
                                          <p:cBhvr>
                                            <p:cTn id="132" dur="1" fill="hold">
                                              <p:stCondLst>
                                                <p:cond delay="0"/>
                                              </p:stCondLst>
                                            </p:cTn>
                                            <p:tgtEl>
                                              <p:spTgt spid="37"/>
                                            </p:tgtEl>
                                            <p:attrNameLst>
                                              <p:attrName>style.visibility</p:attrName>
                                            </p:attrNameLst>
                                          </p:cBhvr>
                                          <p:to>
                                            <p:strVal val="visible"/>
                                          </p:to>
                                        </p:set>
                                        <p:animEffect transition="in" filter="fade">
                                          <p:cBhvr>
                                            <p:cTn id="133" dur="500"/>
                                            <p:tgtEl>
                                              <p:spTgt spid="37"/>
                                            </p:tgtEl>
                                          </p:cBhvr>
                                        </p:animEffect>
                                        <p:anim calcmode="lin" valueType="num">
                                          <p:cBhvr>
                                            <p:cTn id="134" dur="500" fill="hold"/>
                                            <p:tgtEl>
                                              <p:spTgt spid="37"/>
                                            </p:tgtEl>
                                            <p:attrNameLst>
                                              <p:attrName>ppt_x</p:attrName>
                                            </p:attrNameLst>
                                          </p:cBhvr>
                                          <p:tavLst>
                                            <p:tav tm="0">
                                              <p:val>
                                                <p:strVal val="#ppt_x"/>
                                              </p:val>
                                            </p:tav>
                                            <p:tav tm="100000">
                                              <p:val>
                                                <p:strVal val="#ppt_x"/>
                                              </p:val>
                                            </p:tav>
                                          </p:tavLst>
                                        </p:anim>
                                        <p:anim calcmode="lin" valueType="num">
                                          <p:cBhvr>
                                            <p:cTn id="135" dur="500" fill="hold"/>
                                            <p:tgtEl>
                                              <p:spTgt spid="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34">
                    <p:cTn id="136" repeatCount="indefinite" fill="hold" display="0">
                      <p:stCondLst>
                        <p:cond delay="indefinite"/>
                      </p:stCondLst>
                      <p:endCondLst>
                        <p:cond evt="onStopAudio" delay="0">
                          <p:tgtEl>
                            <p:sldTgt/>
                          </p:tgtEl>
                        </p:cond>
                      </p:endCondLst>
                    </p:cTn>
                    <p:tgtEl>
                      <p:spTgt spid="7"/>
                    </p:tgtEl>
                  </p:cMediaNode>
                </p:audio>
              </p:childTnLst>
            </p:cTn>
          </p:par>
        </p:tnLst>
        <p:bldLst>
          <p:bldP spid="21" grpId="0" animBg="1"/>
          <p:bldP spid="29" grpId="0" animBg="1"/>
          <p:bldP spid="30" grpId="0" animBg="1"/>
          <p:bldP spid="31" grpId="0" animBg="1"/>
          <p:bldP spid="32" grpId="0" animBg="1"/>
          <p:bldP spid="33" grpId="0" animBg="1"/>
          <p:bldP spid="34" grpId="0" animBg="1"/>
          <p:bldP spid="35" grpId="0"/>
          <p:bldP spid="36" grpId="0"/>
          <p:bldP spid="37" grpId="0"/>
          <p:bldP spid="38" grpId="0"/>
          <p:bldP spid="43" grpId="0" animBg="1"/>
          <p:bldP spid="43" grpId="1" animBg="1"/>
          <p:bldP spid="44" grpId="0" animBg="1"/>
          <p:bldP spid="44" grpId="1" animBg="1"/>
          <p:bldP spid="45" grpId="0" animBg="1"/>
          <p:bldP spid="45" grpId="1" animBg="1"/>
          <p:bldP spid="46" grpId="0" animBg="1"/>
          <p:bldP spid="46" grpId="1" animBg="1"/>
          <p:bldP spid="47" grpId="0" animBg="1"/>
          <p:bldP spid="47" grpId="1" animBg="1"/>
          <p:bldP spid="48" grpId="0" animBg="1"/>
          <p:bldP spid="48" grpId="1" animBg="1"/>
          <p:bldP spid="49" grpId="0" animBg="1"/>
          <p:bldP spid="49" grpId="1" animBg="1"/>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对象图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0" y="1339355"/>
            <a:ext cx="12192000" cy="5518646"/>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7" name="TextBox 13"/>
          <p:cNvSpPr txBox="1"/>
          <p:nvPr/>
        </p:nvSpPr>
        <p:spPr>
          <a:xfrm>
            <a:off x="546610" y="631469"/>
            <a:ext cx="1844898"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对象图</a:t>
            </a:r>
            <a:r>
              <a:rPr lang="en-US" altLang="zh-CN"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vs</a:t>
            </a: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类图</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6" name="表格 5"/>
          <p:cNvGraphicFramePr>
            <a:graphicFrameLocks noGrp="1"/>
          </p:cNvGraphicFramePr>
          <p:nvPr>
            <p:extLst>
              <p:ext uri="{D42A27DB-BD31-4B8C-83A1-F6EECF244321}">
                <p14:modId xmlns:p14="http://schemas.microsoft.com/office/powerpoint/2010/main" val="2303669985"/>
              </p:ext>
            </p:extLst>
          </p:nvPr>
        </p:nvGraphicFramePr>
        <p:xfrm>
          <a:off x="220784" y="1463041"/>
          <a:ext cx="11750432" cy="4937760"/>
        </p:xfrm>
        <a:graphic>
          <a:graphicData uri="http://schemas.openxmlformats.org/drawingml/2006/table">
            <a:tbl>
              <a:tblPr firstRow="1" bandRow="1">
                <a:tableStyleId>{85BE263C-DBD7-4A20-BB59-AAB30ACAA65A}</a:tableStyleId>
              </a:tblPr>
              <a:tblGrid>
                <a:gridCol w="5875216">
                  <a:extLst>
                    <a:ext uri="{9D8B030D-6E8A-4147-A177-3AD203B41FA5}">
                      <a16:colId xmlns:a16="http://schemas.microsoft.com/office/drawing/2014/main" xmlns="" val="4149972343"/>
                    </a:ext>
                  </a:extLst>
                </a:gridCol>
                <a:gridCol w="5875216">
                  <a:extLst>
                    <a:ext uri="{9D8B030D-6E8A-4147-A177-3AD203B41FA5}">
                      <a16:colId xmlns:a16="http://schemas.microsoft.com/office/drawing/2014/main" xmlns="" val="1994349694"/>
                    </a:ext>
                  </a:extLst>
                </a:gridCol>
              </a:tblGrid>
              <a:tr h="370840">
                <a:tc>
                  <a:txBody>
                    <a:bodyPr/>
                    <a:lstStyle/>
                    <a:p>
                      <a:pPr algn="ctr"/>
                      <a:r>
                        <a:rPr lang="zh-CN" altLang="en-US" sz="2400" dirty="0" smtClean="0"/>
                        <a:t>类图</a:t>
                      </a:r>
                      <a:endParaRPr lang="zh-CN" altLang="en-US" sz="2400" dirty="0"/>
                    </a:p>
                  </a:txBody>
                  <a:tcPr/>
                </a:tc>
                <a:tc>
                  <a:txBody>
                    <a:bodyPr/>
                    <a:lstStyle/>
                    <a:p>
                      <a:pPr algn="ctr"/>
                      <a:r>
                        <a:rPr lang="zh-CN" altLang="en-US" sz="2400" dirty="0" smtClean="0"/>
                        <a:t>对象图</a:t>
                      </a:r>
                      <a:endParaRPr lang="zh-CN" altLang="en-US" sz="2400" dirty="0"/>
                    </a:p>
                  </a:txBody>
                  <a:tcPr/>
                </a:tc>
                <a:extLst>
                  <a:ext uri="{0D108BD9-81ED-4DB2-BD59-A6C34878D82A}">
                    <a16:rowId xmlns:a16="http://schemas.microsoft.com/office/drawing/2014/main" xmlns="" val="606071640"/>
                  </a:ext>
                </a:extLst>
              </a:tr>
              <a:tr h="370840">
                <a:tc>
                  <a:txBody>
                    <a:bodyPr/>
                    <a:lstStyle/>
                    <a:p>
                      <a:r>
                        <a:rPr lang="zh-CN" altLang="en-US" sz="2400" dirty="0" smtClean="0"/>
                        <a:t>类具有三个分栏：名称、属性和操作</a:t>
                      </a:r>
                      <a:endParaRPr lang="zh-CN" altLang="en-US" sz="2400" dirty="0"/>
                    </a:p>
                  </a:txBody>
                  <a:tcPr/>
                </a:tc>
                <a:tc>
                  <a:txBody>
                    <a:bodyPr/>
                    <a:lstStyle/>
                    <a:p>
                      <a:r>
                        <a:rPr lang="zh-CN" altLang="en-US" sz="2400" dirty="0" smtClean="0"/>
                        <a:t>对象只有两个分栏：名称和属性</a:t>
                      </a:r>
                      <a:endParaRPr lang="zh-CN" altLang="en-US" sz="2400" dirty="0"/>
                    </a:p>
                  </a:txBody>
                  <a:tcPr/>
                </a:tc>
                <a:extLst>
                  <a:ext uri="{0D108BD9-81ED-4DB2-BD59-A6C34878D82A}">
                    <a16:rowId xmlns:a16="http://schemas.microsoft.com/office/drawing/2014/main" xmlns="" val="1522463124"/>
                  </a:ext>
                </a:extLst>
              </a:tr>
              <a:tr h="370840">
                <a:tc>
                  <a:txBody>
                    <a:bodyPr/>
                    <a:lstStyle/>
                    <a:p>
                      <a:r>
                        <a:rPr lang="zh-CN" altLang="en-US" sz="2400" dirty="0" smtClean="0"/>
                        <a:t>在类的名称分栏中只有类名</a:t>
                      </a:r>
                      <a:endParaRPr lang="zh-CN" altLang="en-US" sz="2400" dirty="0"/>
                    </a:p>
                  </a:txBody>
                  <a:tcPr/>
                </a:tc>
                <a:tc>
                  <a:txBody>
                    <a:bodyPr/>
                    <a:lstStyle/>
                    <a:p>
                      <a:r>
                        <a:rPr lang="zh-CN" altLang="en-US" sz="2400" dirty="0" smtClean="0"/>
                        <a:t>对象的名称形式为“对象名：类名”，匿名对象的名称形式为“：类名”</a:t>
                      </a:r>
                      <a:endParaRPr lang="en-US" altLang="zh-CN" sz="2400" dirty="0" smtClean="0"/>
                    </a:p>
                  </a:txBody>
                  <a:tcPr/>
                </a:tc>
                <a:extLst>
                  <a:ext uri="{0D108BD9-81ED-4DB2-BD59-A6C34878D82A}">
                    <a16:rowId xmlns:a16="http://schemas.microsoft.com/office/drawing/2014/main" xmlns="" val="4088968248"/>
                  </a:ext>
                </a:extLst>
              </a:tr>
              <a:tr h="370840">
                <a:tc>
                  <a:txBody>
                    <a:bodyPr/>
                    <a:lstStyle/>
                    <a:p>
                      <a:r>
                        <a:rPr lang="zh-CN" altLang="en-US" sz="2400" dirty="0" smtClean="0"/>
                        <a:t>类的属性分栏定义了所有属性的特征</a:t>
                      </a:r>
                      <a:endParaRPr lang="zh-CN" altLang="en-US" sz="2400" dirty="0"/>
                    </a:p>
                  </a:txBody>
                  <a:tcPr/>
                </a:tc>
                <a:tc>
                  <a:txBody>
                    <a:bodyPr/>
                    <a:lstStyle/>
                    <a:p>
                      <a:r>
                        <a:rPr lang="zh-CN" altLang="en-US" sz="2400" dirty="0" smtClean="0"/>
                        <a:t>对象则只定义了属性的当前值，以便用于测试用例</a:t>
                      </a:r>
                      <a:endParaRPr lang="zh-CN" altLang="en-US" sz="2400" dirty="0"/>
                    </a:p>
                  </a:txBody>
                  <a:tcPr/>
                </a:tc>
                <a:extLst>
                  <a:ext uri="{0D108BD9-81ED-4DB2-BD59-A6C34878D82A}">
                    <a16:rowId xmlns:a16="http://schemas.microsoft.com/office/drawing/2014/main" xmlns="" val="3620313808"/>
                  </a:ext>
                </a:extLst>
              </a:tr>
              <a:tr h="370840">
                <a:tc>
                  <a:txBody>
                    <a:bodyPr/>
                    <a:lstStyle/>
                    <a:p>
                      <a:r>
                        <a:rPr lang="zh-CN" altLang="en-US" sz="2400" dirty="0" smtClean="0"/>
                        <a:t>类中列出了操作</a:t>
                      </a:r>
                      <a:endParaRPr lang="zh-CN" altLang="en-US" sz="2400" dirty="0"/>
                    </a:p>
                  </a:txBody>
                  <a:tcPr/>
                </a:tc>
                <a:tc>
                  <a:txBody>
                    <a:bodyPr/>
                    <a:lstStyle/>
                    <a:p>
                      <a:r>
                        <a:rPr lang="zh-CN" altLang="en-US" sz="2400" dirty="0" smtClean="0"/>
                        <a:t>对象图中不包括操作，因为对于属于用一个类的对象而言，其操作是相同的</a:t>
                      </a:r>
                      <a:endParaRPr lang="zh-CN" altLang="en-US" sz="2400" dirty="0"/>
                    </a:p>
                  </a:txBody>
                  <a:tcPr/>
                </a:tc>
                <a:extLst>
                  <a:ext uri="{0D108BD9-81ED-4DB2-BD59-A6C34878D82A}">
                    <a16:rowId xmlns:a16="http://schemas.microsoft.com/office/drawing/2014/main" xmlns="" val="3975834719"/>
                  </a:ext>
                </a:extLst>
              </a:tr>
              <a:tr h="1301261">
                <a:tc>
                  <a:txBody>
                    <a:bodyPr/>
                    <a:lstStyle/>
                    <a:p>
                      <a:r>
                        <a:rPr lang="zh-CN" altLang="en-US" sz="2400" dirty="0" smtClean="0"/>
                        <a:t>类使用关联连接、关联使用名称、角色、多重性及约束等特征定义。类代表的是对对象的分类所以必须说明可以参与关联的对象的书目</a:t>
                      </a:r>
                      <a:endParaRPr lang="zh-CN" altLang="en-US" sz="2400" dirty="0"/>
                    </a:p>
                  </a:txBody>
                  <a:tcPr/>
                </a:tc>
                <a:tc>
                  <a:txBody>
                    <a:bodyPr/>
                    <a:lstStyle/>
                    <a:p>
                      <a:r>
                        <a:rPr lang="zh-CN" altLang="en-US" sz="2400" dirty="0" smtClean="0"/>
                        <a:t>对象使用链链接，链拥有名称、角色，但是没有多重性。对象代表的是单独的实体，所以的链都是一对一的，因此不涉及多重性</a:t>
                      </a:r>
                      <a:endParaRPr lang="zh-CN" altLang="en-US" sz="2400" dirty="0"/>
                    </a:p>
                  </a:txBody>
                  <a:tcPr/>
                </a:tc>
                <a:extLst>
                  <a:ext uri="{0D108BD9-81ED-4DB2-BD59-A6C34878D82A}">
                    <a16:rowId xmlns:a16="http://schemas.microsoft.com/office/drawing/2014/main" xmlns="" val="2236299027"/>
                  </a:ext>
                </a:extLst>
              </a:tr>
            </a:tbl>
          </a:graphicData>
        </a:graphic>
      </p:graphicFrame>
      <p:sp>
        <p:nvSpPr>
          <p:cNvPr id="8" name="文本框 7"/>
          <p:cNvSpPr txBox="1"/>
          <p:nvPr/>
        </p:nvSpPr>
        <p:spPr>
          <a:xfrm>
            <a:off x="5565531" y="6435916"/>
            <a:ext cx="1872761" cy="369332"/>
          </a:xfrm>
          <a:prstGeom prst="rect">
            <a:avLst/>
          </a:prstGeom>
          <a:noFill/>
        </p:spPr>
        <p:txBody>
          <a:bodyPr wrap="square" rtlCol="0">
            <a:spAutoFit/>
          </a:bodyPr>
          <a:lstStyle/>
          <a:p>
            <a:r>
              <a:rPr lang="zh-CN" altLang="en-US" dirty="0" smtClean="0">
                <a:latin typeface="微软雅黑" panose="020B0503020204020204" pitchFamily="34" charset="-122"/>
                <a:ea typeface="微软雅黑" panose="020B0503020204020204" pitchFamily="34" charset="-122"/>
                <a:sym typeface="Arial" panose="020B0604020202020204" pitchFamily="34" charset="0"/>
              </a:rPr>
              <a:t>表来源：</a:t>
            </a:r>
            <a:r>
              <a:rPr lang="en-US" altLang="zh-CN" dirty="0" smtClean="0">
                <a:latin typeface="微软雅黑" panose="020B0503020204020204" pitchFamily="34" charset="-122"/>
                <a:ea typeface="微软雅黑" panose="020B0503020204020204" pitchFamily="34" charset="-122"/>
                <a:sym typeface="Arial" panose="020B0604020202020204" pitchFamily="34" charset="0"/>
              </a:rPr>
              <a:t>[3]</a:t>
            </a:r>
            <a:endParaRPr lang="en-US" altLang="zh-CN" dirty="0">
              <a:latin typeface="微软雅黑" panose="020B0503020204020204" pitchFamily="34" charset="-122"/>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208429252"/>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对象图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55295" y="0"/>
            <a:ext cx="7459579" cy="6858000"/>
          </a:xfrm>
          <a:prstGeom prst="rect">
            <a:avLst/>
          </a:prstGeom>
        </p:spPr>
      </p:pic>
      <p:sp>
        <p:nvSpPr>
          <p:cNvPr id="8" name="TextBox 13"/>
          <p:cNvSpPr txBox="1"/>
          <p:nvPr/>
        </p:nvSpPr>
        <p:spPr>
          <a:xfrm>
            <a:off x="546126" y="631469"/>
            <a:ext cx="1985575"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建模及其应用</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矩形 2"/>
          <p:cNvSpPr/>
          <p:nvPr/>
        </p:nvSpPr>
        <p:spPr>
          <a:xfrm>
            <a:off x="5826949" y="6433268"/>
            <a:ext cx="2089033" cy="396583"/>
          </a:xfrm>
          <a:prstGeom prst="rect">
            <a:avLst/>
          </a:prstGeom>
        </p:spPr>
        <p:txBody>
          <a:bodyPr wrap="none">
            <a:spAutoFit/>
          </a:bodyPr>
          <a:lstStyle/>
          <a:p>
            <a:pPr defTabSz="1216817">
              <a:lnSpc>
                <a:spcPct val="120000"/>
              </a:lnSpc>
              <a:spcBef>
                <a:spcPct val="20000"/>
              </a:spcBef>
            </a:pPr>
            <a:r>
              <a:rPr lang="zh-CN" altLang="en-US" dirty="0" smtClean="0">
                <a:latin typeface="微软雅黑" panose="020B0503020204020204" pitchFamily="34" charset="-122"/>
                <a:ea typeface="微软雅黑" panose="020B0503020204020204" pitchFamily="34" charset="-122"/>
                <a:sym typeface="Arial" panose="020B0604020202020204" pitchFamily="34" charset="0"/>
              </a:rPr>
              <a:t>建模数据来源：</a:t>
            </a:r>
            <a:r>
              <a:rPr lang="en-US" altLang="zh-CN" dirty="0" smtClean="0">
                <a:latin typeface="微软雅黑" panose="020B0503020204020204" pitchFamily="34" charset="-122"/>
                <a:ea typeface="微软雅黑" panose="020B0503020204020204" pitchFamily="34" charset="-122"/>
                <a:sym typeface="Arial" panose="020B0604020202020204" pitchFamily="34" charset="0"/>
              </a:rPr>
              <a:t>[3</a:t>
            </a:r>
            <a:r>
              <a:rPr lang="en-US" altLang="zh-CN" dirty="0">
                <a:latin typeface="微软雅黑" panose="020B0503020204020204" pitchFamily="34" charset="-122"/>
                <a:ea typeface="微软雅黑" panose="020B0503020204020204" pitchFamily="34" charset="-122"/>
                <a:sym typeface="Arial" panose="020B0604020202020204" pitchFamily="34" charset="0"/>
              </a:rPr>
              <a:t>]</a:t>
            </a:r>
          </a:p>
        </p:txBody>
      </p:sp>
    </p:spTree>
    <p:extLst>
      <p:ext uri="{BB962C8B-B14F-4D97-AF65-F5344CB8AC3E}">
        <p14:creationId xmlns:p14="http://schemas.microsoft.com/office/powerpoint/2010/main" val="792729210"/>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对象图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7" name="TextBox 13"/>
          <p:cNvSpPr txBox="1"/>
          <p:nvPr/>
        </p:nvSpPr>
        <p:spPr>
          <a:xfrm>
            <a:off x="546126" y="631469"/>
            <a:ext cx="1985575"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建模及其应用</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1116" y="-269812"/>
            <a:ext cx="10800399" cy="6858000"/>
          </a:xfrm>
          <a:prstGeom prst="rect">
            <a:avLst/>
          </a:prstGeom>
        </p:spPr>
      </p:pic>
      <p:sp>
        <p:nvSpPr>
          <p:cNvPr id="4" name="矩形 3"/>
          <p:cNvSpPr/>
          <p:nvPr/>
        </p:nvSpPr>
        <p:spPr>
          <a:xfrm>
            <a:off x="5297667" y="6375822"/>
            <a:ext cx="2089033" cy="396583"/>
          </a:xfrm>
          <a:prstGeom prst="rect">
            <a:avLst/>
          </a:prstGeom>
        </p:spPr>
        <p:txBody>
          <a:bodyPr wrap="none">
            <a:spAutoFit/>
          </a:bodyPr>
          <a:lstStyle/>
          <a:p>
            <a:pPr defTabSz="1216817">
              <a:lnSpc>
                <a:spcPct val="120000"/>
              </a:lnSpc>
              <a:spcBef>
                <a:spcPct val="20000"/>
              </a:spcBef>
            </a:pPr>
            <a:r>
              <a:rPr lang="zh-CN" altLang="en-US" dirty="0">
                <a:latin typeface="微软雅黑" panose="020B0503020204020204" pitchFamily="34" charset="-122"/>
                <a:ea typeface="微软雅黑" panose="020B0503020204020204" pitchFamily="34" charset="-122"/>
                <a:sym typeface="Arial" panose="020B0604020202020204" pitchFamily="34" charset="0"/>
              </a:rPr>
              <a:t>建模数据来源：</a:t>
            </a:r>
            <a:r>
              <a:rPr lang="en-US" altLang="zh-CN" dirty="0">
                <a:latin typeface="微软雅黑" panose="020B0503020204020204" pitchFamily="34" charset="-122"/>
                <a:ea typeface="微软雅黑" panose="020B0503020204020204" pitchFamily="34" charset="-122"/>
                <a:sym typeface="Arial" panose="020B0604020202020204" pitchFamily="34" charset="0"/>
              </a:rPr>
              <a:t>[3]</a:t>
            </a:r>
          </a:p>
        </p:txBody>
      </p:sp>
    </p:spTree>
    <p:extLst>
      <p:ext uri="{BB962C8B-B14F-4D97-AF65-F5344CB8AC3E}">
        <p14:creationId xmlns:p14="http://schemas.microsoft.com/office/powerpoint/2010/main" val="2460410302"/>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对象图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7" name="TextBox 13"/>
          <p:cNvSpPr txBox="1"/>
          <p:nvPr/>
        </p:nvSpPr>
        <p:spPr>
          <a:xfrm>
            <a:off x="546610" y="631469"/>
            <a:ext cx="1062382"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逆向工程</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矩形 4"/>
          <p:cNvSpPr/>
          <p:nvPr/>
        </p:nvSpPr>
        <p:spPr>
          <a:xfrm>
            <a:off x="82112" y="986064"/>
            <a:ext cx="12027775" cy="6352508"/>
          </a:xfrm>
          <a:prstGeom prst="rect">
            <a:avLst/>
          </a:prstGeom>
          <a:noFill/>
        </p:spPr>
        <p:txBody>
          <a:bodyPr wrap="square" lIns="0" tIns="0" rIns="0" bIns="0" rtlCol="0" anchor="t" anchorCtr="0">
            <a:spAutoFit/>
          </a:bodyPr>
          <a:lstStyle/>
          <a:p>
            <a:pPr defTabSz="1216817">
              <a:lnSpc>
                <a:spcPct val="120000"/>
              </a:lnSpc>
              <a:spcBef>
                <a:spcPct val="20000"/>
              </a:spcBef>
            </a:pP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20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为</a:t>
            </a:r>
            <a:r>
              <a:rPr lang="zh-CN" altLang="en-US" sz="20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对象图进行逆向工程（从代码创建模型）是有用的</a:t>
            </a:r>
            <a:r>
              <a:rPr lang="zh-CN" altLang="en-US" sz="20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。一般遵循以下策略：</a:t>
            </a:r>
            <a:endParaRPr lang="en-US" altLang="zh-CN" sz="20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n"/>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选择要进行逆向工程的目标。通常将该语境设为</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一</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个操作的内部，或者与一个特定类的实例相关。</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n"/>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通过使用工具或简单地走查脚本，在特定的时刻停止执行。</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n"/>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识别出在该语境中相互协作的一组感兴趣的对象，并在对象图中表示它们。</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n"/>
            </a:pP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按照</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理解语义的需要，显露这些对象的状态，</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n"/>
            </a:pP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按照</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理解语义的需要，识别这些对象之间存在的链。</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n"/>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若最终的图过于复杂，则要修剪它</a:t>
            </a: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通过删除与需要回答的关于脚本的问题无密切关系的对象来实现。若图过于简化，则把某些感兴趣的对象的邻居扩充进来，并更深入地显示出各对象的状态。</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n"/>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通常，必须手工地添加或标记目标代码中非显式的结构。丢失的信息提供了隐含在最终的代码中的设计</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意图</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[2]</a:t>
            </a: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n"/>
            </a:pP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381737939"/>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对象图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0" y="3474721"/>
            <a:ext cx="12192000" cy="2002887"/>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164225" y="3733142"/>
            <a:ext cx="12027775" cy="1994392"/>
          </a:xfrm>
          <a:prstGeom prst="rect">
            <a:avLst/>
          </a:prstGeom>
          <a:noFill/>
        </p:spPr>
        <p:txBody>
          <a:bodyPr wrap="square" lIns="0" tIns="0" rIns="0" bIns="0" rtlCol="0" anchor="t" anchorCtr="0">
            <a:spAutoFit/>
          </a:bodyPr>
          <a:lstStyle/>
          <a:p>
            <a:pPr marL="285750" indent="-28575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至少说出两个对象图和类图的不同（也包括类和对象的不同）</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285750" indent="-285750" defTabSz="1216817">
              <a:lnSpc>
                <a:spcPct val="120000"/>
              </a:lnSpc>
              <a:spcBef>
                <a:spcPct val="20000"/>
              </a:spcBef>
              <a:buFont typeface="Wingdings" panose="05000000000000000000" pitchFamily="2" charset="2"/>
              <a:buChar char="l"/>
            </a:pP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对象</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图中，下划线的作用是？</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285750" indent="-28575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类图之间有没有多重性？</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285750" indent="-285750" defTabSz="1216817">
              <a:lnSpc>
                <a:spcPct val="120000"/>
              </a:lnSpc>
              <a:spcBef>
                <a:spcPct val="20000"/>
              </a:spcBef>
              <a:buFont typeface="Wingdings" panose="05000000000000000000" pitchFamily="2" charset="2"/>
              <a:buChar char="l"/>
            </a:pP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10" y="631469"/>
            <a:ext cx="567295"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提问</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文本框 1"/>
          <p:cNvSpPr txBox="1"/>
          <p:nvPr/>
        </p:nvSpPr>
        <p:spPr>
          <a:xfrm>
            <a:off x="9108830" y="3798277"/>
            <a:ext cx="2356339" cy="369332"/>
          </a:xfrm>
          <a:prstGeom prst="rect">
            <a:avLst/>
          </a:prstGeom>
          <a:noFill/>
        </p:spPr>
        <p:txBody>
          <a:bodyPr wrap="square" rtlCol="0">
            <a:spAutoFit/>
          </a:bodyPr>
          <a:lstStyle/>
          <a:p>
            <a:r>
              <a:rPr lang="zh-CN" altLang="en-US" dirty="0" smtClean="0"/>
              <a:t>参见</a:t>
            </a:r>
            <a:r>
              <a:rPr lang="en-US" altLang="zh-CN" dirty="0" smtClean="0"/>
              <a:t>ppt.</a:t>
            </a:r>
            <a:r>
              <a:rPr lang="zh-CN" altLang="en-US" dirty="0" smtClean="0"/>
              <a:t>对象图</a:t>
            </a:r>
            <a:r>
              <a:rPr lang="en-US" altLang="zh-CN" dirty="0" smtClean="0"/>
              <a:t>vs</a:t>
            </a:r>
            <a:r>
              <a:rPr lang="zh-CN" altLang="en-US" dirty="0" smtClean="0"/>
              <a:t>类图</a:t>
            </a:r>
            <a:endParaRPr lang="zh-CN" altLang="en-US" dirty="0"/>
          </a:p>
        </p:txBody>
      </p:sp>
      <p:sp>
        <p:nvSpPr>
          <p:cNvPr id="3" name="文本框 2"/>
          <p:cNvSpPr txBox="1"/>
          <p:nvPr/>
        </p:nvSpPr>
        <p:spPr>
          <a:xfrm>
            <a:off x="4703885" y="4264269"/>
            <a:ext cx="3472961" cy="369332"/>
          </a:xfrm>
          <a:prstGeom prst="rect">
            <a:avLst/>
          </a:prstGeom>
          <a:noFill/>
        </p:spPr>
        <p:txBody>
          <a:bodyPr wrap="square" rtlCol="0">
            <a:spAutoFit/>
          </a:bodyPr>
          <a:lstStyle/>
          <a:p>
            <a:r>
              <a:rPr lang="zh-CN" altLang="en-US" dirty="0" smtClean="0"/>
              <a:t>区分类名</a:t>
            </a:r>
            <a:endParaRPr lang="zh-CN" altLang="en-US" dirty="0"/>
          </a:p>
        </p:txBody>
      </p:sp>
      <p:sp>
        <p:nvSpPr>
          <p:cNvPr id="8" name="文本框 7"/>
          <p:cNvSpPr txBox="1"/>
          <p:nvPr/>
        </p:nvSpPr>
        <p:spPr>
          <a:xfrm>
            <a:off x="4441631" y="4839345"/>
            <a:ext cx="3472961" cy="369332"/>
          </a:xfrm>
          <a:prstGeom prst="rect">
            <a:avLst/>
          </a:prstGeom>
          <a:noFill/>
        </p:spPr>
        <p:txBody>
          <a:bodyPr wrap="square" rtlCol="0">
            <a:spAutoFit/>
          </a:bodyPr>
          <a:lstStyle/>
          <a:p>
            <a:r>
              <a:rPr lang="zh-CN" altLang="en-US" dirty="0" smtClean="0"/>
              <a:t>有</a:t>
            </a:r>
            <a:endParaRPr lang="zh-CN" altLang="en-US" dirty="0"/>
          </a:p>
        </p:txBody>
      </p:sp>
    </p:spTree>
    <p:extLst>
      <p:ext uri="{BB962C8B-B14F-4D97-AF65-F5344CB8AC3E}">
        <p14:creationId xmlns:p14="http://schemas.microsoft.com/office/powerpoint/2010/main" val="1287745120"/>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4802098" y="3022892"/>
            <a:ext cx="2844350" cy="523220"/>
          </a:xfrm>
          <a:prstGeom prst="rect">
            <a:avLst/>
          </a:prstGeom>
          <a:noFill/>
        </p:spPr>
        <p:txBody>
          <a:bodyPr wrap="square" rtlCol="0">
            <a:spAutoFit/>
          </a:bodyPr>
          <a:lstStyle/>
          <a:p>
            <a:pPr algn="ctr"/>
            <a:r>
              <a:rPr lang="zh-CN" altLang="en-US" sz="2800" b="1" dirty="0" smtClean="0">
                <a:solidFill>
                  <a:prstClr val="white"/>
                </a:solidFill>
                <a:latin typeface="微软雅黑" panose="020B0503020204020204" pitchFamily="34" charset="-122"/>
                <a:ea typeface="微软雅黑" panose="020B0503020204020204" pitchFamily="34" charset="-122"/>
              </a:rPr>
              <a:t>构件图</a:t>
            </a:r>
            <a:endParaRPr lang="zh-CN" altLang="en-US" sz="2800" b="1" dirty="0">
              <a:solidFill>
                <a:prstClr val="white"/>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750771176"/>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构件图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0" y="3474721"/>
            <a:ext cx="12192000" cy="3383280"/>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164225" y="3733142"/>
            <a:ext cx="12027775" cy="3138680"/>
          </a:xfrm>
          <a:prstGeom prst="rect">
            <a:avLst/>
          </a:prstGeom>
          <a:noFill/>
        </p:spPr>
        <p:txBody>
          <a:bodyPr wrap="square" lIns="0" tIns="0" rIns="0" bIns="0" rtlCol="0" anchor="t" anchorCtr="0">
            <a:spAutoFit/>
          </a:bodyPr>
          <a:lstStyle/>
          <a:p>
            <a:pPr defTabSz="1216817">
              <a:lnSpc>
                <a:spcPct val="120000"/>
              </a:lnSpc>
              <a:spcBef>
                <a:spcPct val="20000"/>
              </a:spcBef>
            </a:pP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在对软件建模的过程中，可以使用用例图来表示系统的功能，使用类图来描述业务中的事物，使用活动图、交互图、状态机图来对系统动态行为建模。在完成这些设计后，分析人员就需要将这些逻辑设计图转化成实际的事物，如可执行文件、源代码、应用程序库等。在此过程中，有些组件必须重新建立，而有些组件则可以进行复用。现代软件开发是基于组件的，这种开发方式对群组开发尤为重要。因此，可以使用构件图来可视化物理组件及它们之间的关系，并描述其构造细节。</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建模数据来源：</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p>
          <a:p>
            <a:pPr defTabSz="1216817">
              <a:lnSpc>
                <a:spcPct val="120000"/>
              </a:lnSpc>
              <a:spcBef>
                <a:spcPct val="20000"/>
              </a:spcBef>
            </a:pP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10" y="631469"/>
            <a:ext cx="567295"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引言</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328579329"/>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构件图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0" y="3474720"/>
            <a:ext cx="12192000" cy="2741441"/>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164225" y="3733142"/>
            <a:ext cx="12027775" cy="3028521"/>
          </a:xfrm>
          <a:prstGeom prst="rect">
            <a:avLst/>
          </a:prstGeom>
          <a:noFill/>
        </p:spPr>
        <p:txBody>
          <a:bodyPr wrap="square" lIns="0" tIns="0" rIns="0" bIns="0" rtlCol="0" anchor="t" anchorCtr="0">
            <a:spAutoFit/>
          </a:bodyPr>
          <a:lstStyle/>
          <a:p>
            <a:pPr marL="514350" indent="-514350" defTabSz="1216817">
              <a:lnSpc>
                <a:spcPct val="120000"/>
              </a:lnSpc>
              <a:spcBef>
                <a:spcPct val="20000"/>
              </a:spcBef>
              <a:buFont typeface="Wingdings" panose="05000000000000000000" pitchFamily="2" charset="2"/>
              <a:buChar char="Ø"/>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帮助客户理解最终的系统结构</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514350" indent="-514350" defTabSz="1216817">
              <a:lnSpc>
                <a:spcPct val="120000"/>
              </a:lnSpc>
              <a:spcBef>
                <a:spcPct val="20000"/>
              </a:spcBef>
              <a:buFont typeface="Wingdings" panose="05000000000000000000" pitchFamily="2" charset="2"/>
              <a:buChar char="Ø"/>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使开发工作有一个明确的目标</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514350" indent="-514350" defTabSz="1216817">
              <a:lnSpc>
                <a:spcPct val="120000"/>
              </a:lnSpc>
              <a:spcBef>
                <a:spcPct val="20000"/>
              </a:spcBef>
              <a:buFont typeface="Wingdings" panose="05000000000000000000" pitchFamily="2" charset="2"/>
              <a:buChar char="Ø"/>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帮助开发组的其他人员理解系统</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514350" indent="-514350" defTabSz="1216817">
              <a:lnSpc>
                <a:spcPct val="120000"/>
              </a:lnSpc>
              <a:spcBef>
                <a:spcPct val="20000"/>
              </a:spcBef>
              <a:buFont typeface="Wingdings" panose="05000000000000000000" pitchFamily="2" charset="2"/>
              <a:buChar char="Ø"/>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复用软件组件</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p>
          <a:p>
            <a:pPr marL="514350" indent="-514350" defTabSz="1216817">
              <a:lnSpc>
                <a:spcPct val="120000"/>
              </a:lnSpc>
              <a:spcBef>
                <a:spcPct val="20000"/>
              </a:spcBef>
              <a:buFont typeface="Wingdings" panose="05000000000000000000" pitchFamily="2" charset="2"/>
              <a:buChar char="Ø"/>
            </a:pP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10" y="631469"/>
            <a:ext cx="567295"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用途</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933154122"/>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构件图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0" y="3474721"/>
            <a:ext cx="12192000" cy="1378633"/>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164225" y="3733142"/>
            <a:ext cx="12027775" cy="1365887"/>
          </a:xfrm>
          <a:prstGeom prst="rect">
            <a:avLst/>
          </a:prstGeom>
          <a:noFill/>
        </p:spPr>
        <p:txBody>
          <a:bodyPr wrap="square" lIns="0" tIns="0" rIns="0" bIns="0" rtlCol="0" anchor="t" anchorCtr="0">
            <a:spAutoFit/>
          </a:bodyPr>
          <a:lstStyle/>
          <a:p>
            <a:pPr defTabSz="1216817">
              <a:lnSpc>
                <a:spcPct val="120000"/>
              </a:lnSpc>
              <a:spcBef>
                <a:spcPct val="20000"/>
              </a:spcBef>
            </a:pP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构件图是对面向对象系统的物理方面建模时使用的两种图之一（另一种是部署图），用于描述软件组件及组件之间的组织和依赖</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关系</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p>
          <a:p>
            <a:pPr defTabSz="1216817">
              <a:lnSpc>
                <a:spcPct val="120000"/>
              </a:lnSpc>
              <a:spcBef>
                <a:spcPct val="20000"/>
              </a:spcBef>
            </a:pP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10" y="631469"/>
            <a:ext cx="567295"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定义</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29536493"/>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73"/>
          <p:cNvSpPr>
            <a:spLocks noEditPoints="1"/>
          </p:cNvSpPr>
          <p:nvPr/>
        </p:nvSpPr>
        <p:spPr bwMode="auto">
          <a:xfrm rot="21275257">
            <a:off x="3351631" y="2199472"/>
            <a:ext cx="2008116" cy="2009328"/>
          </a:xfrm>
          <a:custGeom>
            <a:avLst/>
            <a:gdLst>
              <a:gd name="T0" fmla="*/ 2147483647 w 1816"/>
              <a:gd name="T1" fmla="*/ 2147483647 h 1816"/>
              <a:gd name="T2" fmla="*/ 2147483647 w 1816"/>
              <a:gd name="T3" fmla="*/ 2147483647 h 1816"/>
              <a:gd name="T4" fmla="*/ 2147483647 w 1816"/>
              <a:gd name="T5" fmla="*/ 2147483647 h 1816"/>
              <a:gd name="T6" fmla="*/ 2147483647 w 1816"/>
              <a:gd name="T7" fmla="*/ 2147483647 h 1816"/>
              <a:gd name="T8" fmla="*/ 2147483647 w 1816"/>
              <a:gd name="T9" fmla="*/ 2147483647 h 1816"/>
              <a:gd name="T10" fmla="*/ 2147483647 w 1816"/>
              <a:gd name="T11" fmla="*/ 2147483647 h 1816"/>
              <a:gd name="T12" fmla="*/ 2147483647 w 1816"/>
              <a:gd name="T13" fmla="*/ 2147483647 h 1816"/>
              <a:gd name="T14" fmla="*/ 2147483647 w 1816"/>
              <a:gd name="T15" fmla="*/ 2147483647 h 1816"/>
              <a:gd name="T16" fmla="*/ 2147483647 w 1816"/>
              <a:gd name="T17" fmla="*/ 2147483647 h 1816"/>
              <a:gd name="T18" fmla="*/ 2147483647 w 1816"/>
              <a:gd name="T19" fmla="*/ 2147483647 h 1816"/>
              <a:gd name="T20" fmla="*/ 2147483647 w 1816"/>
              <a:gd name="T21" fmla="*/ 2147483647 h 1816"/>
              <a:gd name="T22" fmla="*/ 2147483647 w 1816"/>
              <a:gd name="T23" fmla="*/ 2147483647 h 1816"/>
              <a:gd name="T24" fmla="*/ 0 w 1816"/>
              <a:gd name="T25" fmla="*/ 2147483647 h 1816"/>
              <a:gd name="T26" fmla="*/ 2147483647 w 1816"/>
              <a:gd name="T27" fmla="*/ 2147483647 h 1816"/>
              <a:gd name="T28" fmla="*/ 2147483647 w 1816"/>
              <a:gd name="T29" fmla="*/ 2147483647 h 1816"/>
              <a:gd name="T30" fmla="*/ 2147483647 w 1816"/>
              <a:gd name="T31" fmla="*/ 2147483647 h 1816"/>
              <a:gd name="T32" fmla="*/ 2147483647 w 1816"/>
              <a:gd name="T33" fmla="*/ 2147483647 h 1816"/>
              <a:gd name="T34" fmla="*/ 2147483647 w 1816"/>
              <a:gd name="T35" fmla="*/ 2147483647 h 1816"/>
              <a:gd name="T36" fmla="*/ 2147483647 w 1816"/>
              <a:gd name="T37" fmla="*/ 2147483647 h 1816"/>
              <a:gd name="T38" fmla="*/ 2147483647 w 1816"/>
              <a:gd name="T39" fmla="*/ 2147483647 h 1816"/>
              <a:gd name="T40" fmla="*/ 2147483647 w 1816"/>
              <a:gd name="T41" fmla="*/ 2147483647 h 1816"/>
              <a:gd name="T42" fmla="*/ 2147483647 w 1816"/>
              <a:gd name="T43" fmla="*/ 2147483647 h 1816"/>
              <a:gd name="T44" fmla="*/ 2147483647 w 1816"/>
              <a:gd name="T45" fmla="*/ 2147483647 h 1816"/>
              <a:gd name="T46" fmla="*/ 2147483647 w 1816"/>
              <a:gd name="T47" fmla="*/ 2147483647 h 1816"/>
              <a:gd name="T48" fmla="*/ 2147483647 w 1816"/>
              <a:gd name="T49" fmla="*/ 2147483647 h 1816"/>
              <a:gd name="T50" fmla="*/ 2147483647 w 1816"/>
              <a:gd name="T51" fmla="*/ 2147483647 h 1816"/>
              <a:gd name="T52" fmla="*/ 2147483647 w 1816"/>
              <a:gd name="T53" fmla="*/ 2147483647 h 1816"/>
              <a:gd name="T54" fmla="*/ 2147483647 w 1816"/>
              <a:gd name="T55" fmla="*/ 2147483647 h 1816"/>
              <a:gd name="T56" fmla="*/ 2147483647 w 1816"/>
              <a:gd name="T57" fmla="*/ 2147483647 h 1816"/>
              <a:gd name="T58" fmla="*/ 2147483647 w 1816"/>
              <a:gd name="T59" fmla="*/ 2147483647 h 1816"/>
              <a:gd name="T60" fmla="*/ 2147483647 w 1816"/>
              <a:gd name="T61" fmla="*/ 2147483647 h 1816"/>
              <a:gd name="T62" fmla="*/ 2147483647 w 1816"/>
              <a:gd name="T63" fmla="*/ 2147483647 h 1816"/>
              <a:gd name="T64" fmla="*/ 2147483647 w 1816"/>
              <a:gd name="T65" fmla="*/ 2147483647 h 1816"/>
              <a:gd name="T66" fmla="*/ 2147483647 w 1816"/>
              <a:gd name="T67" fmla="*/ 2147483647 h 1816"/>
              <a:gd name="T68" fmla="*/ 2147483647 w 1816"/>
              <a:gd name="T69" fmla="*/ 2147483647 h 1816"/>
              <a:gd name="T70" fmla="*/ 2147483647 w 1816"/>
              <a:gd name="T71" fmla="*/ 2147483647 h 1816"/>
              <a:gd name="T72" fmla="*/ 2147483647 w 1816"/>
              <a:gd name="T73" fmla="*/ 2147483647 h 1816"/>
              <a:gd name="T74" fmla="*/ 2147483647 w 1816"/>
              <a:gd name="T75" fmla="*/ 2147483647 h 1816"/>
              <a:gd name="T76" fmla="*/ 2147483647 w 1816"/>
              <a:gd name="T77" fmla="*/ 2147483647 h 1816"/>
              <a:gd name="T78" fmla="*/ 2147483647 w 1816"/>
              <a:gd name="T79" fmla="*/ 2147483647 h 1816"/>
              <a:gd name="T80" fmla="*/ 2147483647 w 1816"/>
              <a:gd name="T81" fmla="*/ 2147483647 h 1816"/>
              <a:gd name="T82" fmla="*/ 2147483647 w 1816"/>
              <a:gd name="T83" fmla="*/ 2147483647 h 1816"/>
              <a:gd name="T84" fmla="*/ 2147483647 w 1816"/>
              <a:gd name="T85" fmla="*/ 2147483647 h 1816"/>
              <a:gd name="T86" fmla="*/ 2147483647 w 1816"/>
              <a:gd name="T87" fmla="*/ 2147483647 h 1816"/>
              <a:gd name="T88" fmla="*/ 2147483647 w 1816"/>
              <a:gd name="T89" fmla="*/ 2147483647 h 1816"/>
              <a:gd name="T90" fmla="*/ 2147483647 w 1816"/>
              <a:gd name="T91" fmla="*/ 2147483647 h 1816"/>
              <a:gd name="T92" fmla="*/ 2147483647 w 1816"/>
              <a:gd name="T93" fmla="*/ 2147483647 h 1816"/>
              <a:gd name="T94" fmla="*/ 2147483647 w 1816"/>
              <a:gd name="T95" fmla="*/ 2147483647 h 1816"/>
              <a:gd name="T96" fmla="*/ 2147483647 w 1816"/>
              <a:gd name="T97" fmla="*/ 2147483647 h 1816"/>
              <a:gd name="T98" fmla="*/ 2147483647 w 1816"/>
              <a:gd name="T99" fmla="*/ 2147483647 h 1816"/>
              <a:gd name="T100" fmla="*/ 2147483647 w 1816"/>
              <a:gd name="T101" fmla="*/ 2147483647 h 1816"/>
              <a:gd name="T102" fmla="*/ 2147483647 w 1816"/>
              <a:gd name="T103" fmla="*/ 2147483647 h 181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816"/>
              <a:gd name="T157" fmla="*/ 0 h 1816"/>
              <a:gd name="T158" fmla="*/ 1816 w 1816"/>
              <a:gd name="T159" fmla="*/ 1816 h 181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816" h="1816">
                <a:moveTo>
                  <a:pt x="1816" y="978"/>
                </a:moveTo>
                <a:lnTo>
                  <a:pt x="1816" y="836"/>
                </a:lnTo>
                <a:lnTo>
                  <a:pt x="1710" y="836"/>
                </a:lnTo>
                <a:lnTo>
                  <a:pt x="1706" y="792"/>
                </a:lnTo>
                <a:lnTo>
                  <a:pt x="1698" y="750"/>
                </a:lnTo>
                <a:lnTo>
                  <a:pt x="1688" y="708"/>
                </a:lnTo>
                <a:lnTo>
                  <a:pt x="1678" y="666"/>
                </a:lnTo>
                <a:lnTo>
                  <a:pt x="1774" y="626"/>
                </a:lnTo>
                <a:lnTo>
                  <a:pt x="1718" y="494"/>
                </a:lnTo>
                <a:lnTo>
                  <a:pt x="1622" y="534"/>
                </a:lnTo>
                <a:lnTo>
                  <a:pt x="1602" y="496"/>
                </a:lnTo>
                <a:lnTo>
                  <a:pt x="1578" y="460"/>
                </a:lnTo>
                <a:lnTo>
                  <a:pt x="1552" y="424"/>
                </a:lnTo>
                <a:lnTo>
                  <a:pt x="1526" y="390"/>
                </a:lnTo>
                <a:lnTo>
                  <a:pt x="1600" y="316"/>
                </a:lnTo>
                <a:lnTo>
                  <a:pt x="1498" y="216"/>
                </a:lnTo>
                <a:lnTo>
                  <a:pt x="1426" y="290"/>
                </a:lnTo>
                <a:lnTo>
                  <a:pt x="1392" y="262"/>
                </a:lnTo>
                <a:lnTo>
                  <a:pt x="1356" y="236"/>
                </a:lnTo>
                <a:lnTo>
                  <a:pt x="1318" y="214"/>
                </a:lnTo>
                <a:lnTo>
                  <a:pt x="1280" y="192"/>
                </a:lnTo>
                <a:lnTo>
                  <a:pt x="1320" y="96"/>
                </a:lnTo>
                <a:lnTo>
                  <a:pt x="1188" y="42"/>
                </a:lnTo>
                <a:lnTo>
                  <a:pt x="1150" y="138"/>
                </a:lnTo>
                <a:lnTo>
                  <a:pt x="1108" y="126"/>
                </a:lnTo>
                <a:lnTo>
                  <a:pt x="1066" y="116"/>
                </a:lnTo>
                <a:lnTo>
                  <a:pt x="1022" y="110"/>
                </a:lnTo>
                <a:lnTo>
                  <a:pt x="978" y="104"/>
                </a:lnTo>
                <a:lnTo>
                  <a:pt x="978" y="0"/>
                </a:lnTo>
                <a:lnTo>
                  <a:pt x="836" y="0"/>
                </a:lnTo>
                <a:lnTo>
                  <a:pt x="836" y="104"/>
                </a:lnTo>
                <a:lnTo>
                  <a:pt x="792" y="110"/>
                </a:lnTo>
                <a:lnTo>
                  <a:pt x="750" y="116"/>
                </a:lnTo>
                <a:lnTo>
                  <a:pt x="706" y="126"/>
                </a:lnTo>
                <a:lnTo>
                  <a:pt x="666" y="138"/>
                </a:lnTo>
                <a:lnTo>
                  <a:pt x="626" y="42"/>
                </a:lnTo>
                <a:lnTo>
                  <a:pt x="494" y="96"/>
                </a:lnTo>
                <a:lnTo>
                  <a:pt x="534" y="192"/>
                </a:lnTo>
                <a:lnTo>
                  <a:pt x="496" y="214"/>
                </a:lnTo>
                <a:lnTo>
                  <a:pt x="460" y="236"/>
                </a:lnTo>
                <a:lnTo>
                  <a:pt x="424" y="262"/>
                </a:lnTo>
                <a:lnTo>
                  <a:pt x="390" y="290"/>
                </a:lnTo>
                <a:lnTo>
                  <a:pt x="316" y="216"/>
                </a:lnTo>
                <a:lnTo>
                  <a:pt x="216" y="316"/>
                </a:lnTo>
                <a:lnTo>
                  <a:pt x="288" y="390"/>
                </a:lnTo>
                <a:lnTo>
                  <a:pt x="262" y="424"/>
                </a:lnTo>
                <a:lnTo>
                  <a:pt x="236" y="460"/>
                </a:lnTo>
                <a:lnTo>
                  <a:pt x="214" y="496"/>
                </a:lnTo>
                <a:lnTo>
                  <a:pt x="192" y="534"/>
                </a:lnTo>
                <a:lnTo>
                  <a:pt x="96" y="494"/>
                </a:lnTo>
                <a:lnTo>
                  <a:pt x="42" y="626"/>
                </a:lnTo>
                <a:lnTo>
                  <a:pt x="138" y="666"/>
                </a:lnTo>
                <a:lnTo>
                  <a:pt x="126" y="708"/>
                </a:lnTo>
                <a:lnTo>
                  <a:pt x="116" y="750"/>
                </a:lnTo>
                <a:lnTo>
                  <a:pt x="108" y="792"/>
                </a:lnTo>
                <a:lnTo>
                  <a:pt x="104" y="836"/>
                </a:lnTo>
                <a:lnTo>
                  <a:pt x="0" y="836"/>
                </a:lnTo>
                <a:lnTo>
                  <a:pt x="0" y="978"/>
                </a:lnTo>
                <a:lnTo>
                  <a:pt x="104" y="978"/>
                </a:lnTo>
                <a:lnTo>
                  <a:pt x="108" y="1022"/>
                </a:lnTo>
                <a:lnTo>
                  <a:pt x="116" y="1066"/>
                </a:lnTo>
                <a:lnTo>
                  <a:pt x="126" y="1108"/>
                </a:lnTo>
                <a:lnTo>
                  <a:pt x="138" y="1150"/>
                </a:lnTo>
                <a:lnTo>
                  <a:pt x="42" y="1190"/>
                </a:lnTo>
                <a:lnTo>
                  <a:pt x="96" y="1320"/>
                </a:lnTo>
                <a:lnTo>
                  <a:pt x="192" y="1280"/>
                </a:lnTo>
                <a:lnTo>
                  <a:pt x="214" y="1320"/>
                </a:lnTo>
                <a:lnTo>
                  <a:pt x="236" y="1356"/>
                </a:lnTo>
                <a:lnTo>
                  <a:pt x="262" y="1392"/>
                </a:lnTo>
                <a:lnTo>
                  <a:pt x="288" y="1426"/>
                </a:lnTo>
                <a:lnTo>
                  <a:pt x="216" y="1500"/>
                </a:lnTo>
                <a:lnTo>
                  <a:pt x="316" y="1600"/>
                </a:lnTo>
                <a:lnTo>
                  <a:pt x="390" y="1526"/>
                </a:lnTo>
                <a:lnTo>
                  <a:pt x="424" y="1554"/>
                </a:lnTo>
                <a:lnTo>
                  <a:pt x="460" y="1578"/>
                </a:lnTo>
                <a:lnTo>
                  <a:pt x="496" y="1602"/>
                </a:lnTo>
                <a:lnTo>
                  <a:pt x="534" y="1622"/>
                </a:lnTo>
                <a:lnTo>
                  <a:pt x="494" y="1718"/>
                </a:lnTo>
                <a:lnTo>
                  <a:pt x="626" y="1774"/>
                </a:lnTo>
                <a:lnTo>
                  <a:pt x="666" y="1678"/>
                </a:lnTo>
                <a:lnTo>
                  <a:pt x="706" y="1690"/>
                </a:lnTo>
                <a:lnTo>
                  <a:pt x="750" y="1698"/>
                </a:lnTo>
                <a:lnTo>
                  <a:pt x="792" y="1706"/>
                </a:lnTo>
                <a:lnTo>
                  <a:pt x="836" y="1712"/>
                </a:lnTo>
                <a:lnTo>
                  <a:pt x="836" y="1816"/>
                </a:lnTo>
                <a:lnTo>
                  <a:pt x="978" y="1816"/>
                </a:lnTo>
                <a:lnTo>
                  <a:pt x="978" y="1712"/>
                </a:lnTo>
                <a:lnTo>
                  <a:pt x="1022" y="1706"/>
                </a:lnTo>
                <a:lnTo>
                  <a:pt x="1066" y="1698"/>
                </a:lnTo>
                <a:lnTo>
                  <a:pt x="1108" y="1690"/>
                </a:lnTo>
                <a:lnTo>
                  <a:pt x="1150" y="1678"/>
                </a:lnTo>
                <a:lnTo>
                  <a:pt x="1188" y="1774"/>
                </a:lnTo>
                <a:lnTo>
                  <a:pt x="1320" y="1718"/>
                </a:lnTo>
                <a:lnTo>
                  <a:pt x="1280" y="1622"/>
                </a:lnTo>
                <a:lnTo>
                  <a:pt x="1318" y="1602"/>
                </a:lnTo>
                <a:lnTo>
                  <a:pt x="1356" y="1578"/>
                </a:lnTo>
                <a:lnTo>
                  <a:pt x="1392" y="1554"/>
                </a:lnTo>
                <a:lnTo>
                  <a:pt x="1426" y="1526"/>
                </a:lnTo>
                <a:lnTo>
                  <a:pt x="1498" y="1600"/>
                </a:lnTo>
                <a:lnTo>
                  <a:pt x="1600" y="1500"/>
                </a:lnTo>
                <a:lnTo>
                  <a:pt x="1526" y="1426"/>
                </a:lnTo>
                <a:lnTo>
                  <a:pt x="1552" y="1392"/>
                </a:lnTo>
                <a:lnTo>
                  <a:pt x="1578" y="1356"/>
                </a:lnTo>
                <a:lnTo>
                  <a:pt x="1602" y="1320"/>
                </a:lnTo>
                <a:lnTo>
                  <a:pt x="1622" y="1280"/>
                </a:lnTo>
                <a:lnTo>
                  <a:pt x="1718" y="1320"/>
                </a:lnTo>
                <a:lnTo>
                  <a:pt x="1774" y="1190"/>
                </a:lnTo>
                <a:lnTo>
                  <a:pt x="1678" y="1150"/>
                </a:lnTo>
                <a:lnTo>
                  <a:pt x="1688" y="1108"/>
                </a:lnTo>
                <a:lnTo>
                  <a:pt x="1698" y="1066"/>
                </a:lnTo>
                <a:lnTo>
                  <a:pt x="1706" y="1022"/>
                </a:lnTo>
                <a:lnTo>
                  <a:pt x="1710" y="978"/>
                </a:lnTo>
                <a:lnTo>
                  <a:pt x="1816" y="978"/>
                </a:lnTo>
                <a:close/>
                <a:moveTo>
                  <a:pt x="908" y="1614"/>
                </a:moveTo>
                <a:lnTo>
                  <a:pt x="908" y="1614"/>
                </a:lnTo>
                <a:lnTo>
                  <a:pt x="872" y="1612"/>
                </a:lnTo>
                <a:lnTo>
                  <a:pt x="836" y="1610"/>
                </a:lnTo>
                <a:lnTo>
                  <a:pt x="800" y="1606"/>
                </a:lnTo>
                <a:lnTo>
                  <a:pt x="766" y="1600"/>
                </a:lnTo>
                <a:lnTo>
                  <a:pt x="730" y="1592"/>
                </a:lnTo>
                <a:lnTo>
                  <a:pt x="698" y="1582"/>
                </a:lnTo>
                <a:lnTo>
                  <a:pt x="664" y="1570"/>
                </a:lnTo>
                <a:lnTo>
                  <a:pt x="632" y="1558"/>
                </a:lnTo>
                <a:lnTo>
                  <a:pt x="602" y="1544"/>
                </a:lnTo>
                <a:lnTo>
                  <a:pt x="570" y="1528"/>
                </a:lnTo>
                <a:lnTo>
                  <a:pt x="542" y="1512"/>
                </a:lnTo>
                <a:lnTo>
                  <a:pt x="512" y="1492"/>
                </a:lnTo>
                <a:lnTo>
                  <a:pt x="484" y="1474"/>
                </a:lnTo>
                <a:lnTo>
                  <a:pt x="458" y="1452"/>
                </a:lnTo>
                <a:lnTo>
                  <a:pt x="432" y="1430"/>
                </a:lnTo>
                <a:lnTo>
                  <a:pt x="408" y="1406"/>
                </a:lnTo>
                <a:lnTo>
                  <a:pt x="384" y="1382"/>
                </a:lnTo>
                <a:lnTo>
                  <a:pt x="362" y="1356"/>
                </a:lnTo>
                <a:lnTo>
                  <a:pt x="342" y="1330"/>
                </a:lnTo>
                <a:lnTo>
                  <a:pt x="322" y="1302"/>
                </a:lnTo>
                <a:lnTo>
                  <a:pt x="304" y="1274"/>
                </a:lnTo>
                <a:lnTo>
                  <a:pt x="286" y="1244"/>
                </a:lnTo>
                <a:lnTo>
                  <a:pt x="272" y="1214"/>
                </a:lnTo>
                <a:lnTo>
                  <a:pt x="256" y="1182"/>
                </a:lnTo>
                <a:lnTo>
                  <a:pt x="244" y="1150"/>
                </a:lnTo>
                <a:lnTo>
                  <a:pt x="234" y="1118"/>
                </a:lnTo>
                <a:lnTo>
                  <a:pt x="224" y="1084"/>
                </a:lnTo>
                <a:lnTo>
                  <a:pt x="216" y="1050"/>
                </a:lnTo>
                <a:lnTo>
                  <a:pt x="210" y="1016"/>
                </a:lnTo>
                <a:lnTo>
                  <a:pt x="206" y="980"/>
                </a:lnTo>
                <a:lnTo>
                  <a:pt x="202" y="944"/>
                </a:lnTo>
                <a:lnTo>
                  <a:pt x="202" y="908"/>
                </a:lnTo>
                <a:lnTo>
                  <a:pt x="202" y="872"/>
                </a:lnTo>
                <a:lnTo>
                  <a:pt x="206" y="836"/>
                </a:lnTo>
                <a:lnTo>
                  <a:pt x="210" y="800"/>
                </a:lnTo>
                <a:lnTo>
                  <a:pt x="216" y="766"/>
                </a:lnTo>
                <a:lnTo>
                  <a:pt x="224" y="732"/>
                </a:lnTo>
                <a:lnTo>
                  <a:pt x="234" y="698"/>
                </a:lnTo>
                <a:lnTo>
                  <a:pt x="244" y="664"/>
                </a:lnTo>
                <a:lnTo>
                  <a:pt x="256" y="632"/>
                </a:lnTo>
                <a:lnTo>
                  <a:pt x="272" y="602"/>
                </a:lnTo>
                <a:lnTo>
                  <a:pt x="286" y="572"/>
                </a:lnTo>
                <a:lnTo>
                  <a:pt x="304" y="542"/>
                </a:lnTo>
                <a:lnTo>
                  <a:pt x="322" y="512"/>
                </a:lnTo>
                <a:lnTo>
                  <a:pt x="342" y="486"/>
                </a:lnTo>
                <a:lnTo>
                  <a:pt x="362" y="458"/>
                </a:lnTo>
                <a:lnTo>
                  <a:pt x="384" y="432"/>
                </a:lnTo>
                <a:lnTo>
                  <a:pt x="408" y="408"/>
                </a:lnTo>
                <a:lnTo>
                  <a:pt x="432" y="386"/>
                </a:lnTo>
                <a:lnTo>
                  <a:pt x="458" y="362"/>
                </a:lnTo>
                <a:lnTo>
                  <a:pt x="484" y="342"/>
                </a:lnTo>
                <a:lnTo>
                  <a:pt x="512" y="322"/>
                </a:lnTo>
                <a:lnTo>
                  <a:pt x="542" y="304"/>
                </a:lnTo>
                <a:lnTo>
                  <a:pt x="570" y="286"/>
                </a:lnTo>
                <a:lnTo>
                  <a:pt x="602" y="272"/>
                </a:lnTo>
                <a:lnTo>
                  <a:pt x="632" y="258"/>
                </a:lnTo>
                <a:lnTo>
                  <a:pt x="664" y="244"/>
                </a:lnTo>
                <a:lnTo>
                  <a:pt x="698" y="234"/>
                </a:lnTo>
                <a:lnTo>
                  <a:pt x="730" y="224"/>
                </a:lnTo>
                <a:lnTo>
                  <a:pt x="766" y="216"/>
                </a:lnTo>
                <a:lnTo>
                  <a:pt x="800" y="210"/>
                </a:lnTo>
                <a:lnTo>
                  <a:pt x="836" y="206"/>
                </a:lnTo>
                <a:lnTo>
                  <a:pt x="872" y="202"/>
                </a:lnTo>
                <a:lnTo>
                  <a:pt x="908" y="202"/>
                </a:lnTo>
                <a:lnTo>
                  <a:pt x="944" y="202"/>
                </a:lnTo>
                <a:lnTo>
                  <a:pt x="980" y="206"/>
                </a:lnTo>
                <a:lnTo>
                  <a:pt x="1014" y="210"/>
                </a:lnTo>
                <a:lnTo>
                  <a:pt x="1050" y="216"/>
                </a:lnTo>
                <a:lnTo>
                  <a:pt x="1084" y="224"/>
                </a:lnTo>
                <a:lnTo>
                  <a:pt x="1118" y="234"/>
                </a:lnTo>
                <a:lnTo>
                  <a:pt x="1150" y="244"/>
                </a:lnTo>
                <a:lnTo>
                  <a:pt x="1182" y="258"/>
                </a:lnTo>
                <a:lnTo>
                  <a:pt x="1214" y="272"/>
                </a:lnTo>
                <a:lnTo>
                  <a:pt x="1244" y="286"/>
                </a:lnTo>
                <a:lnTo>
                  <a:pt x="1274" y="304"/>
                </a:lnTo>
                <a:lnTo>
                  <a:pt x="1302" y="322"/>
                </a:lnTo>
                <a:lnTo>
                  <a:pt x="1330" y="342"/>
                </a:lnTo>
                <a:lnTo>
                  <a:pt x="1356" y="362"/>
                </a:lnTo>
                <a:lnTo>
                  <a:pt x="1382" y="386"/>
                </a:lnTo>
                <a:lnTo>
                  <a:pt x="1406" y="408"/>
                </a:lnTo>
                <a:lnTo>
                  <a:pt x="1430" y="432"/>
                </a:lnTo>
                <a:lnTo>
                  <a:pt x="1452" y="458"/>
                </a:lnTo>
                <a:lnTo>
                  <a:pt x="1474" y="486"/>
                </a:lnTo>
                <a:lnTo>
                  <a:pt x="1492" y="512"/>
                </a:lnTo>
                <a:lnTo>
                  <a:pt x="1512" y="542"/>
                </a:lnTo>
                <a:lnTo>
                  <a:pt x="1528" y="572"/>
                </a:lnTo>
                <a:lnTo>
                  <a:pt x="1544" y="602"/>
                </a:lnTo>
                <a:lnTo>
                  <a:pt x="1558" y="632"/>
                </a:lnTo>
                <a:lnTo>
                  <a:pt x="1570" y="664"/>
                </a:lnTo>
                <a:lnTo>
                  <a:pt x="1582" y="698"/>
                </a:lnTo>
                <a:lnTo>
                  <a:pt x="1592" y="732"/>
                </a:lnTo>
                <a:lnTo>
                  <a:pt x="1598" y="766"/>
                </a:lnTo>
                <a:lnTo>
                  <a:pt x="1606" y="800"/>
                </a:lnTo>
                <a:lnTo>
                  <a:pt x="1610" y="836"/>
                </a:lnTo>
                <a:lnTo>
                  <a:pt x="1612" y="872"/>
                </a:lnTo>
                <a:lnTo>
                  <a:pt x="1614" y="908"/>
                </a:lnTo>
                <a:lnTo>
                  <a:pt x="1612" y="944"/>
                </a:lnTo>
                <a:lnTo>
                  <a:pt x="1610" y="980"/>
                </a:lnTo>
                <a:lnTo>
                  <a:pt x="1606" y="1016"/>
                </a:lnTo>
                <a:lnTo>
                  <a:pt x="1598" y="1050"/>
                </a:lnTo>
                <a:lnTo>
                  <a:pt x="1592" y="1084"/>
                </a:lnTo>
                <a:lnTo>
                  <a:pt x="1582" y="1118"/>
                </a:lnTo>
                <a:lnTo>
                  <a:pt x="1570" y="1150"/>
                </a:lnTo>
                <a:lnTo>
                  <a:pt x="1558" y="1182"/>
                </a:lnTo>
                <a:lnTo>
                  <a:pt x="1544" y="1214"/>
                </a:lnTo>
                <a:lnTo>
                  <a:pt x="1528" y="1244"/>
                </a:lnTo>
                <a:lnTo>
                  <a:pt x="1512" y="1274"/>
                </a:lnTo>
                <a:lnTo>
                  <a:pt x="1492" y="1302"/>
                </a:lnTo>
                <a:lnTo>
                  <a:pt x="1474" y="1330"/>
                </a:lnTo>
                <a:lnTo>
                  <a:pt x="1452" y="1356"/>
                </a:lnTo>
                <a:lnTo>
                  <a:pt x="1430" y="1382"/>
                </a:lnTo>
                <a:lnTo>
                  <a:pt x="1406" y="1406"/>
                </a:lnTo>
                <a:lnTo>
                  <a:pt x="1382" y="1430"/>
                </a:lnTo>
                <a:lnTo>
                  <a:pt x="1356" y="1452"/>
                </a:lnTo>
                <a:lnTo>
                  <a:pt x="1330" y="1474"/>
                </a:lnTo>
                <a:lnTo>
                  <a:pt x="1302" y="1492"/>
                </a:lnTo>
                <a:lnTo>
                  <a:pt x="1274" y="1512"/>
                </a:lnTo>
                <a:lnTo>
                  <a:pt x="1244" y="1528"/>
                </a:lnTo>
                <a:lnTo>
                  <a:pt x="1214" y="1544"/>
                </a:lnTo>
                <a:lnTo>
                  <a:pt x="1182" y="1558"/>
                </a:lnTo>
                <a:lnTo>
                  <a:pt x="1150" y="1570"/>
                </a:lnTo>
                <a:lnTo>
                  <a:pt x="1118" y="1582"/>
                </a:lnTo>
                <a:lnTo>
                  <a:pt x="1084" y="1592"/>
                </a:lnTo>
                <a:lnTo>
                  <a:pt x="1050" y="1600"/>
                </a:lnTo>
                <a:lnTo>
                  <a:pt x="1014" y="1606"/>
                </a:lnTo>
                <a:lnTo>
                  <a:pt x="980" y="1610"/>
                </a:lnTo>
                <a:lnTo>
                  <a:pt x="944" y="1612"/>
                </a:lnTo>
                <a:lnTo>
                  <a:pt x="908" y="1614"/>
                </a:lnTo>
                <a:close/>
              </a:path>
            </a:pathLst>
          </a:custGeom>
          <a:solidFill>
            <a:schemeClr val="bg1">
              <a:alpha val="32000"/>
            </a:schemeClr>
          </a:solidFill>
          <a:ln w="25400" cmpd="sng">
            <a:noFill/>
            <a:miter lim="800000"/>
            <a:headEnd/>
            <a:tailEnd/>
          </a:ln>
          <a:extLst/>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Freeform 675"/>
          <p:cNvSpPr>
            <a:spLocks noEditPoints="1"/>
          </p:cNvSpPr>
          <p:nvPr/>
        </p:nvSpPr>
        <p:spPr bwMode="auto">
          <a:xfrm rot="21275257">
            <a:off x="858463" y="2252828"/>
            <a:ext cx="2619282" cy="2619282"/>
          </a:xfrm>
          <a:custGeom>
            <a:avLst/>
            <a:gdLst>
              <a:gd name="T0" fmla="*/ 2147483647 w 2622"/>
              <a:gd name="T1" fmla="*/ 2147483647 h 2622"/>
              <a:gd name="T2" fmla="*/ 2147483647 w 2622"/>
              <a:gd name="T3" fmla="*/ 2147483647 h 2622"/>
              <a:gd name="T4" fmla="*/ 2147483647 w 2622"/>
              <a:gd name="T5" fmla="*/ 2147483647 h 2622"/>
              <a:gd name="T6" fmla="*/ 2147483647 w 2622"/>
              <a:gd name="T7" fmla="*/ 2147483647 h 2622"/>
              <a:gd name="T8" fmla="*/ 2147483647 w 2622"/>
              <a:gd name="T9" fmla="*/ 2147483647 h 2622"/>
              <a:gd name="T10" fmla="*/ 2147483647 w 2622"/>
              <a:gd name="T11" fmla="*/ 2147483647 h 2622"/>
              <a:gd name="T12" fmla="*/ 2147483647 w 2622"/>
              <a:gd name="T13" fmla="*/ 2147483647 h 2622"/>
              <a:gd name="T14" fmla="*/ 2147483647 w 2622"/>
              <a:gd name="T15" fmla="*/ 2147483647 h 2622"/>
              <a:gd name="T16" fmla="*/ 2147483647 w 2622"/>
              <a:gd name="T17" fmla="*/ 2147483647 h 2622"/>
              <a:gd name="T18" fmla="*/ 2147483647 w 2622"/>
              <a:gd name="T19" fmla="*/ 2147483647 h 2622"/>
              <a:gd name="T20" fmla="*/ 2147483647 w 2622"/>
              <a:gd name="T21" fmla="*/ 2147483647 h 2622"/>
              <a:gd name="T22" fmla="*/ 2147483647 w 2622"/>
              <a:gd name="T23" fmla="*/ 2147483647 h 2622"/>
              <a:gd name="T24" fmla="*/ 2147483647 w 2622"/>
              <a:gd name="T25" fmla="*/ 2147483647 h 2622"/>
              <a:gd name="T26" fmla="*/ 2147483647 w 2622"/>
              <a:gd name="T27" fmla="*/ 2147483647 h 2622"/>
              <a:gd name="T28" fmla="*/ 2147483647 w 2622"/>
              <a:gd name="T29" fmla="*/ 2147483647 h 2622"/>
              <a:gd name="T30" fmla="*/ 2147483647 w 2622"/>
              <a:gd name="T31" fmla="*/ 2147483647 h 2622"/>
              <a:gd name="T32" fmla="*/ 2147483647 w 2622"/>
              <a:gd name="T33" fmla="*/ 2147483647 h 2622"/>
              <a:gd name="T34" fmla="*/ 2147483647 w 2622"/>
              <a:gd name="T35" fmla="*/ 2147483647 h 2622"/>
              <a:gd name="T36" fmla="*/ 2147483647 w 2622"/>
              <a:gd name="T37" fmla="*/ 2147483647 h 2622"/>
              <a:gd name="T38" fmla="*/ 2147483647 w 2622"/>
              <a:gd name="T39" fmla="*/ 2147483647 h 2622"/>
              <a:gd name="T40" fmla="*/ 2147483647 w 2622"/>
              <a:gd name="T41" fmla="*/ 2147483647 h 2622"/>
              <a:gd name="T42" fmla="*/ 2147483647 w 2622"/>
              <a:gd name="T43" fmla="*/ 2147483647 h 2622"/>
              <a:gd name="T44" fmla="*/ 2147483647 w 2622"/>
              <a:gd name="T45" fmla="*/ 2147483647 h 2622"/>
              <a:gd name="T46" fmla="*/ 2147483647 w 2622"/>
              <a:gd name="T47" fmla="*/ 2147483647 h 2622"/>
              <a:gd name="T48" fmla="*/ 2147483647 w 2622"/>
              <a:gd name="T49" fmla="*/ 2147483647 h 2622"/>
              <a:gd name="T50" fmla="*/ 2147483647 w 2622"/>
              <a:gd name="T51" fmla="*/ 2147483647 h 2622"/>
              <a:gd name="T52" fmla="*/ 2147483647 w 2622"/>
              <a:gd name="T53" fmla="*/ 2147483647 h 2622"/>
              <a:gd name="T54" fmla="*/ 2147483647 w 2622"/>
              <a:gd name="T55" fmla="*/ 2147483647 h 2622"/>
              <a:gd name="T56" fmla="*/ 2147483647 w 2622"/>
              <a:gd name="T57" fmla="*/ 2147483647 h 2622"/>
              <a:gd name="T58" fmla="*/ 2147483647 w 2622"/>
              <a:gd name="T59" fmla="*/ 2147483647 h 2622"/>
              <a:gd name="T60" fmla="*/ 2147483647 w 2622"/>
              <a:gd name="T61" fmla="*/ 2147483647 h 2622"/>
              <a:gd name="T62" fmla="*/ 2147483647 w 2622"/>
              <a:gd name="T63" fmla="*/ 2147483647 h 2622"/>
              <a:gd name="T64" fmla="*/ 2147483647 w 2622"/>
              <a:gd name="T65" fmla="*/ 2147483647 h 2622"/>
              <a:gd name="T66" fmla="*/ 2147483647 w 2622"/>
              <a:gd name="T67" fmla="*/ 2147483647 h 2622"/>
              <a:gd name="T68" fmla="*/ 2147483647 w 2622"/>
              <a:gd name="T69" fmla="*/ 2147483647 h 2622"/>
              <a:gd name="T70" fmla="*/ 2147483647 w 2622"/>
              <a:gd name="T71" fmla="*/ 2147483647 h 2622"/>
              <a:gd name="T72" fmla="*/ 2147483647 w 2622"/>
              <a:gd name="T73" fmla="*/ 2147483647 h 2622"/>
              <a:gd name="T74" fmla="*/ 2147483647 w 2622"/>
              <a:gd name="T75" fmla="*/ 2147483647 h 2622"/>
              <a:gd name="T76" fmla="*/ 2147483647 w 2622"/>
              <a:gd name="T77" fmla="*/ 2147483647 h 2622"/>
              <a:gd name="T78" fmla="*/ 2147483647 w 2622"/>
              <a:gd name="T79" fmla="*/ 2147483647 h 2622"/>
              <a:gd name="T80" fmla="*/ 2147483647 w 2622"/>
              <a:gd name="T81" fmla="*/ 2147483647 h 2622"/>
              <a:gd name="T82" fmla="*/ 2147483647 w 2622"/>
              <a:gd name="T83" fmla="*/ 2147483647 h 2622"/>
              <a:gd name="T84" fmla="*/ 2147483647 w 2622"/>
              <a:gd name="T85" fmla="*/ 2147483647 h 2622"/>
              <a:gd name="T86" fmla="*/ 2147483647 w 2622"/>
              <a:gd name="T87" fmla="*/ 2147483647 h 2622"/>
              <a:gd name="T88" fmla="*/ 2147483647 w 2622"/>
              <a:gd name="T89" fmla="*/ 2147483647 h 2622"/>
              <a:gd name="T90" fmla="*/ 2147483647 w 2622"/>
              <a:gd name="T91" fmla="*/ 2147483647 h 2622"/>
              <a:gd name="T92" fmla="*/ 2147483647 w 2622"/>
              <a:gd name="T93" fmla="*/ 2147483647 h 2622"/>
              <a:gd name="T94" fmla="*/ 2147483647 w 2622"/>
              <a:gd name="T95" fmla="*/ 2147483647 h 2622"/>
              <a:gd name="T96" fmla="*/ 2147483647 w 2622"/>
              <a:gd name="T97" fmla="*/ 2147483647 h 2622"/>
              <a:gd name="T98" fmla="*/ 2147483647 w 2622"/>
              <a:gd name="T99" fmla="*/ 2147483647 h 2622"/>
              <a:gd name="T100" fmla="*/ 2147483647 w 2622"/>
              <a:gd name="T101" fmla="*/ 2147483647 h 2622"/>
              <a:gd name="T102" fmla="*/ 2147483647 w 2622"/>
              <a:gd name="T103" fmla="*/ 2147483647 h 2622"/>
              <a:gd name="T104" fmla="*/ 2147483647 w 2622"/>
              <a:gd name="T105" fmla="*/ 2147483647 h 2622"/>
              <a:gd name="T106" fmla="*/ 2147483647 w 2622"/>
              <a:gd name="T107" fmla="*/ 2147483647 h 262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622"/>
              <a:gd name="T163" fmla="*/ 0 h 2622"/>
              <a:gd name="T164" fmla="*/ 2622 w 2622"/>
              <a:gd name="T165" fmla="*/ 2622 h 2622"/>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622" h="2622">
                <a:moveTo>
                  <a:pt x="2622" y="1382"/>
                </a:moveTo>
                <a:lnTo>
                  <a:pt x="2622" y="1240"/>
                </a:lnTo>
                <a:lnTo>
                  <a:pt x="2520" y="1240"/>
                </a:lnTo>
                <a:lnTo>
                  <a:pt x="2516" y="1196"/>
                </a:lnTo>
                <a:lnTo>
                  <a:pt x="2512" y="1152"/>
                </a:lnTo>
                <a:lnTo>
                  <a:pt x="2506" y="1110"/>
                </a:lnTo>
                <a:lnTo>
                  <a:pt x="2498" y="1068"/>
                </a:lnTo>
                <a:lnTo>
                  <a:pt x="2596" y="1040"/>
                </a:lnTo>
                <a:lnTo>
                  <a:pt x="2560" y="904"/>
                </a:lnTo>
                <a:lnTo>
                  <a:pt x="2460" y="930"/>
                </a:lnTo>
                <a:lnTo>
                  <a:pt x="2446" y="888"/>
                </a:lnTo>
                <a:lnTo>
                  <a:pt x="2430" y="848"/>
                </a:lnTo>
                <a:lnTo>
                  <a:pt x="2412" y="808"/>
                </a:lnTo>
                <a:lnTo>
                  <a:pt x="2394" y="768"/>
                </a:lnTo>
                <a:lnTo>
                  <a:pt x="2482" y="718"/>
                </a:lnTo>
                <a:lnTo>
                  <a:pt x="2412" y="594"/>
                </a:lnTo>
                <a:lnTo>
                  <a:pt x="2322" y="646"/>
                </a:lnTo>
                <a:lnTo>
                  <a:pt x="2298" y="610"/>
                </a:lnTo>
                <a:lnTo>
                  <a:pt x="2272" y="574"/>
                </a:lnTo>
                <a:lnTo>
                  <a:pt x="2244" y="540"/>
                </a:lnTo>
                <a:lnTo>
                  <a:pt x="2216" y="508"/>
                </a:lnTo>
                <a:lnTo>
                  <a:pt x="2290" y="434"/>
                </a:lnTo>
                <a:lnTo>
                  <a:pt x="2188" y="334"/>
                </a:lnTo>
                <a:lnTo>
                  <a:pt x="2116" y="406"/>
                </a:lnTo>
                <a:lnTo>
                  <a:pt x="2082" y="378"/>
                </a:lnTo>
                <a:lnTo>
                  <a:pt x="2048" y="352"/>
                </a:lnTo>
                <a:lnTo>
                  <a:pt x="2014" y="326"/>
                </a:lnTo>
                <a:lnTo>
                  <a:pt x="1978" y="300"/>
                </a:lnTo>
                <a:lnTo>
                  <a:pt x="2028" y="212"/>
                </a:lnTo>
                <a:lnTo>
                  <a:pt x="1906" y="140"/>
                </a:lnTo>
                <a:lnTo>
                  <a:pt x="1854" y="230"/>
                </a:lnTo>
                <a:lnTo>
                  <a:pt x="1816" y="210"/>
                </a:lnTo>
                <a:lnTo>
                  <a:pt x="1776" y="194"/>
                </a:lnTo>
                <a:lnTo>
                  <a:pt x="1734" y="178"/>
                </a:lnTo>
                <a:lnTo>
                  <a:pt x="1694" y="162"/>
                </a:lnTo>
                <a:lnTo>
                  <a:pt x="1720" y="64"/>
                </a:lnTo>
                <a:lnTo>
                  <a:pt x="1582" y="26"/>
                </a:lnTo>
                <a:lnTo>
                  <a:pt x="1556" y="126"/>
                </a:lnTo>
                <a:lnTo>
                  <a:pt x="1514" y="118"/>
                </a:lnTo>
                <a:lnTo>
                  <a:pt x="1470" y="112"/>
                </a:lnTo>
                <a:lnTo>
                  <a:pt x="1426" y="106"/>
                </a:lnTo>
                <a:lnTo>
                  <a:pt x="1382" y="104"/>
                </a:lnTo>
                <a:lnTo>
                  <a:pt x="1382" y="0"/>
                </a:lnTo>
                <a:lnTo>
                  <a:pt x="1240" y="0"/>
                </a:lnTo>
                <a:lnTo>
                  <a:pt x="1240" y="104"/>
                </a:lnTo>
                <a:lnTo>
                  <a:pt x="1196" y="106"/>
                </a:lnTo>
                <a:lnTo>
                  <a:pt x="1154" y="112"/>
                </a:lnTo>
                <a:lnTo>
                  <a:pt x="1110" y="118"/>
                </a:lnTo>
                <a:lnTo>
                  <a:pt x="1068" y="126"/>
                </a:lnTo>
                <a:lnTo>
                  <a:pt x="1042" y="26"/>
                </a:lnTo>
                <a:lnTo>
                  <a:pt x="904" y="64"/>
                </a:lnTo>
                <a:lnTo>
                  <a:pt x="930" y="162"/>
                </a:lnTo>
                <a:lnTo>
                  <a:pt x="890" y="178"/>
                </a:lnTo>
                <a:lnTo>
                  <a:pt x="848" y="194"/>
                </a:lnTo>
                <a:lnTo>
                  <a:pt x="808" y="210"/>
                </a:lnTo>
                <a:lnTo>
                  <a:pt x="770" y="230"/>
                </a:lnTo>
                <a:lnTo>
                  <a:pt x="718" y="140"/>
                </a:lnTo>
                <a:lnTo>
                  <a:pt x="594" y="212"/>
                </a:lnTo>
                <a:lnTo>
                  <a:pt x="646" y="300"/>
                </a:lnTo>
                <a:lnTo>
                  <a:pt x="610" y="326"/>
                </a:lnTo>
                <a:lnTo>
                  <a:pt x="576" y="352"/>
                </a:lnTo>
                <a:lnTo>
                  <a:pt x="542" y="378"/>
                </a:lnTo>
                <a:lnTo>
                  <a:pt x="508" y="406"/>
                </a:lnTo>
                <a:lnTo>
                  <a:pt x="436" y="334"/>
                </a:lnTo>
                <a:lnTo>
                  <a:pt x="334" y="434"/>
                </a:lnTo>
                <a:lnTo>
                  <a:pt x="408" y="508"/>
                </a:lnTo>
                <a:lnTo>
                  <a:pt x="378" y="540"/>
                </a:lnTo>
                <a:lnTo>
                  <a:pt x="352" y="574"/>
                </a:lnTo>
                <a:lnTo>
                  <a:pt x="326" y="610"/>
                </a:lnTo>
                <a:lnTo>
                  <a:pt x="302" y="646"/>
                </a:lnTo>
                <a:lnTo>
                  <a:pt x="212" y="594"/>
                </a:lnTo>
                <a:lnTo>
                  <a:pt x="140" y="718"/>
                </a:lnTo>
                <a:lnTo>
                  <a:pt x="230" y="768"/>
                </a:lnTo>
                <a:lnTo>
                  <a:pt x="212" y="808"/>
                </a:lnTo>
                <a:lnTo>
                  <a:pt x="194" y="848"/>
                </a:lnTo>
                <a:lnTo>
                  <a:pt x="178" y="888"/>
                </a:lnTo>
                <a:lnTo>
                  <a:pt x="164" y="930"/>
                </a:lnTo>
                <a:lnTo>
                  <a:pt x="64" y="904"/>
                </a:lnTo>
                <a:lnTo>
                  <a:pt x="26" y="1040"/>
                </a:lnTo>
                <a:lnTo>
                  <a:pt x="126" y="1068"/>
                </a:lnTo>
                <a:lnTo>
                  <a:pt x="118" y="1110"/>
                </a:lnTo>
                <a:lnTo>
                  <a:pt x="112" y="1152"/>
                </a:lnTo>
                <a:lnTo>
                  <a:pt x="108" y="1196"/>
                </a:lnTo>
                <a:lnTo>
                  <a:pt x="104" y="1240"/>
                </a:lnTo>
                <a:lnTo>
                  <a:pt x="0" y="1240"/>
                </a:lnTo>
                <a:lnTo>
                  <a:pt x="0" y="1382"/>
                </a:lnTo>
                <a:lnTo>
                  <a:pt x="104" y="1382"/>
                </a:lnTo>
                <a:lnTo>
                  <a:pt x="108" y="1426"/>
                </a:lnTo>
                <a:lnTo>
                  <a:pt x="112" y="1470"/>
                </a:lnTo>
                <a:lnTo>
                  <a:pt x="118" y="1512"/>
                </a:lnTo>
                <a:lnTo>
                  <a:pt x="126" y="1556"/>
                </a:lnTo>
                <a:lnTo>
                  <a:pt x="26" y="1582"/>
                </a:lnTo>
                <a:lnTo>
                  <a:pt x="64" y="1720"/>
                </a:lnTo>
                <a:lnTo>
                  <a:pt x="164" y="1692"/>
                </a:lnTo>
                <a:lnTo>
                  <a:pt x="178" y="1734"/>
                </a:lnTo>
                <a:lnTo>
                  <a:pt x="194" y="1774"/>
                </a:lnTo>
                <a:lnTo>
                  <a:pt x="212" y="1814"/>
                </a:lnTo>
                <a:lnTo>
                  <a:pt x="230" y="1854"/>
                </a:lnTo>
                <a:lnTo>
                  <a:pt x="140" y="1906"/>
                </a:lnTo>
                <a:lnTo>
                  <a:pt x="212" y="2028"/>
                </a:lnTo>
                <a:lnTo>
                  <a:pt x="302" y="1978"/>
                </a:lnTo>
                <a:lnTo>
                  <a:pt x="326" y="2014"/>
                </a:lnTo>
                <a:lnTo>
                  <a:pt x="352" y="2048"/>
                </a:lnTo>
                <a:lnTo>
                  <a:pt x="378" y="2082"/>
                </a:lnTo>
                <a:lnTo>
                  <a:pt x="408" y="2116"/>
                </a:lnTo>
                <a:lnTo>
                  <a:pt x="334" y="2188"/>
                </a:lnTo>
                <a:lnTo>
                  <a:pt x="436" y="2288"/>
                </a:lnTo>
                <a:lnTo>
                  <a:pt x="508" y="2216"/>
                </a:lnTo>
                <a:lnTo>
                  <a:pt x="542" y="2244"/>
                </a:lnTo>
                <a:lnTo>
                  <a:pt x="576" y="2272"/>
                </a:lnTo>
                <a:lnTo>
                  <a:pt x="610" y="2298"/>
                </a:lnTo>
                <a:lnTo>
                  <a:pt x="646" y="2322"/>
                </a:lnTo>
                <a:lnTo>
                  <a:pt x="594" y="2412"/>
                </a:lnTo>
                <a:lnTo>
                  <a:pt x="718" y="2482"/>
                </a:lnTo>
                <a:lnTo>
                  <a:pt x="770" y="2394"/>
                </a:lnTo>
                <a:lnTo>
                  <a:pt x="808" y="2412"/>
                </a:lnTo>
                <a:lnTo>
                  <a:pt x="848" y="2430"/>
                </a:lnTo>
                <a:lnTo>
                  <a:pt x="890" y="2446"/>
                </a:lnTo>
                <a:lnTo>
                  <a:pt x="930" y="2460"/>
                </a:lnTo>
                <a:lnTo>
                  <a:pt x="904" y="2560"/>
                </a:lnTo>
                <a:lnTo>
                  <a:pt x="1042" y="2596"/>
                </a:lnTo>
                <a:lnTo>
                  <a:pt x="1068" y="2498"/>
                </a:lnTo>
                <a:lnTo>
                  <a:pt x="1110" y="2504"/>
                </a:lnTo>
                <a:lnTo>
                  <a:pt x="1154" y="2512"/>
                </a:lnTo>
                <a:lnTo>
                  <a:pt x="1196" y="2516"/>
                </a:lnTo>
                <a:lnTo>
                  <a:pt x="1240" y="2520"/>
                </a:lnTo>
                <a:lnTo>
                  <a:pt x="1240" y="2622"/>
                </a:lnTo>
                <a:lnTo>
                  <a:pt x="1382" y="2622"/>
                </a:lnTo>
                <a:lnTo>
                  <a:pt x="1382" y="2520"/>
                </a:lnTo>
                <a:lnTo>
                  <a:pt x="1426" y="2516"/>
                </a:lnTo>
                <a:lnTo>
                  <a:pt x="1470" y="2512"/>
                </a:lnTo>
                <a:lnTo>
                  <a:pt x="1514" y="2504"/>
                </a:lnTo>
                <a:lnTo>
                  <a:pt x="1556" y="2498"/>
                </a:lnTo>
                <a:lnTo>
                  <a:pt x="1582" y="2596"/>
                </a:lnTo>
                <a:lnTo>
                  <a:pt x="1720" y="2560"/>
                </a:lnTo>
                <a:lnTo>
                  <a:pt x="1694" y="2460"/>
                </a:lnTo>
                <a:lnTo>
                  <a:pt x="1734" y="2446"/>
                </a:lnTo>
                <a:lnTo>
                  <a:pt x="1776" y="2430"/>
                </a:lnTo>
                <a:lnTo>
                  <a:pt x="1816" y="2412"/>
                </a:lnTo>
                <a:lnTo>
                  <a:pt x="1854" y="2394"/>
                </a:lnTo>
                <a:lnTo>
                  <a:pt x="1906" y="2482"/>
                </a:lnTo>
                <a:lnTo>
                  <a:pt x="2028" y="2412"/>
                </a:lnTo>
                <a:lnTo>
                  <a:pt x="1978" y="2322"/>
                </a:lnTo>
                <a:lnTo>
                  <a:pt x="2014" y="2298"/>
                </a:lnTo>
                <a:lnTo>
                  <a:pt x="2048" y="2272"/>
                </a:lnTo>
                <a:lnTo>
                  <a:pt x="2082" y="2244"/>
                </a:lnTo>
                <a:lnTo>
                  <a:pt x="2116" y="2216"/>
                </a:lnTo>
                <a:lnTo>
                  <a:pt x="2188" y="2288"/>
                </a:lnTo>
                <a:lnTo>
                  <a:pt x="2290" y="2188"/>
                </a:lnTo>
                <a:lnTo>
                  <a:pt x="2216" y="2116"/>
                </a:lnTo>
                <a:lnTo>
                  <a:pt x="2244" y="2082"/>
                </a:lnTo>
                <a:lnTo>
                  <a:pt x="2272" y="2048"/>
                </a:lnTo>
                <a:lnTo>
                  <a:pt x="2298" y="2014"/>
                </a:lnTo>
                <a:lnTo>
                  <a:pt x="2322" y="1978"/>
                </a:lnTo>
                <a:lnTo>
                  <a:pt x="2412" y="2028"/>
                </a:lnTo>
                <a:lnTo>
                  <a:pt x="2482" y="1906"/>
                </a:lnTo>
                <a:lnTo>
                  <a:pt x="2394" y="1854"/>
                </a:lnTo>
                <a:lnTo>
                  <a:pt x="2412" y="1814"/>
                </a:lnTo>
                <a:lnTo>
                  <a:pt x="2430" y="1774"/>
                </a:lnTo>
                <a:lnTo>
                  <a:pt x="2446" y="1734"/>
                </a:lnTo>
                <a:lnTo>
                  <a:pt x="2460" y="1692"/>
                </a:lnTo>
                <a:lnTo>
                  <a:pt x="2560" y="1720"/>
                </a:lnTo>
                <a:lnTo>
                  <a:pt x="2596" y="1582"/>
                </a:lnTo>
                <a:lnTo>
                  <a:pt x="2498" y="1556"/>
                </a:lnTo>
                <a:lnTo>
                  <a:pt x="2506" y="1512"/>
                </a:lnTo>
                <a:lnTo>
                  <a:pt x="2512" y="1470"/>
                </a:lnTo>
                <a:lnTo>
                  <a:pt x="2516" y="1426"/>
                </a:lnTo>
                <a:lnTo>
                  <a:pt x="2520" y="1382"/>
                </a:lnTo>
                <a:lnTo>
                  <a:pt x="2622" y="1382"/>
                </a:lnTo>
                <a:close/>
                <a:moveTo>
                  <a:pt x="1312" y="2420"/>
                </a:moveTo>
                <a:lnTo>
                  <a:pt x="1312" y="2420"/>
                </a:lnTo>
                <a:lnTo>
                  <a:pt x="1254" y="2420"/>
                </a:lnTo>
                <a:lnTo>
                  <a:pt x="1198" y="2416"/>
                </a:lnTo>
                <a:lnTo>
                  <a:pt x="1142" y="2408"/>
                </a:lnTo>
                <a:lnTo>
                  <a:pt x="1088" y="2398"/>
                </a:lnTo>
                <a:lnTo>
                  <a:pt x="1034" y="2386"/>
                </a:lnTo>
                <a:lnTo>
                  <a:pt x="982" y="2370"/>
                </a:lnTo>
                <a:lnTo>
                  <a:pt x="930" y="2354"/>
                </a:lnTo>
                <a:lnTo>
                  <a:pt x="880" y="2334"/>
                </a:lnTo>
                <a:lnTo>
                  <a:pt x="830" y="2312"/>
                </a:lnTo>
                <a:lnTo>
                  <a:pt x="782" y="2286"/>
                </a:lnTo>
                <a:lnTo>
                  <a:pt x="736" y="2260"/>
                </a:lnTo>
                <a:lnTo>
                  <a:pt x="692" y="2232"/>
                </a:lnTo>
                <a:lnTo>
                  <a:pt x="648" y="2200"/>
                </a:lnTo>
                <a:lnTo>
                  <a:pt x="606" y="2168"/>
                </a:lnTo>
                <a:lnTo>
                  <a:pt x="566" y="2132"/>
                </a:lnTo>
                <a:lnTo>
                  <a:pt x="528" y="2096"/>
                </a:lnTo>
                <a:lnTo>
                  <a:pt x="490" y="2058"/>
                </a:lnTo>
                <a:lnTo>
                  <a:pt x="456" y="2018"/>
                </a:lnTo>
                <a:lnTo>
                  <a:pt x="422" y="1976"/>
                </a:lnTo>
                <a:lnTo>
                  <a:pt x="392" y="1932"/>
                </a:lnTo>
                <a:lnTo>
                  <a:pt x="362" y="1886"/>
                </a:lnTo>
                <a:lnTo>
                  <a:pt x="336" y="1840"/>
                </a:lnTo>
                <a:lnTo>
                  <a:pt x="312" y="1792"/>
                </a:lnTo>
                <a:lnTo>
                  <a:pt x="290" y="1744"/>
                </a:lnTo>
                <a:lnTo>
                  <a:pt x="270" y="1692"/>
                </a:lnTo>
                <a:lnTo>
                  <a:pt x="252" y="1642"/>
                </a:lnTo>
                <a:lnTo>
                  <a:pt x="238" y="1588"/>
                </a:lnTo>
                <a:lnTo>
                  <a:pt x="224" y="1534"/>
                </a:lnTo>
                <a:lnTo>
                  <a:pt x="216" y="1480"/>
                </a:lnTo>
                <a:lnTo>
                  <a:pt x="208" y="1424"/>
                </a:lnTo>
                <a:lnTo>
                  <a:pt x="204" y="1368"/>
                </a:lnTo>
                <a:lnTo>
                  <a:pt x="202" y="1312"/>
                </a:lnTo>
                <a:lnTo>
                  <a:pt x="204" y="1254"/>
                </a:lnTo>
                <a:lnTo>
                  <a:pt x="208" y="1198"/>
                </a:lnTo>
                <a:lnTo>
                  <a:pt x="216" y="1142"/>
                </a:lnTo>
                <a:lnTo>
                  <a:pt x="224" y="1088"/>
                </a:lnTo>
                <a:lnTo>
                  <a:pt x="238" y="1034"/>
                </a:lnTo>
                <a:lnTo>
                  <a:pt x="252" y="982"/>
                </a:lnTo>
                <a:lnTo>
                  <a:pt x="270" y="930"/>
                </a:lnTo>
                <a:lnTo>
                  <a:pt x="290" y="880"/>
                </a:lnTo>
                <a:lnTo>
                  <a:pt x="312" y="830"/>
                </a:lnTo>
                <a:lnTo>
                  <a:pt x="336" y="782"/>
                </a:lnTo>
                <a:lnTo>
                  <a:pt x="362" y="736"/>
                </a:lnTo>
                <a:lnTo>
                  <a:pt x="392" y="692"/>
                </a:lnTo>
                <a:lnTo>
                  <a:pt x="422" y="648"/>
                </a:lnTo>
                <a:lnTo>
                  <a:pt x="456" y="606"/>
                </a:lnTo>
                <a:lnTo>
                  <a:pt x="490" y="566"/>
                </a:lnTo>
                <a:lnTo>
                  <a:pt x="528" y="526"/>
                </a:lnTo>
                <a:lnTo>
                  <a:pt x="566" y="490"/>
                </a:lnTo>
                <a:lnTo>
                  <a:pt x="606" y="456"/>
                </a:lnTo>
                <a:lnTo>
                  <a:pt x="648" y="422"/>
                </a:lnTo>
                <a:lnTo>
                  <a:pt x="692" y="392"/>
                </a:lnTo>
                <a:lnTo>
                  <a:pt x="736" y="362"/>
                </a:lnTo>
                <a:lnTo>
                  <a:pt x="782" y="336"/>
                </a:lnTo>
                <a:lnTo>
                  <a:pt x="830" y="312"/>
                </a:lnTo>
                <a:lnTo>
                  <a:pt x="880" y="290"/>
                </a:lnTo>
                <a:lnTo>
                  <a:pt x="930" y="270"/>
                </a:lnTo>
                <a:lnTo>
                  <a:pt x="982" y="252"/>
                </a:lnTo>
                <a:lnTo>
                  <a:pt x="1034" y="236"/>
                </a:lnTo>
                <a:lnTo>
                  <a:pt x="1088" y="224"/>
                </a:lnTo>
                <a:lnTo>
                  <a:pt x="1142" y="214"/>
                </a:lnTo>
                <a:lnTo>
                  <a:pt x="1198" y="208"/>
                </a:lnTo>
                <a:lnTo>
                  <a:pt x="1254" y="204"/>
                </a:lnTo>
                <a:lnTo>
                  <a:pt x="1312" y="202"/>
                </a:lnTo>
                <a:lnTo>
                  <a:pt x="1368" y="204"/>
                </a:lnTo>
                <a:lnTo>
                  <a:pt x="1426" y="208"/>
                </a:lnTo>
                <a:lnTo>
                  <a:pt x="1480" y="214"/>
                </a:lnTo>
                <a:lnTo>
                  <a:pt x="1536" y="224"/>
                </a:lnTo>
                <a:lnTo>
                  <a:pt x="1588" y="236"/>
                </a:lnTo>
                <a:lnTo>
                  <a:pt x="1642" y="252"/>
                </a:lnTo>
                <a:lnTo>
                  <a:pt x="1694" y="270"/>
                </a:lnTo>
                <a:lnTo>
                  <a:pt x="1744" y="290"/>
                </a:lnTo>
                <a:lnTo>
                  <a:pt x="1792" y="312"/>
                </a:lnTo>
                <a:lnTo>
                  <a:pt x="1840" y="336"/>
                </a:lnTo>
                <a:lnTo>
                  <a:pt x="1886" y="362"/>
                </a:lnTo>
                <a:lnTo>
                  <a:pt x="1932" y="392"/>
                </a:lnTo>
                <a:lnTo>
                  <a:pt x="1976" y="422"/>
                </a:lnTo>
                <a:lnTo>
                  <a:pt x="2018" y="456"/>
                </a:lnTo>
                <a:lnTo>
                  <a:pt x="2058" y="490"/>
                </a:lnTo>
                <a:lnTo>
                  <a:pt x="2096" y="526"/>
                </a:lnTo>
                <a:lnTo>
                  <a:pt x="2132" y="566"/>
                </a:lnTo>
                <a:lnTo>
                  <a:pt x="2168" y="606"/>
                </a:lnTo>
                <a:lnTo>
                  <a:pt x="2200" y="648"/>
                </a:lnTo>
                <a:lnTo>
                  <a:pt x="2232" y="692"/>
                </a:lnTo>
                <a:lnTo>
                  <a:pt x="2260" y="736"/>
                </a:lnTo>
                <a:lnTo>
                  <a:pt x="2288" y="782"/>
                </a:lnTo>
                <a:lnTo>
                  <a:pt x="2312" y="830"/>
                </a:lnTo>
                <a:lnTo>
                  <a:pt x="2334" y="880"/>
                </a:lnTo>
                <a:lnTo>
                  <a:pt x="2354" y="930"/>
                </a:lnTo>
                <a:lnTo>
                  <a:pt x="2372" y="982"/>
                </a:lnTo>
                <a:lnTo>
                  <a:pt x="2386" y="1034"/>
                </a:lnTo>
                <a:lnTo>
                  <a:pt x="2398" y="1088"/>
                </a:lnTo>
                <a:lnTo>
                  <a:pt x="2408" y="1142"/>
                </a:lnTo>
                <a:lnTo>
                  <a:pt x="2416" y="1198"/>
                </a:lnTo>
                <a:lnTo>
                  <a:pt x="2420" y="1254"/>
                </a:lnTo>
                <a:lnTo>
                  <a:pt x="2422" y="1312"/>
                </a:lnTo>
                <a:lnTo>
                  <a:pt x="2420" y="1368"/>
                </a:lnTo>
                <a:lnTo>
                  <a:pt x="2416" y="1424"/>
                </a:lnTo>
                <a:lnTo>
                  <a:pt x="2408" y="1480"/>
                </a:lnTo>
                <a:lnTo>
                  <a:pt x="2398" y="1534"/>
                </a:lnTo>
                <a:lnTo>
                  <a:pt x="2386" y="1588"/>
                </a:lnTo>
                <a:lnTo>
                  <a:pt x="2372" y="1642"/>
                </a:lnTo>
                <a:lnTo>
                  <a:pt x="2354" y="1692"/>
                </a:lnTo>
                <a:lnTo>
                  <a:pt x="2334" y="1744"/>
                </a:lnTo>
                <a:lnTo>
                  <a:pt x="2312" y="1792"/>
                </a:lnTo>
                <a:lnTo>
                  <a:pt x="2288" y="1840"/>
                </a:lnTo>
                <a:lnTo>
                  <a:pt x="2260" y="1886"/>
                </a:lnTo>
                <a:lnTo>
                  <a:pt x="2232" y="1932"/>
                </a:lnTo>
                <a:lnTo>
                  <a:pt x="2200" y="1976"/>
                </a:lnTo>
                <a:lnTo>
                  <a:pt x="2168" y="2018"/>
                </a:lnTo>
                <a:lnTo>
                  <a:pt x="2132" y="2058"/>
                </a:lnTo>
                <a:lnTo>
                  <a:pt x="2096" y="2096"/>
                </a:lnTo>
                <a:lnTo>
                  <a:pt x="2058" y="2132"/>
                </a:lnTo>
                <a:lnTo>
                  <a:pt x="2018" y="2168"/>
                </a:lnTo>
                <a:lnTo>
                  <a:pt x="1976" y="2200"/>
                </a:lnTo>
                <a:lnTo>
                  <a:pt x="1932" y="2232"/>
                </a:lnTo>
                <a:lnTo>
                  <a:pt x="1886" y="2260"/>
                </a:lnTo>
                <a:lnTo>
                  <a:pt x="1840" y="2286"/>
                </a:lnTo>
                <a:lnTo>
                  <a:pt x="1792" y="2312"/>
                </a:lnTo>
                <a:lnTo>
                  <a:pt x="1744" y="2334"/>
                </a:lnTo>
                <a:lnTo>
                  <a:pt x="1694" y="2354"/>
                </a:lnTo>
                <a:lnTo>
                  <a:pt x="1642" y="2370"/>
                </a:lnTo>
                <a:lnTo>
                  <a:pt x="1588" y="2386"/>
                </a:lnTo>
                <a:lnTo>
                  <a:pt x="1536" y="2398"/>
                </a:lnTo>
                <a:lnTo>
                  <a:pt x="1480" y="2408"/>
                </a:lnTo>
                <a:lnTo>
                  <a:pt x="1426" y="2416"/>
                </a:lnTo>
                <a:lnTo>
                  <a:pt x="1368" y="2420"/>
                </a:lnTo>
                <a:lnTo>
                  <a:pt x="1312" y="2420"/>
                </a:lnTo>
                <a:close/>
              </a:path>
            </a:pathLst>
          </a:custGeom>
          <a:solidFill>
            <a:schemeClr val="bg1">
              <a:alpha val="32000"/>
            </a:schemeClr>
          </a:solidFill>
          <a:ln w="25400" cmpd="sng">
            <a:noFill/>
            <a:miter lim="800000"/>
            <a:headEnd/>
            <a:tailEnd/>
          </a:ln>
          <a:extLst/>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Oval 676"/>
          <p:cNvSpPr>
            <a:spLocks noChangeArrowheads="1"/>
          </p:cNvSpPr>
          <p:nvPr/>
        </p:nvSpPr>
        <p:spPr bwMode="auto">
          <a:xfrm rot="21275257">
            <a:off x="1138581" y="2532945"/>
            <a:ext cx="2059047" cy="2057834"/>
          </a:xfrm>
          <a:prstGeom prst="ellipse">
            <a:avLst/>
          </a:prstGeom>
          <a:solidFill>
            <a:schemeClr val="bg1">
              <a:alpha val="32000"/>
            </a:schemeClr>
          </a:solidFill>
          <a:ln w="25400" cmpd="sng">
            <a:noFill/>
            <a:miter lim="800000"/>
            <a:headEnd/>
            <a:tailEnd/>
          </a:ln>
          <a:extLst/>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ko-KR" altLang="en-US"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Oval 677"/>
          <p:cNvSpPr>
            <a:spLocks noChangeArrowheads="1"/>
          </p:cNvSpPr>
          <p:nvPr/>
        </p:nvSpPr>
        <p:spPr bwMode="auto">
          <a:xfrm rot="21275257">
            <a:off x="3666915" y="2515968"/>
            <a:ext cx="1376336" cy="1376336"/>
          </a:xfrm>
          <a:prstGeom prst="ellipse">
            <a:avLst/>
          </a:prstGeom>
          <a:solidFill>
            <a:schemeClr val="bg1">
              <a:alpha val="32000"/>
            </a:schemeClr>
          </a:solidFill>
          <a:ln w="25400" cmpd="sng">
            <a:noFill/>
            <a:miter lim="800000"/>
            <a:headEnd/>
            <a:tailEnd/>
          </a:ln>
          <a:extLst/>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ko-KR" altLang="en-US" sz="16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679"/>
          <p:cNvSpPr>
            <a:spLocks noEditPoints="1"/>
          </p:cNvSpPr>
          <p:nvPr/>
        </p:nvSpPr>
        <p:spPr bwMode="auto">
          <a:xfrm rot="21275257">
            <a:off x="4489079" y="3801357"/>
            <a:ext cx="1759527" cy="1760739"/>
          </a:xfrm>
          <a:custGeom>
            <a:avLst/>
            <a:gdLst>
              <a:gd name="T0" fmla="*/ 2147483647 w 1816"/>
              <a:gd name="T1" fmla="*/ 2147483647 h 1816"/>
              <a:gd name="T2" fmla="*/ 2147483647 w 1816"/>
              <a:gd name="T3" fmla="*/ 2147483647 h 1816"/>
              <a:gd name="T4" fmla="*/ 2147483647 w 1816"/>
              <a:gd name="T5" fmla="*/ 2147483647 h 1816"/>
              <a:gd name="T6" fmla="*/ 2147483647 w 1816"/>
              <a:gd name="T7" fmla="*/ 2147483647 h 1816"/>
              <a:gd name="T8" fmla="*/ 2147483647 w 1816"/>
              <a:gd name="T9" fmla="*/ 2147483647 h 1816"/>
              <a:gd name="T10" fmla="*/ 2147483647 w 1816"/>
              <a:gd name="T11" fmla="*/ 2147483647 h 1816"/>
              <a:gd name="T12" fmla="*/ 2147483647 w 1816"/>
              <a:gd name="T13" fmla="*/ 2147483647 h 1816"/>
              <a:gd name="T14" fmla="*/ 2147483647 w 1816"/>
              <a:gd name="T15" fmla="*/ 2147483647 h 1816"/>
              <a:gd name="T16" fmla="*/ 2147483647 w 1816"/>
              <a:gd name="T17" fmla="*/ 2147483647 h 1816"/>
              <a:gd name="T18" fmla="*/ 2147483647 w 1816"/>
              <a:gd name="T19" fmla="*/ 2147483647 h 1816"/>
              <a:gd name="T20" fmla="*/ 2147483647 w 1816"/>
              <a:gd name="T21" fmla="*/ 2147483647 h 1816"/>
              <a:gd name="T22" fmla="*/ 2147483647 w 1816"/>
              <a:gd name="T23" fmla="*/ 2147483647 h 1816"/>
              <a:gd name="T24" fmla="*/ 0 w 1816"/>
              <a:gd name="T25" fmla="*/ 2147483647 h 1816"/>
              <a:gd name="T26" fmla="*/ 2147483647 w 1816"/>
              <a:gd name="T27" fmla="*/ 2147483647 h 1816"/>
              <a:gd name="T28" fmla="*/ 2147483647 w 1816"/>
              <a:gd name="T29" fmla="*/ 2147483647 h 1816"/>
              <a:gd name="T30" fmla="*/ 2147483647 w 1816"/>
              <a:gd name="T31" fmla="*/ 2147483647 h 1816"/>
              <a:gd name="T32" fmla="*/ 2147483647 w 1816"/>
              <a:gd name="T33" fmla="*/ 2147483647 h 1816"/>
              <a:gd name="T34" fmla="*/ 2147483647 w 1816"/>
              <a:gd name="T35" fmla="*/ 2147483647 h 1816"/>
              <a:gd name="T36" fmla="*/ 2147483647 w 1816"/>
              <a:gd name="T37" fmla="*/ 2147483647 h 1816"/>
              <a:gd name="T38" fmla="*/ 2147483647 w 1816"/>
              <a:gd name="T39" fmla="*/ 2147483647 h 1816"/>
              <a:gd name="T40" fmla="*/ 2147483647 w 1816"/>
              <a:gd name="T41" fmla="*/ 2147483647 h 1816"/>
              <a:gd name="T42" fmla="*/ 2147483647 w 1816"/>
              <a:gd name="T43" fmla="*/ 2147483647 h 1816"/>
              <a:gd name="T44" fmla="*/ 2147483647 w 1816"/>
              <a:gd name="T45" fmla="*/ 2147483647 h 1816"/>
              <a:gd name="T46" fmla="*/ 2147483647 w 1816"/>
              <a:gd name="T47" fmla="*/ 2147483647 h 1816"/>
              <a:gd name="T48" fmla="*/ 2147483647 w 1816"/>
              <a:gd name="T49" fmla="*/ 2147483647 h 1816"/>
              <a:gd name="T50" fmla="*/ 2147483647 w 1816"/>
              <a:gd name="T51" fmla="*/ 2147483647 h 1816"/>
              <a:gd name="T52" fmla="*/ 2147483647 w 1816"/>
              <a:gd name="T53" fmla="*/ 2147483647 h 1816"/>
              <a:gd name="T54" fmla="*/ 2147483647 w 1816"/>
              <a:gd name="T55" fmla="*/ 2147483647 h 1816"/>
              <a:gd name="T56" fmla="*/ 2147483647 w 1816"/>
              <a:gd name="T57" fmla="*/ 2147483647 h 1816"/>
              <a:gd name="T58" fmla="*/ 2147483647 w 1816"/>
              <a:gd name="T59" fmla="*/ 2147483647 h 1816"/>
              <a:gd name="T60" fmla="*/ 2147483647 w 1816"/>
              <a:gd name="T61" fmla="*/ 2147483647 h 1816"/>
              <a:gd name="T62" fmla="*/ 2147483647 w 1816"/>
              <a:gd name="T63" fmla="*/ 2147483647 h 1816"/>
              <a:gd name="T64" fmla="*/ 2147483647 w 1816"/>
              <a:gd name="T65" fmla="*/ 2147483647 h 1816"/>
              <a:gd name="T66" fmla="*/ 2147483647 w 1816"/>
              <a:gd name="T67" fmla="*/ 2147483647 h 1816"/>
              <a:gd name="T68" fmla="*/ 2147483647 w 1816"/>
              <a:gd name="T69" fmla="*/ 2147483647 h 1816"/>
              <a:gd name="T70" fmla="*/ 2147483647 w 1816"/>
              <a:gd name="T71" fmla="*/ 2147483647 h 1816"/>
              <a:gd name="T72" fmla="*/ 2147483647 w 1816"/>
              <a:gd name="T73" fmla="*/ 2147483647 h 1816"/>
              <a:gd name="T74" fmla="*/ 2147483647 w 1816"/>
              <a:gd name="T75" fmla="*/ 2147483647 h 1816"/>
              <a:gd name="T76" fmla="*/ 2147483647 w 1816"/>
              <a:gd name="T77" fmla="*/ 2147483647 h 1816"/>
              <a:gd name="T78" fmla="*/ 2147483647 w 1816"/>
              <a:gd name="T79" fmla="*/ 2147483647 h 1816"/>
              <a:gd name="T80" fmla="*/ 2147483647 w 1816"/>
              <a:gd name="T81" fmla="*/ 2147483647 h 1816"/>
              <a:gd name="T82" fmla="*/ 2147483647 w 1816"/>
              <a:gd name="T83" fmla="*/ 2147483647 h 1816"/>
              <a:gd name="T84" fmla="*/ 2147483647 w 1816"/>
              <a:gd name="T85" fmla="*/ 2147483647 h 1816"/>
              <a:gd name="T86" fmla="*/ 2147483647 w 1816"/>
              <a:gd name="T87" fmla="*/ 2147483647 h 1816"/>
              <a:gd name="T88" fmla="*/ 2147483647 w 1816"/>
              <a:gd name="T89" fmla="*/ 2147483647 h 1816"/>
              <a:gd name="T90" fmla="*/ 2147483647 w 1816"/>
              <a:gd name="T91" fmla="*/ 2147483647 h 1816"/>
              <a:gd name="T92" fmla="*/ 2147483647 w 1816"/>
              <a:gd name="T93" fmla="*/ 2147483647 h 1816"/>
              <a:gd name="T94" fmla="*/ 2147483647 w 1816"/>
              <a:gd name="T95" fmla="*/ 2147483647 h 1816"/>
              <a:gd name="T96" fmla="*/ 2147483647 w 1816"/>
              <a:gd name="T97" fmla="*/ 2147483647 h 1816"/>
              <a:gd name="T98" fmla="*/ 2147483647 w 1816"/>
              <a:gd name="T99" fmla="*/ 2147483647 h 1816"/>
              <a:gd name="T100" fmla="*/ 2147483647 w 1816"/>
              <a:gd name="T101" fmla="*/ 2147483647 h 1816"/>
              <a:gd name="T102" fmla="*/ 2147483647 w 1816"/>
              <a:gd name="T103" fmla="*/ 2147483647 h 181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816"/>
              <a:gd name="T157" fmla="*/ 0 h 1816"/>
              <a:gd name="T158" fmla="*/ 1816 w 1816"/>
              <a:gd name="T159" fmla="*/ 1816 h 181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816" h="1816">
                <a:moveTo>
                  <a:pt x="1816" y="978"/>
                </a:moveTo>
                <a:lnTo>
                  <a:pt x="1816" y="836"/>
                </a:lnTo>
                <a:lnTo>
                  <a:pt x="1710" y="836"/>
                </a:lnTo>
                <a:lnTo>
                  <a:pt x="1706" y="792"/>
                </a:lnTo>
                <a:lnTo>
                  <a:pt x="1698" y="750"/>
                </a:lnTo>
                <a:lnTo>
                  <a:pt x="1688" y="708"/>
                </a:lnTo>
                <a:lnTo>
                  <a:pt x="1678" y="666"/>
                </a:lnTo>
                <a:lnTo>
                  <a:pt x="1774" y="626"/>
                </a:lnTo>
                <a:lnTo>
                  <a:pt x="1718" y="494"/>
                </a:lnTo>
                <a:lnTo>
                  <a:pt x="1622" y="534"/>
                </a:lnTo>
                <a:lnTo>
                  <a:pt x="1602" y="496"/>
                </a:lnTo>
                <a:lnTo>
                  <a:pt x="1578" y="460"/>
                </a:lnTo>
                <a:lnTo>
                  <a:pt x="1552" y="424"/>
                </a:lnTo>
                <a:lnTo>
                  <a:pt x="1526" y="390"/>
                </a:lnTo>
                <a:lnTo>
                  <a:pt x="1600" y="316"/>
                </a:lnTo>
                <a:lnTo>
                  <a:pt x="1498" y="216"/>
                </a:lnTo>
                <a:lnTo>
                  <a:pt x="1426" y="290"/>
                </a:lnTo>
                <a:lnTo>
                  <a:pt x="1392" y="262"/>
                </a:lnTo>
                <a:lnTo>
                  <a:pt x="1356" y="236"/>
                </a:lnTo>
                <a:lnTo>
                  <a:pt x="1318" y="214"/>
                </a:lnTo>
                <a:lnTo>
                  <a:pt x="1280" y="192"/>
                </a:lnTo>
                <a:lnTo>
                  <a:pt x="1320" y="96"/>
                </a:lnTo>
                <a:lnTo>
                  <a:pt x="1188" y="42"/>
                </a:lnTo>
                <a:lnTo>
                  <a:pt x="1150" y="138"/>
                </a:lnTo>
                <a:lnTo>
                  <a:pt x="1108" y="126"/>
                </a:lnTo>
                <a:lnTo>
                  <a:pt x="1066" y="116"/>
                </a:lnTo>
                <a:lnTo>
                  <a:pt x="1022" y="110"/>
                </a:lnTo>
                <a:lnTo>
                  <a:pt x="978" y="104"/>
                </a:lnTo>
                <a:lnTo>
                  <a:pt x="978" y="0"/>
                </a:lnTo>
                <a:lnTo>
                  <a:pt x="836" y="0"/>
                </a:lnTo>
                <a:lnTo>
                  <a:pt x="836" y="104"/>
                </a:lnTo>
                <a:lnTo>
                  <a:pt x="792" y="110"/>
                </a:lnTo>
                <a:lnTo>
                  <a:pt x="750" y="116"/>
                </a:lnTo>
                <a:lnTo>
                  <a:pt x="706" y="126"/>
                </a:lnTo>
                <a:lnTo>
                  <a:pt x="666" y="138"/>
                </a:lnTo>
                <a:lnTo>
                  <a:pt x="626" y="42"/>
                </a:lnTo>
                <a:lnTo>
                  <a:pt x="494" y="96"/>
                </a:lnTo>
                <a:lnTo>
                  <a:pt x="534" y="192"/>
                </a:lnTo>
                <a:lnTo>
                  <a:pt x="496" y="214"/>
                </a:lnTo>
                <a:lnTo>
                  <a:pt x="460" y="236"/>
                </a:lnTo>
                <a:lnTo>
                  <a:pt x="424" y="262"/>
                </a:lnTo>
                <a:lnTo>
                  <a:pt x="390" y="290"/>
                </a:lnTo>
                <a:lnTo>
                  <a:pt x="316" y="216"/>
                </a:lnTo>
                <a:lnTo>
                  <a:pt x="216" y="316"/>
                </a:lnTo>
                <a:lnTo>
                  <a:pt x="288" y="390"/>
                </a:lnTo>
                <a:lnTo>
                  <a:pt x="262" y="424"/>
                </a:lnTo>
                <a:lnTo>
                  <a:pt x="236" y="460"/>
                </a:lnTo>
                <a:lnTo>
                  <a:pt x="214" y="496"/>
                </a:lnTo>
                <a:lnTo>
                  <a:pt x="192" y="534"/>
                </a:lnTo>
                <a:lnTo>
                  <a:pt x="96" y="494"/>
                </a:lnTo>
                <a:lnTo>
                  <a:pt x="42" y="626"/>
                </a:lnTo>
                <a:lnTo>
                  <a:pt x="138" y="666"/>
                </a:lnTo>
                <a:lnTo>
                  <a:pt x="126" y="708"/>
                </a:lnTo>
                <a:lnTo>
                  <a:pt x="116" y="750"/>
                </a:lnTo>
                <a:lnTo>
                  <a:pt x="108" y="792"/>
                </a:lnTo>
                <a:lnTo>
                  <a:pt x="104" y="836"/>
                </a:lnTo>
                <a:lnTo>
                  <a:pt x="0" y="836"/>
                </a:lnTo>
                <a:lnTo>
                  <a:pt x="0" y="978"/>
                </a:lnTo>
                <a:lnTo>
                  <a:pt x="104" y="978"/>
                </a:lnTo>
                <a:lnTo>
                  <a:pt x="108" y="1022"/>
                </a:lnTo>
                <a:lnTo>
                  <a:pt x="116" y="1066"/>
                </a:lnTo>
                <a:lnTo>
                  <a:pt x="126" y="1108"/>
                </a:lnTo>
                <a:lnTo>
                  <a:pt x="138" y="1150"/>
                </a:lnTo>
                <a:lnTo>
                  <a:pt x="42" y="1190"/>
                </a:lnTo>
                <a:lnTo>
                  <a:pt x="96" y="1320"/>
                </a:lnTo>
                <a:lnTo>
                  <a:pt x="192" y="1280"/>
                </a:lnTo>
                <a:lnTo>
                  <a:pt x="214" y="1320"/>
                </a:lnTo>
                <a:lnTo>
                  <a:pt x="236" y="1356"/>
                </a:lnTo>
                <a:lnTo>
                  <a:pt x="262" y="1392"/>
                </a:lnTo>
                <a:lnTo>
                  <a:pt x="288" y="1426"/>
                </a:lnTo>
                <a:lnTo>
                  <a:pt x="216" y="1500"/>
                </a:lnTo>
                <a:lnTo>
                  <a:pt x="316" y="1600"/>
                </a:lnTo>
                <a:lnTo>
                  <a:pt x="390" y="1526"/>
                </a:lnTo>
                <a:lnTo>
                  <a:pt x="424" y="1554"/>
                </a:lnTo>
                <a:lnTo>
                  <a:pt x="460" y="1578"/>
                </a:lnTo>
                <a:lnTo>
                  <a:pt x="496" y="1602"/>
                </a:lnTo>
                <a:lnTo>
                  <a:pt x="534" y="1622"/>
                </a:lnTo>
                <a:lnTo>
                  <a:pt x="494" y="1718"/>
                </a:lnTo>
                <a:lnTo>
                  <a:pt x="626" y="1774"/>
                </a:lnTo>
                <a:lnTo>
                  <a:pt x="666" y="1678"/>
                </a:lnTo>
                <a:lnTo>
                  <a:pt x="706" y="1690"/>
                </a:lnTo>
                <a:lnTo>
                  <a:pt x="750" y="1698"/>
                </a:lnTo>
                <a:lnTo>
                  <a:pt x="792" y="1706"/>
                </a:lnTo>
                <a:lnTo>
                  <a:pt x="836" y="1712"/>
                </a:lnTo>
                <a:lnTo>
                  <a:pt x="836" y="1816"/>
                </a:lnTo>
                <a:lnTo>
                  <a:pt x="978" y="1816"/>
                </a:lnTo>
                <a:lnTo>
                  <a:pt x="978" y="1712"/>
                </a:lnTo>
                <a:lnTo>
                  <a:pt x="1022" y="1706"/>
                </a:lnTo>
                <a:lnTo>
                  <a:pt x="1066" y="1698"/>
                </a:lnTo>
                <a:lnTo>
                  <a:pt x="1108" y="1690"/>
                </a:lnTo>
                <a:lnTo>
                  <a:pt x="1150" y="1678"/>
                </a:lnTo>
                <a:lnTo>
                  <a:pt x="1188" y="1774"/>
                </a:lnTo>
                <a:lnTo>
                  <a:pt x="1320" y="1718"/>
                </a:lnTo>
                <a:lnTo>
                  <a:pt x="1280" y="1622"/>
                </a:lnTo>
                <a:lnTo>
                  <a:pt x="1318" y="1602"/>
                </a:lnTo>
                <a:lnTo>
                  <a:pt x="1356" y="1578"/>
                </a:lnTo>
                <a:lnTo>
                  <a:pt x="1392" y="1554"/>
                </a:lnTo>
                <a:lnTo>
                  <a:pt x="1426" y="1526"/>
                </a:lnTo>
                <a:lnTo>
                  <a:pt x="1498" y="1600"/>
                </a:lnTo>
                <a:lnTo>
                  <a:pt x="1600" y="1500"/>
                </a:lnTo>
                <a:lnTo>
                  <a:pt x="1526" y="1426"/>
                </a:lnTo>
                <a:lnTo>
                  <a:pt x="1552" y="1392"/>
                </a:lnTo>
                <a:lnTo>
                  <a:pt x="1578" y="1356"/>
                </a:lnTo>
                <a:lnTo>
                  <a:pt x="1602" y="1320"/>
                </a:lnTo>
                <a:lnTo>
                  <a:pt x="1622" y="1280"/>
                </a:lnTo>
                <a:lnTo>
                  <a:pt x="1718" y="1320"/>
                </a:lnTo>
                <a:lnTo>
                  <a:pt x="1774" y="1190"/>
                </a:lnTo>
                <a:lnTo>
                  <a:pt x="1678" y="1150"/>
                </a:lnTo>
                <a:lnTo>
                  <a:pt x="1688" y="1108"/>
                </a:lnTo>
                <a:lnTo>
                  <a:pt x="1698" y="1066"/>
                </a:lnTo>
                <a:lnTo>
                  <a:pt x="1706" y="1022"/>
                </a:lnTo>
                <a:lnTo>
                  <a:pt x="1710" y="978"/>
                </a:lnTo>
                <a:lnTo>
                  <a:pt x="1816" y="978"/>
                </a:lnTo>
                <a:close/>
                <a:moveTo>
                  <a:pt x="908" y="1614"/>
                </a:moveTo>
                <a:lnTo>
                  <a:pt x="908" y="1614"/>
                </a:lnTo>
                <a:lnTo>
                  <a:pt x="872" y="1612"/>
                </a:lnTo>
                <a:lnTo>
                  <a:pt x="836" y="1610"/>
                </a:lnTo>
                <a:lnTo>
                  <a:pt x="800" y="1606"/>
                </a:lnTo>
                <a:lnTo>
                  <a:pt x="766" y="1600"/>
                </a:lnTo>
                <a:lnTo>
                  <a:pt x="730" y="1592"/>
                </a:lnTo>
                <a:lnTo>
                  <a:pt x="698" y="1582"/>
                </a:lnTo>
                <a:lnTo>
                  <a:pt x="664" y="1570"/>
                </a:lnTo>
                <a:lnTo>
                  <a:pt x="632" y="1558"/>
                </a:lnTo>
                <a:lnTo>
                  <a:pt x="602" y="1544"/>
                </a:lnTo>
                <a:lnTo>
                  <a:pt x="570" y="1528"/>
                </a:lnTo>
                <a:lnTo>
                  <a:pt x="542" y="1512"/>
                </a:lnTo>
                <a:lnTo>
                  <a:pt x="512" y="1492"/>
                </a:lnTo>
                <a:lnTo>
                  <a:pt x="484" y="1474"/>
                </a:lnTo>
                <a:lnTo>
                  <a:pt x="458" y="1452"/>
                </a:lnTo>
                <a:lnTo>
                  <a:pt x="432" y="1430"/>
                </a:lnTo>
                <a:lnTo>
                  <a:pt x="408" y="1406"/>
                </a:lnTo>
                <a:lnTo>
                  <a:pt x="384" y="1382"/>
                </a:lnTo>
                <a:lnTo>
                  <a:pt x="362" y="1356"/>
                </a:lnTo>
                <a:lnTo>
                  <a:pt x="342" y="1330"/>
                </a:lnTo>
                <a:lnTo>
                  <a:pt x="322" y="1302"/>
                </a:lnTo>
                <a:lnTo>
                  <a:pt x="304" y="1274"/>
                </a:lnTo>
                <a:lnTo>
                  <a:pt x="286" y="1244"/>
                </a:lnTo>
                <a:lnTo>
                  <a:pt x="272" y="1214"/>
                </a:lnTo>
                <a:lnTo>
                  <a:pt x="256" y="1182"/>
                </a:lnTo>
                <a:lnTo>
                  <a:pt x="244" y="1150"/>
                </a:lnTo>
                <a:lnTo>
                  <a:pt x="234" y="1118"/>
                </a:lnTo>
                <a:lnTo>
                  <a:pt x="224" y="1084"/>
                </a:lnTo>
                <a:lnTo>
                  <a:pt x="216" y="1050"/>
                </a:lnTo>
                <a:lnTo>
                  <a:pt x="210" y="1016"/>
                </a:lnTo>
                <a:lnTo>
                  <a:pt x="206" y="980"/>
                </a:lnTo>
                <a:lnTo>
                  <a:pt x="202" y="944"/>
                </a:lnTo>
                <a:lnTo>
                  <a:pt x="202" y="908"/>
                </a:lnTo>
                <a:lnTo>
                  <a:pt x="202" y="872"/>
                </a:lnTo>
                <a:lnTo>
                  <a:pt x="206" y="836"/>
                </a:lnTo>
                <a:lnTo>
                  <a:pt x="210" y="800"/>
                </a:lnTo>
                <a:lnTo>
                  <a:pt x="216" y="766"/>
                </a:lnTo>
                <a:lnTo>
                  <a:pt x="224" y="732"/>
                </a:lnTo>
                <a:lnTo>
                  <a:pt x="234" y="698"/>
                </a:lnTo>
                <a:lnTo>
                  <a:pt x="244" y="664"/>
                </a:lnTo>
                <a:lnTo>
                  <a:pt x="256" y="632"/>
                </a:lnTo>
                <a:lnTo>
                  <a:pt x="272" y="602"/>
                </a:lnTo>
                <a:lnTo>
                  <a:pt x="286" y="572"/>
                </a:lnTo>
                <a:lnTo>
                  <a:pt x="304" y="542"/>
                </a:lnTo>
                <a:lnTo>
                  <a:pt x="322" y="512"/>
                </a:lnTo>
                <a:lnTo>
                  <a:pt x="342" y="486"/>
                </a:lnTo>
                <a:lnTo>
                  <a:pt x="362" y="458"/>
                </a:lnTo>
                <a:lnTo>
                  <a:pt x="384" y="432"/>
                </a:lnTo>
                <a:lnTo>
                  <a:pt x="408" y="408"/>
                </a:lnTo>
                <a:lnTo>
                  <a:pt x="432" y="386"/>
                </a:lnTo>
                <a:lnTo>
                  <a:pt x="458" y="362"/>
                </a:lnTo>
                <a:lnTo>
                  <a:pt x="484" y="342"/>
                </a:lnTo>
                <a:lnTo>
                  <a:pt x="512" y="322"/>
                </a:lnTo>
                <a:lnTo>
                  <a:pt x="542" y="304"/>
                </a:lnTo>
                <a:lnTo>
                  <a:pt x="570" y="286"/>
                </a:lnTo>
                <a:lnTo>
                  <a:pt x="602" y="272"/>
                </a:lnTo>
                <a:lnTo>
                  <a:pt x="632" y="258"/>
                </a:lnTo>
                <a:lnTo>
                  <a:pt x="664" y="244"/>
                </a:lnTo>
                <a:lnTo>
                  <a:pt x="698" y="234"/>
                </a:lnTo>
                <a:lnTo>
                  <a:pt x="730" y="224"/>
                </a:lnTo>
                <a:lnTo>
                  <a:pt x="766" y="216"/>
                </a:lnTo>
                <a:lnTo>
                  <a:pt x="800" y="210"/>
                </a:lnTo>
                <a:lnTo>
                  <a:pt x="836" y="206"/>
                </a:lnTo>
                <a:lnTo>
                  <a:pt x="872" y="202"/>
                </a:lnTo>
                <a:lnTo>
                  <a:pt x="908" y="202"/>
                </a:lnTo>
                <a:lnTo>
                  <a:pt x="944" y="202"/>
                </a:lnTo>
                <a:lnTo>
                  <a:pt x="980" y="206"/>
                </a:lnTo>
                <a:lnTo>
                  <a:pt x="1014" y="210"/>
                </a:lnTo>
                <a:lnTo>
                  <a:pt x="1050" y="216"/>
                </a:lnTo>
                <a:lnTo>
                  <a:pt x="1084" y="224"/>
                </a:lnTo>
                <a:lnTo>
                  <a:pt x="1118" y="234"/>
                </a:lnTo>
                <a:lnTo>
                  <a:pt x="1150" y="244"/>
                </a:lnTo>
                <a:lnTo>
                  <a:pt x="1182" y="258"/>
                </a:lnTo>
                <a:lnTo>
                  <a:pt x="1214" y="272"/>
                </a:lnTo>
                <a:lnTo>
                  <a:pt x="1244" y="286"/>
                </a:lnTo>
                <a:lnTo>
                  <a:pt x="1274" y="304"/>
                </a:lnTo>
                <a:lnTo>
                  <a:pt x="1302" y="322"/>
                </a:lnTo>
                <a:lnTo>
                  <a:pt x="1330" y="342"/>
                </a:lnTo>
                <a:lnTo>
                  <a:pt x="1356" y="362"/>
                </a:lnTo>
                <a:lnTo>
                  <a:pt x="1382" y="386"/>
                </a:lnTo>
                <a:lnTo>
                  <a:pt x="1406" y="408"/>
                </a:lnTo>
                <a:lnTo>
                  <a:pt x="1430" y="432"/>
                </a:lnTo>
                <a:lnTo>
                  <a:pt x="1452" y="458"/>
                </a:lnTo>
                <a:lnTo>
                  <a:pt x="1474" y="486"/>
                </a:lnTo>
                <a:lnTo>
                  <a:pt x="1492" y="512"/>
                </a:lnTo>
                <a:lnTo>
                  <a:pt x="1512" y="542"/>
                </a:lnTo>
                <a:lnTo>
                  <a:pt x="1528" y="572"/>
                </a:lnTo>
                <a:lnTo>
                  <a:pt x="1544" y="602"/>
                </a:lnTo>
                <a:lnTo>
                  <a:pt x="1558" y="632"/>
                </a:lnTo>
                <a:lnTo>
                  <a:pt x="1570" y="664"/>
                </a:lnTo>
                <a:lnTo>
                  <a:pt x="1582" y="698"/>
                </a:lnTo>
                <a:lnTo>
                  <a:pt x="1592" y="732"/>
                </a:lnTo>
                <a:lnTo>
                  <a:pt x="1598" y="766"/>
                </a:lnTo>
                <a:lnTo>
                  <a:pt x="1606" y="800"/>
                </a:lnTo>
                <a:lnTo>
                  <a:pt x="1610" y="836"/>
                </a:lnTo>
                <a:lnTo>
                  <a:pt x="1612" y="872"/>
                </a:lnTo>
                <a:lnTo>
                  <a:pt x="1614" y="908"/>
                </a:lnTo>
                <a:lnTo>
                  <a:pt x="1612" y="944"/>
                </a:lnTo>
                <a:lnTo>
                  <a:pt x="1610" y="980"/>
                </a:lnTo>
                <a:lnTo>
                  <a:pt x="1606" y="1016"/>
                </a:lnTo>
                <a:lnTo>
                  <a:pt x="1598" y="1050"/>
                </a:lnTo>
                <a:lnTo>
                  <a:pt x="1592" y="1084"/>
                </a:lnTo>
                <a:lnTo>
                  <a:pt x="1582" y="1118"/>
                </a:lnTo>
                <a:lnTo>
                  <a:pt x="1570" y="1150"/>
                </a:lnTo>
                <a:lnTo>
                  <a:pt x="1558" y="1182"/>
                </a:lnTo>
                <a:lnTo>
                  <a:pt x="1544" y="1214"/>
                </a:lnTo>
                <a:lnTo>
                  <a:pt x="1528" y="1244"/>
                </a:lnTo>
                <a:lnTo>
                  <a:pt x="1512" y="1274"/>
                </a:lnTo>
                <a:lnTo>
                  <a:pt x="1492" y="1302"/>
                </a:lnTo>
                <a:lnTo>
                  <a:pt x="1474" y="1330"/>
                </a:lnTo>
                <a:lnTo>
                  <a:pt x="1452" y="1356"/>
                </a:lnTo>
                <a:lnTo>
                  <a:pt x="1430" y="1382"/>
                </a:lnTo>
                <a:lnTo>
                  <a:pt x="1406" y="1406"/>
                </a:lnTo>
                <a:lnTo>
                  <a:pt x="1382" y="1430"/>
                </a:lnTo>
                <a:lnTo>
                  <a:pt x="1356" y="1452"/>
                </a:lnTo>
                <a:lnTo>
                  <a:pt x="1330" y="1474"/>
                </a:lnTo>
                <a:lnTo>
                  <a:pt x="1302" y="1492"/>
                </a:lnTo>
                <a:lnTo>
                  <a:pt x="1274" y="1512"/>
                </a:lnTo>
                <a:lnTo>
                  <a:pt x="1244" y="1528"/>
                </a:lnTo>
                <a:lnTo>
                  <a:pt x="1214" y="1544"/>
                </a:lnTo>
                <a:lnTo>
                  <a:pt x="1182" y="1558"/>
                </a:lnTo>
                <a:lnTo>
                  <a:pt x="1150" y="1570"/>
                </a:lnTo>
                <a:lnTo>
                  <a:pt x="1118" y="1582"/>
                </a:lnTo>
                <a:lnTo>
                  <a:pt x="1084" y="1592"/>
                </a:lnTo>
                <a:lnTo>
                  <a:pt x="1050" y="1600"/>
                </a:lnTo>
                <a:lnTo>
                  <a:pt x="1014" y="1606"/>
                </a:lnTo>
                <a:lnTo>
                  <a:pt x="980" y="1610"/>
                </a:lnTo>
                <a:lnTo>
                  <a:pt x="944" y="1612"/>
                </a:lnTo>
                <a:lnTo>
                  <a:pt x="908" y="1614"/>
                </a:lnTo>
                <a:close/>
              </a:path>
            </a:pathLst>
          </a:custGeom>
          <a:solidFill>
            <a:schemeClr val="bg1">
              <a:alpha val="32000"/>
            </a:schemeClr>
          </a:solidFill>
          <a:ln w="25400" cmpd="sng">
            <a:noFill/>
            <a:miter lim="800000"/>
            <a:headEnd/>
            <a:tailEnd/>
          </a:ln>
          <a:extLst/>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Oval 680"/>
          <p:cNvSpPr>
            <a:spLocks noChangeArrowheads="1"/>
          </p:cNvSpPr>
          <p:nvPr/>
        </p:nvSpPr>
        <p:spPr bwMode="auto">
          <a:xfrm rot="21275257">
            <a:off x="4765559" y="4079049"/>
            <a:ext cx="1205355" cy="1205355"/>
          </a:xfrm>
          <a:prstGeom prst="ellipse">
            <a:avLst/>
          </a:prstGeom>
          <a:solidFill>
            <a:schemeClr val="bg1">
              <a:alpha val="32000"/>
            </a:schemeClr>
          </a:solidFill>
          <a:ln w="25400" cmpd="sng">
            <a:noFill/>
            <a:miter lim="800000"/>
            <a:headEnd/>
            <a:tailEnd/>
          </a:ln>
          <a:extLst/>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ko-KR" altLang="en-US"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Content Placeholder 2"/>
          <p:cNvSpPr txBox="1">
            <a:spLocks/>
          </p:cNvSpPr>
          <p:nvPr/>
        </p:nvSpPr>
        <p:spPr>
          <a:xfrm>
            <a:off x="1138287" y="3012404"/>
            <a:ext cx="2048511" cy="33430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defRPr/>
            </a:pPr>
            <a:r>
              <a:rPr lang="zh-CN" altLang="en-US" sz="60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构件</a:t>
            </a:r>
            <a:endParaRPr lang="zh-CN" altLang="en-US" sz="60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3" name="Straight Connector 30"/>
          <p:cNvCxnSpPr/>
          <p:nvPr/>
        </p:nvCxnSpPr>
        <p:spPr>
          <a:xfrm>
            <a:off x="7856597" y="327391"/>
            <a:ext cx="680" cy="2000358"/>
          </a:xfrm>
          <a:prstGeom prst="line">
            <a:avLst/>
          </a:prstGeom>
          <a:noFill/>
          <a:ln w="12700" cap="flat" cmpd="sng" algn="ctr">
            <a:solidFill>
              <a:schemeClr val="bg1"/>
            </a:solidFill>
            <a:prstDash val="sysDash"/>
            <a:miter lim="800000"/>
          </a:ln>
          <a:effectLst/>
        </p:spPr>
      </p:cxnSp>
      <p:sp>
        <p:nvSpPr>
          <p:cNvPr id="14" name="Oval 32"/>
          <p:cNvSpPr>
            <a:spLocks noChangeAspect="1"/>
          </p:cNvSpPr>
          <p:nvPr/>
        </p:nvSpPr>
        <p:spPr>
          <a:xfrm>
            <a:off x="8131149" y="259265"/>
            <a:ext cx="541355" cy="541355"/>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id-ID"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Oval 35"/>
          <p:cNvSpPr>
            <a:spLocks noChangeAspect="1"/>
          </p:cNvSpPr>
          <p:nvPr/>
        </p:nvSpPr>
        <p:spPr>
          <a:xfrm>
            <a:off x="8131149" y="1056893"/>
            <a:ext cx="541355" cy="541355"/>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id-ID"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Oval 41"/>
          <p:cNvSpPr>
            <a:spLocks noChangeAspect="1"/>
          </p:cNvSpPr>
          <p:nvPr/>
        </p:nvSpPr>
        <p:spPr>
          <a:xfrm>
            <a:off x="8135231" y="1912170"/>
            <a:ext cx="541355" cy="541355"/>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id-ID"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TextBox 13"/>
          <p:cNvSpPr txBox="1"/>
          <p:nvPr/>
        </p:nvSpPr>
        <p:spPr>
          <a:xfrm>
            <a:off x="8878138" y="169804"/>
            <a:ext cx="2699522"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构件（</a:t>
            </a:r>
            <a:r>
              <a:rPr lang="en-US" altLang="zh-CN"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component</a:t>
            </a: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a:t>
            </a:r>
            <a:endParaRPr 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TextBox 13"/>
          <p:cNvSpPr txBox="1"/>
          <p:nvPr/>
        </p:nvSpPr>
        <p:spPr>
          <a:xfrm>
            <a:off x="8882219" y="491805"/>
            <a:ext cx="3293841" cy="369332"/>
          </a:xfrm>
          <a:prstGeom prst="rect">
            <a:avLst/>
          </a:prstGeom>
          <a:noFill/>
        </p:spPr>
        <p:txBody>
          <a:bodyPr wrap="square" lIns="0" tIns="0" rIns="0" bIns="0" rtlCol="0" anchor="t" anchorCtr="0">
            <a:spAutoFit/>
          </a:bodyPr>
          <a:lstStyle/>
          <a:p>
            <a:pPr defTabSz="1216817">
              <a:spcBef>
                <a:spcPct val="20000"/>
              </a:spcBef>
              <a:defRPr/>
            </a:pPr>
            <a:r>
              <a:rPr lang="zh-CN" altLang="en-US" sz="12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是系统中可替换的部分，它遵循并提供了一组接口的实现。</a:t>
            </a:r>
            <a:endParaRPr lang="en-US" altLang="zh-CN" sz="12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TextBox 13"/>
          <p:cNvSpPr txBox="1"/>
          <p:nvPr/>
        </p:nvSpPr>
        <p:spPr>
          <a:xfrm>
            <a:off x="8873147" y="1011315"/>
            <a:ext cx="2048891"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接口（</a:t>
            </a:r>
            <a:r>
              <a:rPr lang="en-US" altLang="zh-CN"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interface</a:t>
            </a: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a:t>
            </a:r>
            <a:endParaRPr 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TextBox 13"/>
          <p:cNvSpPr txBox="1"/>
          <p:nvPr/>
        </p:nvSpPr>
        <p:spPr>
          <a:xfrm>
            <a:off x="8877228" y="1333316"/>
            <a:ext cx="3298832" cy="369332"/>
          </a:xfrm>
          <a:prstGeom prst="rect">
            <a:avLst/>
          </a:prstGeom>
          <a:noFill/>
        </p:spPr>
        <p:txBody>
          <a:bodyPr wrap="square" lIns="0" tIns="0" rIns="0" bIns="0" rtlCol="0" anchor="t" anchorCtr="0">
            <a:spAutoFit/>
          </a:bodyPr>
          <a:lstStyle/>
          <a:p>
            <a:pPr defTabSz="1216817">
              <a:spcBef>
                <a:spcPct val="20000"/>
              </a:spcBef>
              <a:defRPr/>
            </a:pPr>
            <a:r>
              <a:rPr lang="zh-CN" altLang="en-US" sz="12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是一组操作的集合，其中的每个操作描述了一个由类或构件所请求或者所提供的服务。</a:t>
            </a:r>
            <a:endParaRPr lang="en-US" altLang="zh-CN" sz="12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TextBox 13"/>
          <p:cNvSpPr txBox="1"/>
          <p:nvPr/>
        </p:nvSpPr>
        <p:spPr>
          <a:xfrm>
            <a:off x="8882220" y="1850379"/>
            <a:ext cx="2119230"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关系（</a:t>
            </a:r>
            <a:r>
              <a:rPr lang="en-US" altLang="zh-CN"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relationship</a:t>
            </a: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a:t>
            </a:r>
            <a:endParaRPr 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TextBox 13"/>
          <p:cNvSpPr txBox="1"/>
          <p:nvPr/>
        </p:nvSpPr>
        <p:spPr>
          <a:xfrm>
            <a:off x="8886301" y="2172380"/>
            <a:ext cx="2333999" cy="369332"/>
          </a:xfrm>
          <a:prstGeom prst="rect">
            <a:avLst/>
          </a:prstGeom>
          <a:noFill/>
        </p:spPr>
        <p:txBody>
          <a:bodyPr wrap="square" lIns="0" tIns="0" rIns="0" bIns="0" rtlCol="0" anchor="t" anchorCtr="0">
            <a:spAutoFit/>
          </a:bodyPr>
          <a:lstStyle/>
          <a:p>
            <a:pPr defTabSz="1216817">
              <a:spcBef>
                <a:spcPct val="20000"/>
              </a:spcBef>
              <a:defRPr/>
            </a:pPr>
            <a:r>
              <a:rPr lang="zh-CN" altLang="en-US" sz="12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事物之间的联系。构件图中使用最多的是依赖和实现关系。</a:t>
            </a:r>
            <a:endParaRPr lang="en-US" altLang="zh-CN" sz="12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文本框 28"/>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构件图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30" name="TextBox 13"/>
          <p:cNvSpPr txBox="1"/>
          <p:nvPr/>
        </p:nvSpPr>
        <p:spPr>
          <a:xfrm>
            <a:off x="546610" y="631469"/>
            <a:ext cx="886536"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构成元素</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Content Placeholder 2"/>
          <p:cNvSpPr txBox="1">
            <a:spLocks/>
          </p:cNvSpPr>
          <p:nvPr/>
        </p:nvSpPr>
        <p:spPr>
          <a:xfrm>
            <a:off x="3330827" y="2871832"/>
            <a:ext cx="2048511" cy="33430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defRPr/>
            </a:pPr>
            <a:r>
              <a:rPr lang="zh-CN" altLang="en-US" sz="40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接口</a:t>
            </a:r>
            <a:endParaRPr lang="zh-CN" altLang="en-US" sz="40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32" name="Content Placeholder 2"/>
          <p:cNvSpPr txBox="1">
            <a:spLocks/>
          </p:cNvSpPr>
          <p:nvPr/>
        </p:nvSpPr>
        <p:spPr>
          <a:xfrm>
            <a:off x="4343980" y="4347424"/>
            <a:ext cx="2048511" cy="33430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defRPr/>
            </a:pPr>
            <a:r>
              <a:rPr lang="zh-CN" altLang="en-US" sz="3600" dirty="0">
                <a:solidFill>
                  <a:prstClr val="white"/>
                </a:solidFill>
                <a:latin typeface="Arial" panose="020B0604020202020204" pitchFamily="34" charset="0"/>
                <a:ea typeface="微软雅黑" panose="020B0503020204020204" pitchFamily="34" charset="-122"/>
                <a:sym typeface="Arial" panose="020B0604020202020204" pitchFamily="34" charset="0"/>
              </a:rPr>
              <a:t>关系</a:t>
            </a:r>
          </a:p>
        </p:txBody>
      </p:sp>
      <p:cxnSp>
        <p:nvCxnSpPr>
          <p:cNvPr id="33" name="Straight Connector 30"/>
          <p:cNvCxnSpPr/>
          <p:nvPr/>
        </p:nvCxnSpPr>
        <p:spPr>
          <a:xfrm flipH="1" flipV="1">
            <a:off x="2282729" y="5799571"/>
            <a:ext cx="4941277" cy="14385"/>
          </a:xfrm>
          <a:prstGeom prst="line">
            <a:avLst/>
          </a:prstGeom>
          <a:noFill/>
          <a:ln w="12700" cap="flat" cmpd="sng" algn="ctr">
            <a:solidFill>
              <a:schemeClr val="bg1"/>
            </a:solidFill>
            <a:prstDash val="sysDash"/>
            <a:miter lim="800000"/>
          </a:ln>
          <a:effectLst/>
        </p:spPr>
      </p:cxnSp>
      <p:sp>
        <p:nvSpPr>
          <p:cNvPr id="36" name="Oval 41"/>
          <p:cNvSpPr>
            <a:spLocks noChangeAspect="1"/>
          </p:cNvSpPr>
          <p:nvPr/>
        </p:nvSpPr>
        <p:spPr>
          <a:xfrm>
            <a:off x="2012052" y="6128040"/>
            <a:ext cx="541355" cy="541355"/>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id-ID"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TextBox 13"/>
          <p:cNvSpPr txBox="1"/>
          <p:nvPr/>
        </p:nvSpPr>
        <p:spPr>
          <a:xfrm>
            <a:off x="2763547" y="6280240"/>
            <a:ext cx="2119230"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包（</a:t>
            </a:r>
            <a:r>
              <a:rPr lang="en-US" altLang="zh-CN"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package</a:t>
            </a: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a:t>
            </a:r>
            <a:endParaRPr 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38" name="TextBox 13"/>
          <p:cNvSpPr txBox="1"/>
          <p:nvPr/>
        </p:nvSpPr>
        <p:spPr>
          <a:xfrm>
            <a:off x="512172" y="5820508"/>
            <a:ext cx="949569" cy="984885"/>
          </a:xfrm>
          <a:prstGeom prst="rect">
            <a:avLst/>
          </a:prstGeom>
          <a:noFill/>
        </p:spPr>
        <p:txBody>
          <a:bodyPr wrap="square" lIns="0" tIns="0" rIns="0" bIns="0" rtlCol="0" anchor="t" anchorCtr="0">
            <a:spAutoFit/>
          </a:bodyPr>
          <a:lstStyle/>
          <a:p>
            <a:pPr defTabSz="1216817">
              <a:spcBef>
                <a:spcPct val="20000"/>
              </a:spcBef>
              <a:defRPr/>
            </a:pPr>
            <a:r>
              <a:rPr lang="zh-CN" altLang="en-US" sz="32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其他元素</a:t>
            </a:r>
            <a:endParaRPr lang="en-US" altLang="zh-CN" sz="32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39" name="Oval 41"/>
          <p:cNvSpPr>
            <a:spLocks noChangeAspect="1"/>
          </p:cNvSpPr>
          <p:nvPr/>
        </p:nvSpPr>
        <p:spPr>
          <a:xfrm>
            <a:off x="4985872" y="6133499"/>
            <a:ext cx="541355" cy="541355"/>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id-ID"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TextBox 13"/>
          <p:cNvSpPr txBox="1"/>
          <p:nvPr/>
        </p:nvSpPr>
        <p:spPr>
          <a:xfrm>
            <a:off x="5737367" y="6285699"/>
            <a:ext cx="2119230"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子系统（</a:t>
            </a:r>
            <a:r>
              <a:rPr lang="en-US" altLang="zh-CN"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subsystem</a:t>
            </a: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a:t>
            </a:r>
            <a:endParaRPr 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47" name="Oval 41"/>
          <p:cNvSpPr>
            <a:spLocks noChangeAspect="1"/>
          </p:cNvSpPr>
          <p:nvPr/>
        </p:nvSpPr>
        <p:spPr>
          <a:xfrm>
            <a:off x="8149139" y="3746306"/>
            <a:ext cx="541355" cy="541355"/>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id-ID"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TextBox 13"/>
          <p:cNvSpPr txBox="1"/>
          <p:nvPr/>
        </p:nvSpPr>
        <p:spPr>
          <a:xfrm>
            <a:off x="8896127" y="3684515"/>
            <a:ext cx="2874663"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内部结构（</a:t>
            </a:r>
            <a:r>
              <a:rPr lang="en-US" altLang="zh-CN"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internal structure</a:t>
            </a: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a:t>
            </a:r>
            <a:endParaRPr 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49" name="TextBox 13"/>
          <p:cNvSpPr txBox="1"/>
          <p:nvPr/>
        </p:nvSpPr>
        <p:spPr>
          <a:xfrm>
            <a:off x="8900209" y="4006516"/>
            <a:ext cx="2333999" cy="369332"/>
          </a:xfrm>
          <a:prstGeom prst="rect">
            <a:avLst/>
          </a:prstGeom>
          <a:noFill/>
        </p:spPr>
        <p:txBody>
          <a:bodyPr wrap="square" lIns="0" tIns="0" rIns="0" bIns="0" rtlCol="0" anchor="t" anchorCtr="0">
            <a:spAutoFit/>
          </a:bodyPr>
          <a:lstStyle/>
          <a:p>
            <a:pPr defTabSz="1216817">
              <a:spcBef>
                <a:spcPct val="20000"/>
              </a:spcBef>
              <a:defRPr/>
            </a:pPr>
            <a:r>
              <a:rPr lang="zh-CN" altLang="en-US" sz="12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是由一组以特定方式连接起来的部件来表示的构件实现。</a:t>
            </a:r>
            <a:endParaRPr lang="en-US" altLang="zh-CN" sz="12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0" name="Oval 41"/>
          <p:cNvSpPr>
            <a:spLocks noChangeAspect="1"/>
          </p:cNvSpPr>
          <p:nvPr/>
        </p:nvSpPr>
        <p:spPr>
          <a:xfrm>
            <a:off x="8149138" y="4719630"/>
            <a:ext cx="541355" cy="541355"/>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id-ID"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TextBox 13"/>
          <p:cNvSpPr txBox="1"/>
          <p:nvPr/>
        </p:nvSpPr>
        <p:spPr>
          <a:xfrm>
            <a:off x="8896127" y="4657839"/>
            <a:ext cx="2119230"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部件（</a:t>
            </a:r>
            <a:r>
              <a:rPr lang="en-US" altLang="zh-CN"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part</a:t>
            </a: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a:t>
            </a:r>
            <a:endParaRPr 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2" name="TextBox 13"/>
          <p:cNvSpPr txBox="1"/>
          <p:nvPr/>
        </p:nvSpPr>
        <p:spPr>
          <a:xfrm>
            <a:off x="8900208" y="4979840"/>
            <a:ext cx="3332733" cy="369332"/>
          </a:xfrm>
          <a:prstGeom prst="rect">
            <a:avLst/>
          </a:prstGeom>
          <a:noFill/>
        </p:spPr>
        <p:txBody>
          <a:bodyPr wrap="square" lIns="0" tIns="0" rIns="0" bIns="0" rtlCol="0" anchor="t" anchorCtr="0">
            <a:spAutoFit/>
          </a:bodyPr>
          <a:lstStyle/>
          <a:p>
            <a:pPr defTabSz="1216817">
              <a:spcBef>
                <a:spcPct val="20000"/>
              </a:spcBef>
              <a:defRPr/>
            </a:pPr>
            <a:r>
              <a:rPr lang="zh-CN" altLang="en-US" sz="12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是角色的规约，该角色组成构件的局部实现。在构件的实例中，有相应的部件实例。</a:t>
            </a:r>
            <a:endParaRPr lang="en-US" altLang="zh-CN" sz="12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4" name="Oval 41"/>
          <p:cNvSpPr>
            <a:spLocks noChangeAspect="1"/>
          </p:cNvSpPr>
          <p:nvPr/>
        </p:nvSpPr>
        <p:spPr>
          <a:xfrm>
            <a:off x="8145057" y="5582627"/>
            <a:ext cx="541355" cy="541355"/>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id-ID"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TextBox 13"/>
          <p:cNvSpPr txBox="1"/>
          <p:nvPr/>
        </p:nvSpPr>
        <p:spPr>
          <a:xfrm>
            <a:off x="8892046" y="5520836"/>
            <a:ext cx="2119230"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关系（</a:t>
            </a:r>
            <a:r>
              <a:rPr lang="en-US" altLang="zh-CN"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relationship</a:t>
            </a: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a:t>
            </a:r>
            <a:endParaRPr 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6" name="TextBox 13"/>
          <p:cNvSpPr txBox="1"/>
          <p:nvPr/>
        </p:nvSpPr>
        <p:spPr>
          <a:xfrm>
            <a:off x="8896127" y="5842837"/>
            <a:ext cx="3279933" cy="369332"/>
          </a:xfrm>
          <a:prstGeom prst="rect">
            <a:avLst/>
          </a:prstGeom>
          <a:noFill/>
        </p:spPr>
        <p:txBody>
          <a:bodyPr wrap="square" lIns="0" tIns="0" rIns="0" bIns="0" rtlCol="0" anchor="t" anchorCtr="0">
            <a:spAutoFit/>
          </a:bodyPr>
          <a:lstStyle/>
          <a:p>
            <a:pPr defTabSz="1216817">
              <a:spcBef>
                <a:spcPct val="20000"/>
              </a:spcBef>
              <a:defRPr/>
            </a:pPr>
            <a:r>
              <a:rPr lang="zh-CN" altLang="en-US" sz="12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事物之间的联系。构件图中使用最多的是依赖和实现关系。</a:t>
            </a:r>
            <a:endParaRPr lang="en-US" altLang="zh-CN" sz="12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7" name="Oval 41"/>
          <p:cNvSpPr>
            <a:spLocks noChangeAspect="1"/>
          </p:cNvSpPr>
          <p:nvPr/>
        </p:nvSpPr>
        <p:spPr>
          <a:xfrm>
            <a:off x="8149138" y="2829238"/>
            <a:ext cx="541355" cy="541355"/>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id-ID"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TextBox 13"/>
          <p:cNvSpPr txBox="1"/>
          <p:nvPr/>
        </p:nvSpPr>
        <p:spPr>
          <a:xfrm>
            <a:off x="8896127" y="2767447"/>
            <a:ext cx="2119230"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端口（</a:t>
            </a:r>
            <a:r>
              <a:rPr lang="en-US" altLang="zh-CN"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port</a:t>
            </a: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a:t>
            </a:r>
            <a:endParaRPr 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9" name="TextBox 13"/>
          <p:cNvSpPr txBox="1"/>
          <p:nvPr/>
        </p:nvSpPr>
        <p:spPr>
          <a:xfrm>
            <a:off x="8900208" y="3089448"/>
            <a:ext cx="2333999" cy="369332"/>
          </a:xfrm>
          <a:prstGeom prst="rect">
            <a:avLst/>
          </a:prstGeom>
          <a:noFill/>
        </p:spPr>
        <p:txBody>
          <a:bodyPr wrap="square" lIns="0" tIns="0" rIns="0" bIns="0" rtlCol="0" anchor="t" anchorCtr="0">
            <a:spAutoFit/>
          </a:bodyPr>
          <a:lstStyle/>
          <a:p>
            <a:pPr defTabSz="1216817">
              <a:spcBef>
                <a:spcPct val="20000"/>
              </a:spcBef>
              <a:defRPr/>
            </a:pPr>
            <a:r>
              <a:rPr lang="zh-CN" altLang="en-US" sz="12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是被封装的构件的特点窗口，符合特定接口的构件通过它来收发消息</a:t>
            </a:r>
            <a:endParaRPr lang="en-US" altLang="zh-CN" sz="12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61" name="Straight Connector 30"/>
          <p:cNvCxnSpPr/>
          <p:nvPr/>
        </p:nvCxnSpPr>
        <p:spPr>
          <a:xfrm>
            <a:off x="7856597" y="2967604"/>
            <a:ext cx="0" cy="2962747"/>
          </a:xfrm>
          <a:prstGeom prst="line">
            <a:avLst/>
          </a:prstGeom>
          <a:noFill/>
          <a:ln w="12700" cap="flat" cmpd="sng" algn="ctr">
            <a:solidFill>
              <a:schemeClr val="bg1"/>
            </a:solidFill>
            <a:prstDash val="sysDash"/>
            <a:miter lim="800000"/>
          </a:ln>
          <a:effectLst/>
        </p:spPr>
      </p:cxnSp>
    </p:spTree>
    <p:extLst>
      <p:ext uri="{BB962C8B-B14F-4D97-AF65-F5344CB8AC3E}">
        <p14:creationId xmlns:p14="http://schemas.microsoft.com/office/powerpoint/2010/main" val="4266516052"/>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0"/>
            <a:ext cx="4082473" cy="6858000"/>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12" name="等腰三角形 11"/>
          <p:cNvSpPr/>
          <p:nvPr/>
        </p:nvSpPr>
        <p:spPr>
          <a:xfrm rot="10800000">
            <a:off x="2885208" y="2019112"/>
            <a:ext cx="2121408" cy="1828800"/>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13" name="等腰三角形 12"/>
          <p:cNvSpPr/>
          <p:nvPr/>
        </p:nvSpPr>
        <p:spPr>
          <a:xfrm rot="10800000">
            <a:off x="3981381" y="2930886"/>
            <a:ext cx="1025236" cy="883824"/>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14" name="直接连接符 13"/>
          <p:cNvCxnSpPr/>
          <p:nvPr/>
        </p:nvCxnSpPr>
        <p:spPr>
          <a:xfrm>
            <a:off x="2580408" y="1049972"/>
            <a:ext cx="1025236" cy="184727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11" name="等腰三角形 10"/>
          <p:cNvSpPr/>
          <p:nvPr/>
        </p:nvSpPr>
        <p:spPr>
          <a:xfrm rot="10800000">
            <a:off x="5311416" y="2425512"/>
            <a:ext cx="453182" cy="390674"/>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9" name="直接连接符 8"/>
          <p:cNvCxnSpPr/>
          <p:nvPr/>
        </p:nvCxnSpPr>
        <p:spPr>
          <a:xfrm>
            <a:off x="2331448" y="129662"/>
            <a:ext cx="1274196" cy="229585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1961993" y="1604153"/>
            <a:ext cx="738909" cy="738909"/>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7" name="椭圆 6"/>
          <p:cNvSpPr/>
          <p:nvPr/>
        </p:nvSpPr>
        <p:spPr>
          <a:xfrm>
            <a:off x="1703647" y="940795"/>
            <a:ext cx="386267" cy="386267"/>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15" name="组合 14"/>
          <p:cNvGrpSpPr/>
          <p:nvPr/>
        </p:nvGrpSpPr>
        <p:grpSpPr>
          <a:xfrm>
            <a:off x="798486" y="3230079"/>
            <a:ext cx="2337718" cy="2135949"/>
            <a:chOff x="867300" y="2877770"/>
            <a:chExt cx="2337718" cy="2135949"/>
          </a:xfrm>
        </p:grpSpPr>
        <p:grpSp>
          <p:nvGrpSpPr>
            <p:cNvPr id="16" name="组合 15"/>
            <p:cNvGrpSpPr/>
            <p:nvPr/>
          </p:nvGrpSpPr>
          <p:grpSpPr>
            <a:xfrm>
              <a:off x="867300" y="2877770"/>
              <a:ext cx="1196107" cy="1730972"/>
              <a:chOff x="490432" y="2759871"/>
              <a:chExt cx="1196107" cy="1730972"/>
            </a:xfrm>
          </p:grpSpPr>
          <p:sp>
            <p:nvSpPr>
              <p:cNvPr id="19" name="文本框 18"/>
              <p:cNvSpPr txBox="1"/>
              <p:nvPr/>
            </p:nvSpPr>
            <p:spPr>
              <a:xfrm>
                <a:off x="490432" y="2759871"/>
                <a:ext cx="581891" cy="1015663"/>
              </a:xfrm>
              <a:prstGeom prst="rect">
                <a:avLst/>
              </a:prstGeom>
              <a:noFill/>
            </p:spPr>
            <p:txBody>
              <a:bodyPr wrap="square" rtlCol="0">
                <a:spAutoFit/>
              </a:bodyPr>
              <a:lstStyle/>
              <a:p>
                <a:r>
                  <a:rPr lang="zh-CN" altLang="en-US" sz="6000" b="1" dirty="0">
                    <a:solidFill>
                      <a:prstClr val="white"/>
                    </a:solidFill>
                    <a:latin typeface="微软雅黑" panose="020B0503020204020204" pitchFamily="34" charset="-122"/>
                    <a:ea typeface="微软雅黑" panose="020B0503020204020204" pitchFamily="34" charset="-122"/>
                  </a:rPr>
                  <a:t>目</a:t>
                </a:r>
              </a:p>
            </p:txBody>
          </p:sp>
          <p:sp>
            <p:nvSpPr>
              <p:cNvPr id="20" name="文本框 19"/>
              <p:cNvSpPr txBox="1"/>
              <p:nvPr/>
            </p:nvSpPr>
            <p:spPr>
              <a:xfrm>
                <a:off x="1104648" y="3475180"/>
                <a:ext cx="581891" cy="1015663"/>
              </a:xfrm>
              <a:prstGeom prst="rect">
                <a:avLst/>
              </a:prstGeom>
              <a:noFill/>
            </p:spPr>
            <p:txBody>
              <a:bodyPr wrap="square" rtlCol="0">
                <a:spAutoFit/>
              </a:bodyPr>
              <a:lstStyle/>
              <a:p>
                <a:r>
                  <a:rPr lang="zh-CN" altLang="en-US" sz="6000" b="1" dirty="0">
                    <a:solidFill>
                      <a:prstClr val="white"/>
                    </a:solidFill>
                    <a:latin typeface="微软雅黑" panose="020B0503020204020204" pitchFamily="34" charset="-122"/>
                    <a:ea typeface="微软雅黑" panose="020B0503020204020204" pitchFamily="34" charset="-122"/>
                  </a:rPr>
                  <a:t>录</a:t>
                </a:r>
              </a:p>
            </p:txBody>
          </p:sp>
        </p:grpSp>
        <p:sp>
          <p:nvSpPr>
            <p:cNvPr id="17" name="文本框 16"/>
            <p:cNvSpPr txBox="1"/>
            <p:nvPr/>
          </p:nvSpPr>
          <p:spPr>
            <a:xfrm>
              <a:off x="1481516" y="4490499"/>
              <a:ext cx="1723502" cy="523220"/>
            </a:xfrm>
            <a:prstGeom prst="rect">
              <a:avLst/>
            </a:prstGeom>
            <a:noFill/>
          </p:spPr>
          <p:txBody>
            <a:bodyPr wrap="square" rtlCol="0">
              <a:spAutoFit/>
            </a:bodyPr>
            <a:lstStyle/>
            <a:p>
              <a:r>
                <a:rPr lang="en-US" altLang="zh-CN" sz="2800" dirty="0">
                  <a:solidFill>
                    <a:prstClr val="white"/>
                  </a:solidFill>
                </a:rPr>
                <a:t>Contents</a:t>
              </a:r>
              <a:endParaRPr lang="zh-CN" altLang="en-US" sz="2800" dirty="0">
                <a:solidFill>
                  <a:prstClr val="white"/>
                </a:solidFill>
              </a:endParaRPr>
            </a:p>
          </p:txBody>
        </p:sp>
        <p:cxnSp>
          <p:nvCxnSpPr>
            <p:cNvPr id="18" name="直接连接符 17"/>
            <p:cNvCxnSpPr/>
            <p:nvPr/>
          </p:nvCxnSpPr>
          <p:spPr>
            <a:xfrm>
              <a:off x="1034474" y="5013719"/>
              <a:ext cx="188518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 name="组合 1"/>
          <p:cNvGrpSpPr/>
          <p:nvPr/>
        </p:nvGrpSpPr>
        <p:grpSpPr>
          <a:xfrm>
            <a:off x="6023841" y="3607408"/>
            <a:ext cx="4812482" cy="489600"/>
            <a:chOff x="6023841" y="3607408"/>
            <a:chExt cx="4812482" cy="489600"/>
          </a:xfrm>
        </p:grpSpPr>
        <p:sp>
          <p:nvSpPr>
            <p:cNvPr id="49" name="矩形 48"/>
            <p:cNvSpPr/>
            <p:nvPr/>
          </p:nvSpPr>
          <p:spPr bwMode="auto">
            <a:xfrm>
              <a:off x="7537690" y="3607408"/>
              <a:ext cx="3298633" cy="489600"/>
            </a:xfrm>
            <a:prstGeom prst="rect">
              <a:avLst/>
            </a:prstGeom>
            <a:ln>
              <a:solidFill>
                <a:schemeClr val="bg1">
                  <a:alpha val="20000"/>
                </a:schemeClr>
              </a:solidFill>
            </a:ln>
            <a:extLst/>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spAutoFit/>
            </a:bodyPr>
            <a:lstStyle/>
            <a:p>
              <a:pPr algn="ctr" fontAlgn="base">
                <a:spcBef>
                  <a:spcPct val="50000"/>
                </a:spcBef>
                <a:spcAft>
                  <a:spcPct val="0"/>
                </a:spcAft>
              </a:pPr>
              <a:endParaRPr lang="zh-CN" altLang="en-US" sz="1600" b="1">
                <a:solidFill>
                  <a:prstClr val="black"/>
                </a:solidFill>
                <a:latin typeface="Arial" pitchFamily="34" charset="0"/>
              </a:endParaRPr>
            </a:p>
          </p:txBody>
        </p:sp>
        <p:sp>
          <p:nvSpPr>
            <p:cNvPr id="50" name="Rectangle 6"/>
            <p:cNvSpPr>
              <a:spLocks noChangeArrowheads="1"/>
            </p:cNvSpPr>
            <p:nvPr/>
          </p:nvSpPr>
          <p:spPr bwMode="black">
            <a:xfrm>
              <a:off x="7848566" y="3665883"/>
              <a:ext cx="2771560"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sz="2000" b="1" dirty="0" smtClean="0">
                  <a:solidFill>
                    <a:prstClr val="white"/>
                  </a:solidFill>
                  <a:latin typeface="微软雅黑" panose="020B0503020204020204" pitchFamily="34" charset="-122"/>
                  <a:ea typeface="微软雅黑" panose="020B0503020204020204" pitchFamily="34" charset="-122"/>
                </a:rPr>
                <a:t>对象图</a:t>
              </a:r>
              <a:endParaRPr lang="zh-CN" altLang="en-US" sz="2000" b="1" dirty="0">
                <a:solidFill>
                  <a:prstClr val="white"/>
                </a:solidFill>
                <a:latin typeface="微软雅黑" panose="020B0503020204020204" pitchFamily="34" charset="-122"/>
                <a:ea typeface="微软雅黑" panose="020B0503020204020204" pitchFamily="34" charset="-122"/>
              </a:endParaRPr>
            </a:p>
          </p:txBody>
        </p:sp>
        <p:sp>
          <p:nvSpPr>
            <p:cNvPr id="47" name="矩形 46"/>
            <p:cNvSpPr/>
            <p:nvPr/>
          </p:nvSpPr>
          <p:spPr>
            <a:xfrm>
              <a:off x="6023841" y="3607408"/>
              <a:ext cx="1328685" cy="489600"/>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8" name="文本框 47"/>
            <p:cNvSpPr txBox="1"/>
            <p:nvPr/>
          </p:nvSpPr>
          <p:spPr>
            <a:xfrm>
              <a:off x="6200170" y="3644437"/>
              <a:ext cx="962086" cy="400110"/>
            </a:xfrm>
            <a:prstGeom prst="rect">
              <a:avLst/>
            </a:prstGeom>
            <a:noFill/>
          </p:spPr>
          <p:txBody>
            <a:bodyPr wrap="square" rtlCol="0">
              <a:spAutoFit/>
            </a:bodyPr>
            <a:lstStyle/>
            <a:p>
              <a:r>
                <a:rPr lang="zh-CN" altLang="en-US" sz="2000" b="1" dirty="0">
                  <a:solidFill>
                    <a:prstClr val="white"/>
                  </a:solidFill>
                  <a:latin typeface="微软雅黑" panose="020B0503020204020204" pitchFamily="34" charset="-122"/>
                  <a:ea typeface="微软雅黑" panose="020B0503020204020204" pitchFamily="34" charset="-122"/>
                </a:rPr>
                <a:t>第一章</a:t>
              </a:r>
            </a:p>
          </p:txBody>
        </p:sp>
      </p:grpSp>
      <p:grpSp>
        <p:nvGrpSpPr>
          <p:cNvPr id="4" name="组合 3"/>
          <p:cNvGrpSpPr/>
          <p:nvPr/>
        </p:nvGrpSpPr>
        <p:grpSpPr>
          <a:xfrm>
            <a:off x="6023841" y="4267808"/>
            <a:ext cx="4812482" cy="489600"/>
            <a:chOff x="6023841" y="4267808"/>
            <a:chExt cx="4812482" cy="489600"/>
          </a:xfrm>
        </p:grpSpPr>
        <p:sp>
          <p:nvSpPr>
            <p:cNvPr id="43" name="矩形 42"/>
            <p:cNvSpPr/>
            <p:nvPr/>
          </p:nvSpPr>
          <p:spPr bwMode="auto">
            <a:xfrm>
              <a:off x="7537690" y="4267808"/>
              <a:ext cx="3298633" cy="489600"/>
            </a:xfrm>
            <a:prstGeom prst="rect">
              <a:avLst/>
            </a:prstGeom>
            <a:ln>
              <a:solidFill>
                <a:schemeClr val="bg1">
                  <a:alpha val="20000"/>
                </a:schemeClr>
              </a:solidFill>
            </a:ln>
            <a:extLst/>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spAutoFit/>
            </a:bodyPr>
            <a:lstStyle/>
            <a:p>
              <a:pPr algn="ctr" fontAlgn="base">
                <a:spcBef>
                  <a:spcPct val="50000"/>
                </a:spcBef>
                <a:spcAft>
                  <a:spcPct val="0"/>
                </a:spcAft>
              </a:pPr>
              <a:endParaRPr lang="zh-CN" altLang="en-US" sz="1600" b="1">
                <a:solidFill>
                  <a:prstClr val="black"/>
                </a:solidFill>
                <a:latin typeface="Arial" pitchFamily="34" charset="0"/>
              </a:endParaRPr>
            </a:p>
          </p:txBody>
        </p:sp>
        <p:sp>
          <p:nvSpPr>
            <p:cNvPr id="44" name="Rectangle 6"/>
            <p:cNvSpPr>
              <a:spLocks noChangeArrowheads="1"/>
            </p:cNvSpPr>
            <p:nvPr/>
          </p:nvSpPr>
          <p:spPr bwMode="black">
            <a:xfrm>
              <a:off x="7848566" y="4326283"/>
              <a:ext cx="2771560"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sz="2000" b="1" dirty="0" smtClean="0">
                  <a:solidFill>
                    <a:prstClr val="white"/>
                  </a:solidFill>
                  <a:latin typeface="微软雅黑" panose="020B0503020204020204" pitchFamily="34" charset="-122"/>
                  <a:ea typeface="微软雅黑" panose="020B0503020204020204" pitchFamily="34" charset="-122"/>
                </a:rPr>
                <a:t>构件图</a:t>
              </a:r>
              <a:endParaRPr lang="zh-CN" altLang="en-US" sz="2000" b="1" dirty="0">
                <a:solidFill>
                  <a:prstClr val="white"/>
                </a:solidFill>
                <a:latin typeface="微软雅黑" panose="020B0503020204020204" pitchFamily="34" charset="-122"/>
                <a:ea typeface="微软雅黑" panose="020B0503020204020204" pitchFamily="34" charset="-122"/>
              </a:endParaRPr>
            </a:p>
          </p:txBody>
        </p:sp>
        <p:sp>
          <p:nvSpPr>
            <p:cNvPr id="41" name="矩形 40"/>
            <p:cNvSpPr/>
            <p:nvPr/>
          </p:nvSpPr>
          <p:spPr>
            <a:xfrm>
              <a:off x="6023841" y="4267808"/>
              <a:ext cx="1328685" cy="489600"/>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2" name="文本框 41"/>
            <p:cNvSpPr txBox="1"/>
            <p:nvPr/>
          </p:nvSpPr>
          <p:spPr>
            <a:xfrm>
              <a:off x="6200170" y="4304837"/>
              <a:ext cx="962086" cy="400110"/>
            </a:xfrm>
            <a:prstGeom prst="rect">
              <a:avLst/>
            </a:prstGeom>
            <a:noFill/>
          </p:spPr>
          <p:txBody>
            <a:bodyPr wrap="square" rtlCol="0">
              <a:spAutoFit/>
            </a:bodyPr>
            <a:lstStyle/>
            <a:p>
              <a:r>
                <a:rPr lang="zh-CN" altLang="en-US" sz="2000" b="1" dirty="0">
                  <a:solidFill>
                    <a:prstClr val="white"/>
                  </a:solidFill>
                  <a:latin typeface="微软雅黑" panose="020B0503020204020204" pitchFamily="34" charset="-122"/>
                  <a:ea typeface="微软雅黑" panose="020B0503020204020204" pitchFamily="34" charset="-122"/>
                </a:rPr>
                <a:t>第二章</a:t>
              </a:r>
            </a:p>
          </p:txBody>
        </p:sp>
      </p:grpSp>
      <p:grpSp>
        <p:nvGrpSpPr>
          <p:cNvPr id="5" name="组合 4"/>
          <p:cNvGrpSpPr/>
          <p:nvPr/>
        </p:nvGrpSpPr>
        <p:grpSpPr>
          <a:xfrm>
            <a:off x="6021411" y="4928208"/>
            <a:ext cx="4812482" cy="489600"/>
            <a:chOff x="6021411" y="4928208"/>
            <a:chExt cx="4812482" cy="489600"/>
          </a:xfrm>
        </p:grpSpPr>
        <p:sp>
          <p:nvSpPr>
            <p:cNvPr id="37" name="矩形 36"/>
            <p:cNvSpPr/>
            <p:nvPr/>
          </p:nvSpPr>
          <p:spPr bwMode="auto">
            <a:xfrm>
              <a:off x="7535260" y="4928208"/>
              <a:ext cx="3298633" cy="489600"/>
            </a:xfrm>
            <a:prstGeom prst="rect">
              <a:avLst/>
            </a:prstGeom>
            <a:ln>
              <a:solidFill>
                <a:schemeClr val="bg1">
                  <a:alpha val="20000"/>
                </a:schemeClr>
              </a:solidFill>
            </a:ln>
            <a:extLst/>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spAutoFit/>
            </a:bodyPr>
            <a:lstStyle/>
            <a:p>
              <a:pPr algn="ctr" fontAlgn="base">
                <a:spcBef>
                  <a:spcPct val="50000"/>
                </a:spcBef>
                <a:spcAft>
                  <a:spcPct val="0"/>
                </a:spcAft>
              </a:pPr>
              <a:endParaRPr lang="zh-CN" altLang="en-US" sz="1600" b="1">
                <a:solidFill>
                  <a:prstClr val="black"/>
                </a:solidFill>
                <a:latin typeface="Arial" pitchFamily="34" charset="0"/>
              </a:endParaRPr>
            </a:p>
          </p:txBody>
        </p:sp>
        <p:sp>
          <p:nvSpPr>
            <p:cNvPr id="38" name="Rectangle 6"/>
            <p:cNvSpPr>
              <a:spLocks noChangeArrowheads="1"/>
            </p:cNvSpPr>
            <p:nvPr/>
          </p:nvSpPr>
          <p:spPr bwMode="black">
            <a:xfrm>
              <a:off x="7846136" y="4986683"/>
              <a:ext cx="2771560"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sz="2000" b="1" dirty="0" smtClean="0">
                  <a:solidFill>
                    <a:prstClr val="white"/>
                  </a:solidFill>
                  <a:latin typeface="微软雅黑" panose="020B0503020204020204" pitchFamily="34" charset="-122"/>
                  <a:ea typeface="微软雅黑" panose="020B0503020204020204" pitchFamily="34" charset="-122"/>
                </a:rPr>
                <a:t>包图</a:t>
              </a:r>
              <a:endParaRPr lang="zh-CN" altLang="en-US" sz="2000" b="1" dirty="0">
                <a:solidFill>
                  <a:prstClr val="white"/>
                </a:solidFill>
                <a:latin typeface="微软雅黑" panose="020B0503020204020204" pitchFamily="34" charset="-122"/>
                <a:ea typeface="微软雅黑" panose="020B0503020204020204" pitchFamily="34" charset="-122"/>
              </a:endParaRPr>
            </a:p>
          </p:txBody>
        </p:sp>
        <p:sp>
          <p:nvSpPr>
            <p:cNvPr id="35" name="矩形 34"/>
            <p:cNvSpPr/>
            <p:nvPr/>
          </p:nvSpPr>
          <p:spPr>
            <a:xfrm>
              <a:off x="6021411" y="4928208"/>
              <a:ext cx="1328685" cy="489600"/>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6" name="文本框 35"/>
            <p:cNvSpPr txBox="1"/>
            <p:nvPr/>
          </p:nvSpPr>
          <p:spPr>
            <a:xfrm>
              <a:off x="6197740" y="4965237"/>
              <a:ext cx="962086" cy="400110"/>
            </a:xfrm>
            <a:prstGeom prst="rect">
              <a:avLst/>
            </a:prstGeom>
            <a:noFill/>
          </p:spPr>
          <p:txBody>
            <a:bodyPr wrap="square" rtlCol="0">
              <a:spAutoFit/>
            </a:bodyPr>
            <a:lstStyle/>
            <a:p>
              <a:r>
                <a:rPr lang="zh-CN" altLang="en-US" sz="2000" b="1" dirty="0">
                  <a:solidFill>
                    <a:prstClr val="white"/>
                  </a:solidFill>
                  <a:latin typeface="微软雅黑" panose="020B0503020204020204" pitchFamily="34" charset="-122"/>
                  <a:ea typeface="微软雅黑" panose="020B0503020204020204" pitchFamily="34" charset="-122"/>
                </a:rPr>
                <a:t>第三章</a:t>
              </a:r>
            </a:p>
          </p:txBody>
        </p:sp>
      </p:grpSp>
      <p:grpSp>
        <p:nvGrpSpPr>
          <p:cNvPr id="8" name="组合 7"/>
          <p:cNvGrpSpPr/>
          <p:nvPr/>
        </p:nvGrpSpPr>
        <p:grpSpPr>
          <a:xfrm>
            <a:off x="6021411" y="5588608"/>
            <a:ext cx="4812482" cy="489600"/>
            <a:chOff x="6021411" y="5588608"/>
            <a:chExt cx="4812482" cy="489600"/>
          </a:xfrm>
        </p:grpSpPr>
        <p:sp>
          <p:nvSpPr>
            <p:cNvPr id="31" name="矩形 30"/>
            <p:cNvSpPr/>
            <p:nvPr/>
          </p:nvSpPr>
          <p:spPr bwMode="auto">
            <a:xfrm>
              <a:off x="7535260" y="5588608"/>
              <a:ext cx="3298633" cy="489600"/>
            </a:xfrm>
            <a:prstGeom prst="rect">
              <a:avLst/>
            </a:prstGeom>
            <a:ln>
              <a:solidFill>
                <a:schemeClr val="bg1">
                  <a:alpha val="20000"/>
                </a:schemeClr>
              </a:solidFill>
            </a:ln>
            <a:extLst/>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prstTxWarp prst="textNoShape">
                <a:avLst/>
              </a:prstTxWarp>
              <a:spAutoFit/>
            </a:bodyPr>
            <a:lstStyle/>
            <a:p>
              <a:pPr algn="ctr" fontAlgn="base">
                <a:spcBef>
                  <a:spcPct val="50000"/>
                </a:spcBef>
                <a:spcAft>
                  <a:spcPct val="0"/>
                </a:spcAft>
              </a:pPr>
              <a:endParaRPr lang="zh-CN" altLang="en-US" sz="1600" b="1">
                <a:solidFill>
                  <a:prstClr val="black"/>
                </a:solidFill>
                <a:latin typeface="Arial" pitchFamily="34" charset="0"/>
              </a:endParaRPr>
            </a:p>
          </p:txBody>
        </p:sp>
        <p:sp>
          <p:nvSpPr>
            <p:cNvPr id="32" name="Rectangle 6"/>
            <p:cNvSpPr>
              <a:spLocks noChangeArrowheads="1"/>
            </p:cNvSpPr>
            <p:nvPr/>
          </p:nvSpPr>
          <p:spPr bwMode="black">
            <a:xfrm>
              <a:off x="7846136" y="5647083"/>
              <a:ext cx="2771560"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sz="2000" b="1" dirty="0" smtClean="0">
                  <a:solidFill>
                    <a:prstClr val="white"/>
                  </a:solidFill>
                  <a:latin typeface="微软雅黑" panose="020B0503020204020204" pitchFamily="34" charset="-122"/>
                  <a:ea typeface="微软雅黑" panose="020B0503020204020204" pitchFamily="34" charset="-122"/>
                </a:rPr>
                <a:t>其他信息</a:t>
              </a:r>
              <a:endParaRPr lang="zh-CN" altLang="en-US" sz="2000" b="1" dirty="0">
                <a:solidFill>
                  <a:prstClr val="white"/>
                </a:solidFill>
                <a:latin typeface="微软雅黑" panose="020B0503020204020204" pitchFamily="34" charset="-122"/>
                <a:ea typeface="微软雅黑" panose="020B0503020204020204" pitchFamily="34" charset="-122"/>
              </a:endParaRPr>
            </a:p>
          </p:txBody>
        </p:sp>
        <p:sp>
          <p:nvSpPr>
            <p:cNvPr id="29" name="矩形 28"/>
            <p:cNvSpPr/>
            <p:nvPr/>
          </p:nvSpPr>
          <p:spPr>
            <a:xfrm>
              <a:off x="6021411" y="5588608"/>
              <a:ext cx="1328685" cy="489600"/>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文本框 29"/>
            <p:cNvSpPr txBox="1"/>
            <p:nvPr/>
          </p:nvSpPr>
          <p:spPr>
            <a:xfrm>
              <a:off x="6197740" y="5625637"/>
              <a:ext cx="962086" cy="400110"/>
            </a:xfrm>
            <a:prstGeom prst="rect">
              <a:avLst/>
            </a:prstGeom>
            <a:noFill/>
          </p:spPr>
          <p:txBody>
            <a:bodyPr wrap="square" rtlCol="0">
              <a:spAutoFit/>
            </a:bodyPr>
            <a:lstStyle/>
            <a:p>
              <a:r>
                <a:rPr lang="zh-CN" altLang="en-US" sz="2000" b="1" dirty="0">
                  <a:solidFill>
                    <a:prstClr val="white"/>
                  </a:solidFill>
                  <a:latin typeface="微软雅黑" panose="020B0503020204020204" pitchFamily="34" charset="-122"/>
                  <a:ea typeface="微软雅黑" panose="020B0503020204020204" pitchFamily="34" charset="-122"/>
                </a:rPr>
                <a:t>第四章</a:t>
              </a:r>
            </a:p>
          </p:txBody>
        </p:sp>
      </p:grpSp>
    </p:spTree>
    <p:extLst>
      <p:ext uri="{BB962C8B-B14F-4D97-AF65-F5344CB8AC3E}">
        <p14:creationId xmlns:p14="http://schemas.microsoft.com/office/powerpoint/2010/main" val="3624899244"/>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heel(1)">
                                          <p:cBhvr>
                                            <p:cTn id="11" dur="1000"/>
                                            <p:tgtEl>
                                              <p:spTgt spid="7"/>
                                            </p:tgtEl>
                                          </p:cBhvr>
                                        </p:animEffect>
                                      </p:childTnLst>
                                    </p:cTn>
                                  </p:par>
                                </p:childTnLst>
                              </p:cTn>
                            </p:par>
                            <p:par>
                              <p:cTn id="12" fill="hold">
                                <p:stCondLst>
                                  <p:cond delay="1500"/>
                                </p:stCondLst>
                                <p:childTnLst>
                                  <p:par>
                                    <p:cTn id="13" presetID="21" presetClass="entr" presetSubtype="1"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heel(1)">
                                          <p:cBhvr>
                                            <p:cTn id="15" dur="1000"/>
                                            <p:tgtEl>
                                              <p:spTgt spid="6"/>
                                            </p:tgtEl>
                                          </p:cBhvr>
                                        </p:animEffect>
                                      </p:childTnLst>
                                    </p:cTn>
                                  </p:par>
                                </p:childTnLst>
                              </p:cTn>
                            </p:par>
                            <p:par>
                              <p:cTn id="16" fill="hold">
                                <p:stCondLst>
                                  <p:cond delay="2500"/>
                                </p:stCondLst>
                                <p:childTnLst>
                                  <p:par>
                                    <p:cTn id="17" presetID="2" presetClass="entr" presetSubtype="1" fill="hold" grpId="0" nodeType="afterEffect" p14:presetBounceEnd="38000">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14:bounceEnd="38000">
                                          <p:cBhvr additive="base">
                                            <p:cTn id="19" dur="500" fill="hold"/>
                                            <p:tgtEl>
                                              <p:spTgt spid="12"/>
                                            </p:tgtEl>
                                            <p:attrNameLst>
                                              <p:attrName>ppt_x</p:attrName>
                                            </p:attrNameLst>
                                          </p:cBhvr>
                                          <p:tavLst>
                                            <p:tav tm="0">
                                              <p:val>
                                                <p:strVal val="#ppt_x"/>
                                              </p:val>
                                            </p:tav>
                                            <p:tav tm="100000">
                                              <p:val>
                                                <p:strVal val="#ppt_x"/>
                                              </p:val>
                                            </p:tav>
                                          </p:tavLst>
                                        </p:anim>
                                        <p:anim calcmode="lin" valueType="num" p14:bounceEnd="38000">
                                          <p:cBhvr additive="base">
                                            <p:cTn id="20" dur="500" fill="hold"/>
                                            <p:tgtEl>
                                              <p:spTgt spid="12"/>
                                            </p:tgtEl>
                                            <p:attrNameLst>
                                              <p:attrName>ppt_y</p:attrName>
                                            </p:attrNameLst>
                                          </p:cBhvr>
                                          <p:tavLst>
                                            <p:tav tm="0">
                                              <p:val>
                                                <p:strVal val="0-#ppt_h/2"/>
                                              </p:val>
                                            </p:tav>
                                            <p:tav tm="100000">
                                              <p:val>
                                                <p:strVal val="#ppt_y"/>
                                              </p:val>
                                            </p:tav>
                                          </p:tavLst>
                                        </p:anim>
                                      </p:childTnLst>
                                    </p:cTn>
                                  </p:par>
                                </p:childTnLst>
                              </p:cTn>
                            </p:par>
                            <p:par>
                              <p:cTn id="21" fill="hold">
                                <p:stCondLst>
                                  <p:cond delay="3000"/>
                                </p:stCondLst>
                                <p:childTnLst>
                                  <p:par>
                                    <p:cTn id="22" presetID="2" presetClass="entr" presetSubtype="1" fill="hold" grpId="0" nodeType="afterEffect" p14:presetBounceEnd="38000">
                                      <p:stCondLst>
                                        <p:cond delay="0"/>
                                      </p:stCondLst>
                                      <p:childTnLst>
                                        <p:set>
                                          <p:cBhvr>
                                            <p:cTn id="23" dur="1" fill="hold">
                                              <p:stCondLst>
                                                <p:cond delay="0"/>
                                              </p:stCondLst>
                                            </p:cTn>
                                            <p:tgtEl>
                                              <p:spTgt spid="13"/>
                                            </p:tgtEl>
                                            <p:attrNameLst>
                                              <p:attrName>style.visibility</p:attrName>
                                            </p:attrNameLst>
                                          </p:cBhvr>
                                          <p:to>
                                            <p:strVal val="visible"/>
                                          </p:to>
                                        </p:set>
                                        <p:anim calcmode="lin" valueType="num" p14:bounceEnd="38000">
                                          <p:cBhvr additive="base">
                                            <p:cTn id="24" dur="500" fill="hold"/>
                                            <p:tgtEl>
                                              <p:spTgt spid="13"/>
                                            </p:tgtEl>
                                            <p:attrNameLst>
                                              <p:attrName>ppt_x</p:attrName>
                                            </p:attrNameLst>
                                          </p:cBhvr>
                                          <p:tavLst>
                                            <p:tav tm="0">
                                              <p:val>
                                                <p:strVal val="#ppt_x"/>
                                              </p:val>
                                            </p:tav>
                                            <p:tav tm="100000">
                                              <p:val>
                                                <p:strVal val="#ppt_x"/>
                                              </p:val>
                                            </p:tav>
                                          </p:tavLst>
                                        </p:anim>
                                        <p:anim calcmode="lin" valueType="num" p14:bounceEnd="38000">
                                          <p:cBhvr additive="base">
                                            <p:cTn id="25" dur="500" fill="hold"/>
                                            <p:tgtEl>
                                              <p:spTgt spid="13"/>
                                            </p:tgtEl>
                                            <p:attrNameLst>
                                              <p:attrName>ppt_y</p:attrName>
                                            </p:attrNameLst>
                                          </p:cBhvr>
                                          <p:tavLst>
                                            <p:tav tm="0">
                                              <p:val>
                                                <p:strVal val="0-#ppt_h/2"/>
                                              </p:val>
                                            </p:tav>
                                            <p:tav tm="100000">
                                              <p:val>
                                                <p:strVal val="#ppt_y"/>
                                              </p:val>
                                            </p:tav>
                                          </p:tavLst>
                                        </p:anim>
                                      </p:childTnLst>
                                    </p:cTn>
                                  </p:par>
                                </p:childTnLst>
                              </p:cTn>
                            </p:par>
                            <p:par>
                              <p:cTn id="26" fill="hold">
                                <p:stCondLst>
                                  <p:cond delay="3500"/>
                                </p:stCondLst>
                                <p:childTnLst>
                                  <p:par>
                                    <p:cTn id="27" presetID="2" presetClass="entr" presetSubtype="1" fill="hold" grpId="0" nodeType="afterEffect" p14:presetBounceEnd="38000">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14:bounceEnd="38000">
                                          <p:cBhvr additive="base">
                                            <p:cTn id="29" dur="500" fill="hold"/>
                                            <p:tgtEl>
                                              <p:spTgt spid="11"/>
                                            </p:tgtEl>
                                            <p:attrNameLst>
                                              <p:attrName>ppt_x</p:attrName>
                                            </p:attrNameLst>
                                          </p:cBhvr>
                                          <p:tavLst>
                                            <p:tav tm="0">
                                              <p:val>
                                                <p:strVal val="#ppt_x"/>
                                              </p:val>
                                            </p:tav>
                                            <p:tav tm="100000">
                                              <p:val>
                                                <p:strVal val="#ppt_x"/>
                                              </p:val>
                                            </p:tav>
                                          </p:tavLst>
                                        </p:anim>
                                        <p:anim calcmode="lin" valueType="num" p14:bounceEnd="38000">
                                          <p:cBhvr additive="base">
                                            <p:cTn id="30" dur="500" fill="hold"/>
                                            <p:tgtEl>
                                              <p:spTgt spid="11"/>
                                            </p:tgtEl>
                                            <p:attrNameLst>
                                              <p:attrName>ppt_y</p:attrName>
                                            </p:attrNameLst>
                                          </p:cBhvr>
                                          <p:tavLst>
                                            <p:tav tm="0">
                                              <p:val>
                                                <p:strVal val="0-#ppt_h/2"/>
                                              </p:val>
                                            </p:tav>
                                            <p:tav tm="100000">
                                              <p:val>
                                                <p:strVal val="#ppt_y"/>
                                              </p:val>
                                            </p:tav>
                                          </p:tavLst>
                                        </p:anim>
                                      </p:childTnLst>
                                    </p:cTn>
                                  </p:par>
                                </p:childTnLst>
                              </p:cTn>
                            </p:par>
                            <p:par>
                              <p:cTn id="31" fill="hold">
                                <p:stCondLst>
                                  <p:cond delay="4000"/>
                                </p:stCondLst>
                                <p:childTnLst>
                                  <p:par>
                                    <p:cTn id="32" presetID="22" presetClass="entr" presetSubtype="1" fill="hold" nodeType="after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wipe(up)">
                                          <p:cBhvr>
                                            <p:cTn id="34" dur="500"/>
                                            <p:tgtEl>
                                              <p:spTgt spid="14"/>
                                            </p:tgtEl>
                                          </p:cBhvr>
                                        </p:animEffect>
                                      </p:childTnLst>
                                    </p:cTn>
                                  </p:par>
                                </p:childTnLst>
                              </p:cTn>
                            </p:par>
                            <p:par>
                              <p:cTn id="35" fill="hold">
                                <p:stCondLst>
                                  <p:cond delay="4500"/>
                                </p:stCondLst>
                                <p:childTnLst>
                                  <p:par>
                                    <p:cTn id="36" presetID="22" presetClass="entr" presetSubtype="1" fill="hold" nodeType="after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wipe(up)">
                                          <p:cBhvr>
                                            <p:cTn id="38" dur="500"/>
                                            <p:tgtEl>
                                              <p:spTgt spid="9"/>
                                            </p:tgtEl>
                                          </p:cBhvr>
                                        </p:animEffect>
                                      </p:childTnLst>
                                    </p:cTn>
                                  </p:par>
                                </p:childTnLst>
                              </p:cTn>
                            </p:par>
                            <p:par>
                              <p:cTn id="39" fill="hold">
                                <p:stCondLst>
                                  <p:cond delay="5000"/>
                                </p:stCondLst>
                                <p:childTnLst>
                                  <p:par>
                                    <p:cTn id="40" presetID="42" presetClass="entr" presetSubtype="0" fill="hold" nodeType="after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1000"/>
                                            <p:tgtEl>
                                              <p:spTgt spid="15"/>
                                            </p:tgtEl>
                                          </p:cBhvr>
                                        </p:animEffect>
                                        <p:anim calcmode="lin" valueType="num">
                                          <p:cBhvr>
                                            <p:cTn id="43" dur="1000" fill="hold"/>
                                            <p:tgtEl>
                                              <p:spTgt spid="15"/>
                                            </p:tgtEl>
                                            <p:attrNameLst>
                                              <p:attrName>ppt_x</p:attrName>
                                            </p:attrNameLst>
                                          </p:cBhvr>
                                          <p:tavLst>
                                            <p:tav tm="0">
                                              <p:val>
                                                <p:strVal val="#ppt_x"/>
                                              </p:val>
                                            </p:tav>
                                            <p:tav tm="100000">
                                              <p:val>
                                                <p:strVal val="#ppt_x"/>
                                              </p:val>
                                            </p:tav>
                                          </p:tavLst>
                                        </p:anim>
                                        <p:anim calcmode="lin" valueType="num">
                                          <p:cBhvr>
                                            <p:cTn id="44" dur="1000" fill="hold"/>
                                            <p:tgtEl>
                                              <p:spTgt spid="15"/>
                                            </p:tgtEl>
                                            <p:attrNameLst>
                                              <p:attrName>ppt_y</p:attrName>
                                            </p:attrNameLst>
                                          </p:cBhvr>
                                          <p:tavLst>
                                            <p:tav tm="0">
                                              <p:val>
                                                <p:strVal val="#ppt_y+.1"/>
                                              </p:val>
                                            </p:tav>
                                            <p:tav tm="100000">
                                              <p:val>
                                                <p:strVal val="#ppt_y"/>
                                              </p:val>
                                            </p:tav>
                                          </p:tavLst>
                                        </p:anim>
                                      </p:childTnLst>
                                    </p:cTn>
                                  </p:par>
                                </p:childTnLst>
                              </p:cTn>
                            </p:par>
                            <p:par>
                              <p:cTn id="45" fill="hold">
                                <p:stCondLst>
                                  <p:cond delay="6000"/>
                                </p:stCondLst>
                                <p:childTnLst>
                                  <p:par>
                                    <p:cTn id="46" presetID="2" presetClass="entr" presetSubtype="2" fill="hold" nodeType="afterEffect">
                                      <p:stCondLst>
                                        <p:cond delay="0"/>
                                      </p:stCondLst>
                                      <p:childTnLst>
                                        <p:set>
                                          <p:cBhvr>
                                            <p:cTn id="47" dur="1" fill="hold">
                                              <p:stCondLst>
                                                <p:cond delay="0"/>
                                              </p:stCondLst>
                                            </p:cTn>
                                            <p:tgtEl>
                                              <p:spTgt spid="2"/>
                                            </p:tgtEl>
                                            <p:attrNameLst>
                                              <p:attrName>style.visibility</p:attrName>
                                            </p:attrNameLst>
                                          </p:cBhvr>
                                          <p:to>
                                            <p:strVal val="visible"/>
                                          </p:to>
                                        </p:set>
                                        <p:anim calcmode="lin" valueType="num">
                                          <p:cBhvr additive="base">
                                            <p:cTn id="48" dur="500" fill="hold"/>
                                            <p:tgtEl>
                                              <p:spTgt spid="2"/>
                                            </p:tgtEl>
                                            <p:attrNameLst>
                                              <p:attrName>ppt_x</p:attrName>
                                            </p:attrNameLst>
                                          </p:cBhvr>
                                          <p:tavLst>
                                            <p:tav tm="0">
                                              <p:val>
                                                <p:strVal val="1+#ppt_w/2"/>
                                              </p:val>
                                            </p:tav>
                                            <p:tav tm="100000">
                                              <p:val>
                                                <p:strVal val="#ppt_x"/>
                                              </p:val>
                                            </p:tav>
                                          </p:tavLst>
                                        </p:anim>
                                        <p:anim calcmode="lin" valueType="num">
                                          <p:cBhvr additive="base">
                                            <p:cTn id="49" dur="500" fill="hold"/>
                                            <p:tgtEl>
                                              <p:spTgt spid="2"/>
                                            </p:tgtEl>
                                            <p:attrNameLst>
                                              <p:attrName>ppt_y</p:attrName>
                                            </p:attrNameLst>
                                          </p:cBhvr>
                                          <p:tavLst>
                                            <p:tav tm="0">
                                              <p:val>
                                                <p:strVal val="#ppt_y"/>
                                              </p:val>
                                            </p:tav>
                                            <p:tav tm="100000">
                                              <p:val>
                                                <p:strVal val="#ppt_y"/>
                                              </p:val>
                                            </p:tav>
                                          </p:tavLst>
                                        </p:anim>
                                      </p:childTnLst>
                                    </p:cTn>
                                  </p:par>
                                  <p:par>
                                    <p:cTn id="50" presetID="2" presetClass="entr" presetSubtype="2" fill="hold" nodeType="withEffect">
                                      <p:stCondLst>
                                        <p:cond delay="250"/>
                                      </p:stCondLst>
                                      <p:childTnLst>
                                        <p:set>
                                          <p:cBhvr>
                                            <p:cTn id="51" dur="1" fill="hold">
                                              <p:stCondLst>
                                                <p:cond delay="0"/>
                                              </p:stCondLst>
                                            </p:cTn>
                                            <p:tgtEl>
                                              <p:spTgt spid="4"/>
                                            </p:tgtEl>
                                            <p:attrNameLst>
                                              <p:attrName>style.visibility</p:attrName>
                                            </p:attrNameLst>
                                          </p:cBhvr>
                                          <p:to>
                                            <p:strVal val="visible"/>
                                          </p:to>
                                        </p:set>
                                        <p:anim calcmode="lin" valueType="num">
                                          <p:cBhvr additive="base">
                                            <p:cTn id="52" dur="500" fill="hold"/>
                                            <p:tgtEl>
                                              <p:spTgt spid="4"/>
                                            </p:tgtEl>
                                            <p:attrNameLst>
                                              <p:attrName>ppt_x</p:attrName>
                                            </p:attrNameLst>
                                          </p:cBhvr>
                                          <p:tavLst>
                                            <p:tav tm="0">
                                              <p:val>
                                                <p:strVal val="1+#ppt_w/2"/>
                                              </p:val>
                                            </p:tav>
                                            <p:tav tm="100000">
                                              <p:val>
                                                <p:strVal val="#ppt_x"/>
                                              </p:val>
                                            </p:tav>
                                          </p:tavLst>
                                        </p:anim>
                                        <p:anim calcmode="lin" valueType="num">
                                          <p:cBhvr additive="base">
                                            <p:cTn id="53" dur="500" fill="hold"/>
                                            <p:tgtEl>
                                              <p:spTgt spid="4"/>
                                            </p:tgtEl>
                                            <p:attrNameLst>
                                              <p:attrName>ppt_y</p:attrName>
                                            </p:attrNameLst>
                                          </p:cBhvr>
                                          <p:tavLst>
                                            <p:tav tm="0">
                                              <p:val>
                                                <p:strVal val="#ppt_y"/>
                                              </p:val>
                                            </p:tav>
                                            <p:tav tm="100000">
                                              <p:val>
                                                <p:strVal val="#ppt_y"/>
                                              </p:val>
                                            </p:tav>
                                          </p:tavLst>
                                        </p:anim>
                                      </p:childTnLst>
                                    </p:cTn>
                                  </p:par>
                                  <p:par>
                                    <p:cTn id="54" presetID="2" presetClass="entr" presetSubtype="2" fill="hold" nodeType="withEffect">
                                      <p:stCondLst>
                                        <p:cond delay="500"/>
                                      </p:stCondLst>
                                      <p:childTnLst>
                                        <p:set>
                                          <p:cBhvr>
                                            <p:cTn id="55" dur="1" fill="hold">
                                              <p:stCondLst>
                                                <p:cond delay="0"/>
                                              </p:stCondLst>
                                            </p:cTn>
                                            <p:tgtEl>
                                              <p:spTgt spid="5"/>
                                            </p:tgtEl>
                                            <p:attrNameLst>
                                              <p:attrName>style.visibility</p:attrName>
                                            </p:attrNameLst>
                                          </p:cBhvr>
                                          <p:to>
                                            <p:strVal val="visible"/>
                                          </p:to>
                                        </p:set>
                                        <p:anim calcmode="lin" valueType="num">
                                          <p:cBhvr additive="base">
                                            <p:cTn id="56" dur="500" fill="hold"/>
                                            <p:tgtEl>
                                              <p:spTgt spid="5"/>
                                            </p:tgtEl>
                                            <p:attrNameLst>
                                              <p:attrName>ppt_x</p:attrName>
                                            </p:attrNameLst>
                                          </p:cBhvr>
                                          <p:tavLst>
                                            <p:tav tm="0">
                                              <p:val>
                                                <p:strVal val="1+#ppt_w/2"/>
                                              </p:val>
                                            </p:tav>
                                            <p:tav tm="100000">
                                              <p:val>
                                                <p:strVal val="#ppt_x"/>
                                              </p:val>
                                            </p:tav>
                                          </p:tavLst>
                                        </p:anim>
                                        <p:anim calcmode="lin" valueType="num">
                                          <p:cBhvr additive="base">
                                            <p:cTn id="57" dur="500" fill="hold"/>
                                            <p:tgtEl>
                                              <p:spTgt spid="5"/>
                                            </p:tgtEl>
                                            <p:attrNameLst>
                                              <p:attrName>ppt_y</p:attrName>
                                            </p:attrNameLst>
                                          </p:cBhvr>
                                          <p:tavLst>
                                            <p:tav tm="0">
                                              <p:val>
                                                <p:strVal val="#ppt_y"/>
                                              </p:val>
                                            </p:tav>
                                            <p:tav tm="100000">
                                              <p:val>
                                                <p:strVal val="#ppt_y"/>
                                              </p:val>
                                            </p:tav>
                                          </p:tavLst>
                                        </p:anim>
                                      </p:childTnLst>
                                    </p:cTn>
                                  </p:par>
                                  <p:par>
                                    <p:cTn id="58" presetID="2" presetClass="entr" presetSubtype="2" fill="hold" nodeType="withEffect">
                                      <p:stCondLst>
                                        <p:cond delay="750"/>
                                      </p:stCondLst>
                                      <p:childTnLst>
                                        <p:set>
                                          <p:cBhvr>
                                            <p:cTn id="59" dur="1" fill="hold">
                                              <p:stCondLst>
                                                <p:cond delay="0"/>
                                              </p:stCondLst>
                                            </p:cTn>
                                            <p:tgtEl>
                                              <p:spTgt spid="8"/>
                                            </p:tgtEl>
                                            <p:attrNameLst>
                                              <p:attrName>style.visibility</p:attrName>
                                            </p:attrNameLst>
                                          </p:cBhvr>
                                          <p:to>
                                            <p:strVal val="visible"/>
                                          </p:to>
                                        </p:set>
                                        <p:anim calcmode="lin" valueType="num">
                                          <p:cBhvr additive="base">
                                            <p:cTn id="60" dur="500" fill="hold"/>
                                            <p:tgtEl>
                                              <p:spTgt spid="8"/>
                                            </p:tgtEl>
                                            <p:attrNameLst>
                                              <p:attrName>ppt_x</p:attrName>
                                            </p:attrNameLst>
                                          </p:cBhvr>
                                          <p:tavLst>
                                            <p:tav tm="0">
                                              <p:val>
                                                <p:strVal val="1+#ppt_w/2"/>
                                              </p:val>
                                            </p:tav>
                                            <p:tav tm="100000">
                                              <p:val>
                                                <p:strVal val="#ppt_x"/>
                                              </p:val>
                                            </p:tav>
                                          </p:tavLst>
                                        </p:anim>
                                        <p:anim calcmode="lin" valueType="num">
                                          <p:cBhvr additive="base">
                                            <p:cTn id="61"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2" grpId="0" animBg="1"/>
          <p:bldP spid="13" grpId="0" animBg="1"/>
          <p:bldP spid="11" grpId="0" animBg="1"/>
          <p:bldP spid="6" grpId="0" animBg="1"/>
          <p:bldP spid="7"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heel(1)">
                                          <p:cBhvr>
                                            <p:cTn id="11" dur="1000"/>
                                            <p:tgtEl>
                                              <p:spTgt spid="7"/>
                                            </p:tgtEl>
                                          </p:cBhvr>
                                        </p:animEffect>
                                      </p:childTnLst>
                                    </p:cTn>
                                  </p:par>
                                </p:childTnLst>
                              </p:cTn>
                            </p:par>
                            <p:par>
                              <p:cTn id="12" fill="hold">
                                <p:stCondLst>
                                  <p:cond delay="1500"/>
                                </p:stCondLst>
                                <p:childTnLst>
                                  <p:par>
                                    <p:cTn id="13" presetID="21" presetClass="entr" presetSubtype="1"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heel(1)">
                                          <p:cBhvr>
                                            <p:cTn id="15" dur="1000"/>
                                            <p:tgtEl>
                                              <p:spTgt spid="6"/>
                                            </p:tgtEl>
                                          </p:cBhvr>
                                        </p:animEffect>
                                      </p:childTnLst>
                                    </p:cTn>
                                  </p:par>
                                </p:childTnLst>
                              </p:cTn>
                            </p:par>
                            <p:par>
                              <p:cTn id="16" fill="hold">
                                <p:stCondLst>
                                  <p:cond delay="2500"/>
                                </p:stCondLst>
                                <p:childTnLst>
                                  <p:par>
                                    <p:cTn id="17" presetID="2" presetClass="entr" presetSubtype="1"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0-#ppt_h/2"/>
                                              </p:val>
                                            </p:tav>
                                            <p:tav tm="100000">
                                              <p:val>
                                                <p:strVal val="#ppt_y"/>
                                              </p:val>
                                            </p:tav>
                                          </p:tavLst>
                                        </p:anim>
                                      </p:childTnLst>
                                    </p:cTn>
                                  </p:par>
                                </p:childTnLst>
                              </p:cTn>
                            </p:par>
                            <p:par>
                              <p:cTn id="21" fill="hold">
                                <p:stCondLst>
                                  <p:cond delay="3000"/>
                                </p:stCondLst>
                                <p:childTnLst>
                                  <p:par>
                                    <p:cTn id="22" presetID="2" presetClass="entr" presetSubtype="1" fill="hold" grpId="0" nodeType="afterEffect">
                                      <p:stCondLst>
                                        <p:cond delay="0"/>
                                      </p:stCondLst>
                                      <p:childTnLst>
                                        <p:set>
                                          <p:cBhvr>
                                            <p:cTn id="23" dur="1" fill="hold">
                                              <p:stCondLst>
                                                <p:cond delay="0"/>
                                              </p:stCondLst>
                                            </p:cTn>
                                            <p:tgtEl>
                                              <p:spTgt spid="13"/>
                                            </p:tgtEl>
                                            <p:attrNameLst>
                                              <p:attrName>style.visibility</p:attrName>
                                            </p:attrNameLst>
                                          </p:cBhvr>
                                          <p:to>
                                            <p:strVal val="visible"/>
                                          </p:to>
                                        </p:set>
                                        <p:anim calcmode="lin" valueType="num">
                                          <p:cBhvr additive="base">
                                            <p:cTn id="24" dur="500" fill="hold"/>
                                            <p:tgtEl>
                                              <p:spTgt spid="13"/>
                                            </p:tgtEl>
                                            <p:attrNameLst>
                                              <p:attrName>ppt_x</p:attrName>
                                            </p:attrNameLst>
                                          </p:cBhvr>
                                          <p:tavLst>
                                            <p:tav tm="0">
                                              <p:val>
                                                <p:strVal val="#ppt_x"/>
                                              </p:val>
                                            </p:tav>
                                            <p:tav tm="100000">
                                              <p:val>
                                                <p:strVal val="#ppt_x"/>
                                              </p:val>
                                            </p:tav>
                                          </p:tavLst>
                                        </p:anim>
                                        <p:anim calcmode="lin" valueType="num">
                                          <p:cBhvr additive="base">
                                            <p:cTn id="25" dur="500" fill="hold"/>
                                            <p:tgtEl>
                                              <p:spTgt spid="13"/>
                                            </p:tgtEl>
                                            <p:attrNameLst>
                                              <p:attrName>ppt_y</p:attrName>
                                            </p:attrNameLst>
                                          </p:cBhvr>
                                          <p:tavLst>
                                            <p:tav tm="0">
                                              <p:val>
                                                <p:strVal val="0-#ppt_h/2"/>
                                              </p:val>
                                            </p:tav>
                                            <p:tav tm="100000">
                                              <p:val>
                                                <p:strVal val="#ppt_y"/>
                                              </p:val>
                                            </p:tav>
                                          </p:tavLst>
                                        </p:anim>
                                      </p:childTnLst>
                                    </p:cTn>
                                  </p:par>
                                </p:childTnLst>
                              </p:cTn>
                            </p:par>
                            <p:par>
                              <p:cTn id="26" fill="hold">
                                <p:stCondLst>
                                  <p:cond delay="3500"/>
                                </p:stCondLst>
                                <p:childTnLst>
                                  <p:par>
                                    <p:cTn id="27" presetID="2" presetClass="entr" presetSubtype="1" fill="hold" grpId="0" nodeType="after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additive="base">
                                            <p:cTn id="29" dur="500" fill="hold"/>
                                            <p:tgtEl>
                                              <p:spTgt spid="11"/>
                                            </p:tgtEl>
                                            <p:attrNameLst>
                                              <p:attrName>ppt_x</p:attrName>
                                            </p:attrNameLst>
                                          </p:cBhvr>
                                          <p:tavLst>
                                            <p:tav tm="0">
                                              <p:val>
                                                <p:strVal val="#ppt_x"/>
                                              </p:val>
                                            </p:tav>
                                            <p:tav tm="100000">
                                              <p:val>
                                                <p:strVal val="#ppt_x"/>
                                              </p:val>
                                            </p:tav>
                                          </p:tavLst>
                                        </p:anim>
                                        <p:anim calcmode="lin" valueType="num">
                                          <p:cBhvr additive="base">
                                            <p:cTn id="30" dur="500" fill="hold"/>
                                            <p:tgtEl>
                                              <p:spTgt spid="11"/>
                                            </p:tgtEl>
                                            <p:attrNameLst>
                                              <p:attrName>ppt_y</p:attrName>
                                            </p:attrNameLst>
                                          </p:cBhvr>
                                          <p:tavLst>
                                            <p:tav tm="0">
                                              <p:val>
                                                <p:strVal val="0-#ppt_h/2"/>
                                              </p:val>
                                            </p:tav>
                                            <p:tav tm="100000">
                                              <p:val>
                                                <p:strVal val="#ppt_y"/>
                                              </p:val>
                                            </p:tav>
                                          </p:tavLst>
                                        </p:anim>
                                      </p:childTnLst>
                                    </p:cTn>
                                  </p:par>
                                </p:childTnLst>
                              </p:cTn>
                            </p:par>
                            <p:par>
                              <p:cTn id="31" fill="hold">
                                <p:stCondLst>
                                  <p:cond delay="4000"/>
                                </p:stCondLst>
                                <p:childTnLst>
                                  <p:par>
                                    <p:cTn id="32" presetID="22" presetClass="entr" presetSubtype="1" fill="hold" nodeType="after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wipe(up)">
                                          <p:cBhvr>
                                            <p:cTn id="34" dur="500"/>
                                            <p:tgtEl>
                                              <p:spTgt spid="14"/>
                                            </p:tgtEl>
                                          </p:cBhvr>
                                        </p:animEffect>
                                      </p:childTnLst>
                                    </p:cTn>
                                  </p:par>
                                </p:childTnLst>
                              </p:cTn>
                            </p:par>
                            <p:par>
                              <p:cTn id="35" fill="hold">
                                <p:stCondLst>
                                  <p:cond delay="4500"/>
                                </p:stCondLst>
                                <p:childTnLst>
                                  <p:par>
                                    <p:cTn id="36" presetID="22" presetClass="entr" presetSubtype="1" fill="hold" nodeType="after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wipe(up)">
                                          <p:cBhvr>
                                            <p:cTn id="38" dur="500"/>
                                            <p:tgtEl>
                                              <p:spTgt spid="9"/>
                                            </p:tgtEl>
                                          </p:cBhvr>
                                        </p:animEffect>
                                      </p:childTnLst>
                                    </p:cTn>
                                  </p:par>
                                </p:childTnLst>
                              </p:cTn>
                            </p:par>
                            <p:par>
                              <p:cTn id="39" fill="hold">
                                <p:stCondLst>
                                  <p:cond delay="5000"/>
                                </p:stCondLst>
                                <p:childTnLst>
                                  <p:par>
                                    <p:cTn id="40" presetID="42" presetClass="entr" presetSubtype="0" fill="hold" nodeType="after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1000"/>
                                            <p:tgtEl>
                                              <p:spTgt spid="15"/>
                                            </p:tgtEl>
                                          </p:cBhvr>
                                        </p:animEffect>
                                        <p:anim calcmode="lin" valueType="num">
                                          <p:cBhvr>
                                            <p:cTn id="43" dur="1000" fill="hold"/>
                                            <p:tgtEl>
                                              <p:spTgt spid="15"/>
                                            </p:tgtEl>
                                            <p:attrNameLst>
                                              <p:attrName>ppt_x</p:attrName>
                                            </p:attrNameLst>
                                          </p:cBhvr>
                                          <p:tavLst>
                                            <p:tav tm="0">
                                              <p:val>
                                                <p:strVal val="#ppt_x"/>
                                              </p:val>
                                            </p:tav>
                                            <p:tav tm="100000">
                                              <p:val>
                                                <p:strVal val="#ppt_x"/>
                                              </p:val>
                                            </p:tav>
                                          </p:tavLst>
                                        </p:anim>
                                        <p:anim calcmode="lin" valueType="num">
                                          <p:cBhvr>
                                            <p:cTn id="44" dur="1000" fill="hold"/>
                                            <p:tgtEl>
                                              <p:spTgt spid="15"/>
                                            </p:tgtEl>
                                            <p:attrNameLst>
                                              <p:attrName>ppt_y</p:attrName>
                                            </p:attrNameLst>
                                          </p:cBhvr>
                                          <p:tavLst>
                                            <p:tav tm="0">
                                              <p:val>
                                                <p:strVal val="#ppt_y+.1"/>
                                              </p:val>
                                            </p:tav>
                                            <p:tav tm="100000">
                                              <p:val>
                                                <p:strVal val="#ppt_y"/>
                                              </p:val>
                                            </p:tav>
                                          </p:tavLst>
                                        </p:anim>
                                      </p:childTnLst>
                                    </p:cTn>
                                  </p:par>
                                </p:childTnLst>
                              </p:cTn>
                            </p:par>
                            <p:par>
                              <p:cTn id="45" fill="hold">
                                <p:stCondLst>
                                  <p:cond delay="6000"/>
                                </p:stCondLst>
                                <p:childTnLst>
                                  <p:par>
                                    <p:cTn id="46" presetID="2" presetClass="entr" presetSubtype="2" fill="hold" nodeType="afterEffect">
                                      <p:stCondLst>
                                        <p:cond delay="0"/>
                                      </p:stCondLst>
                                      <p:childTnLst>
                                        <p:set>
                                          <p:cBhvr>
                                            <p:cTn id="47" dur="1" fill="hold">
                                              <p:stCondLst>
                                                <p:cond delay="0"/>
                                              </p:stCondLst>
                                            </p:cTn>
                                            <p:tgtEl>
                                              <p:spTgt spid="2"/>
                                            </p:tgtEl>
                                            <p:attrNameLst>
                                              <p:attrName>style.visibility</p:attrName>
                                            </p:attrNameLst>
                                          </p:cBhvr>
                                          <p:to>
                                            <p:strVal val="visible"/>
                                          </p:to>
                                        </p:set>
                                        <p:anim calcmode="lin" valueType="num">
                                          <p:cBhvr additive="base">
                                            <p:cTn id="48" dur="500" fill="hold"/>
                                            <p:tgtEl>
                                              <p:spTgt spid="2"/>
                                            </p:tgtEl>
                                            <p:attrNameLst>
                                              <p:attrName>ppt_x</p:attrName>
                                            </p:attrNameLst>
                                          </p:cBhvr>
                                          <p:tavLst>
                                            <p:tav tm="0">
                                              <p:val>
                                                <p:strVal val="1+#ppt_w/2"/>
                                              </p:val>
                                            </p:tav>
                                            <p:tav tm="100000">
                                              <p:val>
                                                <p:strVal val="#ppt_x"/>
                                              </p:val>
                                            </p:tav>
                                          </p:tavLst>
                                        </p:anim>
                                        <p:anim calcmode="lin" valueType="num">
                                          <p:cBhvr additive="base">
                                            <p:cTn id="49" dur="500" fill="hold"/>
                                            <p:tgtEl>
                                              <p:spTgt spid="2"/>
                                            </p:tgtEl>
                                            <p:attrNameLst>
                                              <p:attrName>ppt_y</p:attrName>
                                            </p:attrNameLst>
                                          </p:cBhvr>
                                          <p:tavLst>
                                            <p:tav tm="0">
                                              <p:val>
                                                <p:strVal val="#ppt_y"/>
                                              </p:val>
                                            </p:tav>
                                            <p:tav tm="100000">
                                              <p:val>
                                                <p:strVal val="#ppt_y"/>
                                              </p:val>
                                            </p:tav>
                                          </p:tavLst>
                                        </p:anim>
                                      </p:childTnLst>
                                    </p:cTn>
                                  </p:par>
                                  <p:par>
                                    <p:cTn id="50" presetID="2" presetClass="entr" presetSubtype="2" fill="hold" nodeType="withEffect">
                                      <p:stCondLst>
                                        <p:cond delay="250"/>
                                      </p:stCondLst>
                                      <p:childTnLst>
                                        <p:set>
                                          <p:cBhvr>
                                            <p:cTn id="51" dur="1" fill="hold">
                                              <p:stCondLst>
                                                <p:cond delay="0"/>
                                              </p:stCondLst>
                                            </p:cTn>
                                            <p:tgtEl>
                                              <p:spTgt spid="4"/>
                                            </p:tgtEl>
                                            <p:attrNameLst>
                                              <p:attrName>style.visibility</p:attrName>
                                            </p:attrNameLst>
                                          </p:cBhvr>
                                          <p:to>
                                            <p:strVal val="visible"/>
                                          </p:to>
                                        </p:set>
                                        <p:anim calcmode="lin" valueType="num">
                                          <p:cBhvr additive="base">
                                            <p:cTn id="52" dur="500" fill="hold"/>
                                            <p:tgtEl>
                                              <p:spTgt spid="4"/>
                                            </p:tgtEl>
                                            <p:attrNameLst>
                                              <p:attrName>ppt_x</p:attrName>
                                            </p:attrNameLst>
                                          </p:cBhvr>
                                          <p:tavLst>
                                            <p:tav tm="0">
                                              <p:val>
                                                <p:strVal val="1+#ppt_w/2"/>
                                              </p:val>
                                            </p:tav>
                                            <p:tav tm="100000">
                                              <p:val>
                                                <p:strVal val="#ppt_x"/>
                                              </p:val>
                                            </p:tav>
                                          </p:tavLst>
                                        </p:anim>
                                        <p:anim calcmode="lin" valueType="num">
                                          <p:cBhvr additive="base">
                                            <p:cTn id="53" dur="500" fill="hold"/>
                                            <p:tgtEl>
                                              <p:spTgt spid="4"/>
                                            </p:tgtEl>
                                            <p:attrNameLst>
                                              <p:attrName>ppt_y</p:attrName>
                                            </p:attrNameLst>
                                          </p:cBhvr>
                                          <p:tavLst>
                                            <p:tav tm="0">
                                              <p:val>
                                                <p:strVal val="#ppt_y"/>
                                              </p:val>
                                            </p:tav>
                                            <p:tav tm="100000">
                                              <p:val>
                                                <p:strVal val="#ppt_y"/>
                                              </p:val>
                                            </p:tav>
                                          </p:tavLst>
                                        </p:anim>
                                      </p:childTnLst>
                                    </p:cTn>
                                  </p:par>
                                  <p:par>
                                    <p:cTn id="54" presetID="2" presetClass="entr" presetSubtype="2" fill="hold" nodeType="withEffect">
                                      <p:stCondLst>
                                        <p:cond delay="500"/>
                                      </p:stCondLst>
                                      <p:childTnLst>
                                        <p:set>
                                          <p:cBhvr>
                                            <p:cTn id="55" dur="1" fill="hold">
                                              <p:stCondLst>
                                                <p:cond delay="0"/>
                                              </p:stCondLst>
                                            </p:cTn>
                                            <p:tgtEl>
                                              <p:spTgt spid="5"/>
                                            </p:tgtEl>
                                            <p:attrNameLst>
                                              <p:attrName>style.visibility</p:attrName>
                                            </p:attrNameLst>
                                          </p:cBhvr>
                                          <p:to>
                                            <p:strVal val="visible"/>
                                          </p:to>
                                        </p:set>
                                        <p:anim calcmode="lin" valueType="num">
                                          <p:cBhvr additive="base">
                                            <p:cTn id="56" dur="500" fill="hold"/>
                                            <p:tgtEl>
                                              <p:spTgt spid="5"/>
                                            </p:tgtEl>
                                            <p:attrNameLst>
                                              <p:attrName>ppt_x</p:attrName>
                                            </p:attrNameLst>
                                          </p:cBhvr>
                                          <p:tavLst>
                                            <p:tav tm="0">
                                              <p:val>
                                                <p:strVal val="1+#ppt_w/2"/>
                                              </p:val>
                                            </p:tav>
                                            <p:tav tm="100000">
                                              <p:val>
                                                <p:strVal val="#ppt_x"/>
                                              </p:val>
                                            </p:tav>
                                          </p:tavLst>
                                        </p:anim>
                                        <p:anim calcmode="lin" valueType="num">
                                          <p:cBhvr additive="base">
                                            <p:cTn id="57" dur="500" fill="hold"/>
                                            <p:tgtEl>
                                              <p:spTgt spid="5"/>
                                            </p:tgtEl>
                                            <p:attrNameLst>
                                              <p:attrName>ppt_y</p:attrName>
                                            </p:attrNameLst>
                                          </p:cBhvr>
                                          <p:tavLst>
                                            <p:tav tm="0">
                                              <p:val>
                                                <p:strVal val="#ppt_y"/>
                                              </p:val>
                                            </p:tav>
                                            <p:tav tm="100000">
                                              <p:val>
                                                <p:strVal val="#ppt_y"/>
                                              </p:val>
                                            </p:tav>
                                          </p:tavLst>
                                        </p:anim>
                                      </p:childTnLst>
                                    </p:cTn>
                                  </p:par>
                                  <p:par>
                                    <p:cTn id="58" presetID="2" presetClass="entr" presetSubtype="2" fill="hold" nodeType="withEffect">
                                      <p:stCondLst>
                                        <p:cond delay="750"/>
                                      </p:stCondLst>
                                      <p:childTnLst>
                                        <p:set>
                                          <p:cBhvr>
                                            <p:cTn id="59" dur="1" fill="hold">
                                              <p:stCondLst>
                                                <p:cond delay="0"/>
                                              </p:stCondLst>
                                            </p:cTn>
                                            <p:tgtEl>
                                              <p:spTgt spid="8"/>
                                            </p:tgtEl>
                                            <p:attrNameLst>
                                              <p:attrName>style.visibility</p:attrName>
                                            </p:attrNameLst>
                                          </p:cBhvr>
                                          <p:to>
                                            <p:strVal val="visible"/>
                                          </p:to>
                                        </p:set>
                                        <p:anim calcmode="lin" valueType="num">
                                          <p:cBhvr additive="base">
                                            <p:cTn id="60" dur="500" fill="hold"/>
                                            <p:tgtEl>
                                              <p:spTgt spid="8"/>
                                            </p:tgtEl>
                                            <p:attrNameLst>
                                              <p:attrName>ppt_x</p:attrName>
                                            </p:attrNameLst>
                                          </p:cBhvr>
                                          <p:tavLst>
                                            <p:tav tm="0">
                                              <p:val>
                                                <p:strVal val="1+#ppt_w/2"/>
                                              </p:val>
                                            </p:tav>
                                            <p:tav tm="100000">
                                              <p:val>
                                                <p:strVal val="#ppt_x"/>
                                              </p:val>
                                            </p:tav>
                                          </p:tavLst>
                                        </p:anim>
                                        <p:anim calcmode="lin" valueType="num">
                                          <p:cBhvr additive="base">
                                            <p:cTn id="61"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2" grpId="0" animBg="1"/>
          <p:bldP spid="13" grpId="0" animBg="1"/>
          <p:bldP spid="11" grpId="0" animBg="1"/>
          <p:bldP spid="6" grpId="0" animBg="1"/>
          <p:bldP spid="7" grpId="0" animBg="1"/>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构件图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0" y="3474721"/>
            <a:ext cx="12192000" cy="2284241"/>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164225" y="3733142"/>
            <a:ext cx="12027775" cy="1846659"/>
          </a:xfrm>
          <a:prstGeom prst="rect">
            <a:avLst/>
          </a:prstGeom>
          <a:noFill/>
        </p:spPr>
        <p:txBody>
          <a:bodyPr wrap="square" lIns="0" tIns="0" rIns="0" bIns="0" rtlCol="0" anchor="t" anchorCtr="0">
            <a:spAutoFit/>
          </a:bodyPr>
          <a:lstStyle/>
          <a:p>
            <a:pPr defTabSz="1216817">
              <a:lnSpc>
                <a:spcPct val="120000"/>
              </a:lnSpc>
              <a:spcBef>
                <a:spcPct val="20000"/>
              </a:spcBef>
            </a:pP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构件是系统中遵从一组接口且提供实现的一个物理部件，通常指开发和运行时类的物理实现。组件常用于对可分配的物理单元建模，这些物理单元包含模型元素，并具有身份标识和明确定义的接口。以下一些内容都可以被认为是组件：</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程序的源代码、子系统、动态链接库等。</a:t>
            </a: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09" y="631469"/>
            <a:ext cx="1475621"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构件</a:t>
            </a:r>
            <a:r>
              <a:rPr lang="en-US" altLang="zh-CN"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a:t>
            </a: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基本概念</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矩形 1"/>
          <p:cNvSpPr/>
          <p:nvPr/>
        </p:nvSpPr>
        <p:spPr>
          <a:xfrm>
            <a:off x="7126467" y="5155069"/>
            <a:ext cx="473206" cy="396583"/>
          </a:xfrm>
          <a:prstGeom prst="rect">
            <a:avLst/>
          </a:prstGeom>
        </p:spPr>
        <p:txBody>
          <a:bodyPr wrap="none">
            <a:spAutoFit/>
          </a:bodyPr>
          <a:lstStyle/>
          <a:p>
            <a:pPr defTabSz="1216817">
              <a:lnSpc>
                <a:spcPct val="120000"/>
              </a:lnSpc>
              <a:spcBef>
                <a:spcPct val="20000"/>
              </a:spcBef>
            </a:pPr>
            <a:r>
              <a:rPr lang="en-US" altLang="zh-CN"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p>
        </p:txBody>
      </p:sp>
    </p:spTree>
    <p:extLst>
      <p:ext uri="{BB962C8B-B14F-4D97-AF65-F5344CB8AC3E}">
        <p14:creationId xmlns:p14="http://schemas.microsoft.com/office/powerpoint/2010/main" val="3961984577"/>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构件图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0" y="1477109"/>
            <a:ext cx="12192000" cy="2083776"/>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82112" y="1723330"/>
            <a:ext cx="12027775" cy="886397"/>
          </a:xfrm>
          <a:prstGeom prst="rect">
            <a:avLst/>
          </a:prstGeom>
          <a:noFill/>
        </p:spPr>
        <p:txBody>
          <a:bodyPr wrap="square" lIns="0" tIns="0" rIns="0" bIns="0" rtlCol="0" anchor="t" anchorCtr="0">
            <a:spAutoFit/>
          </a:bodyPr>
          <a:lstStyle/>
          <a:p>
            <a:pPr defTabSz="1216817">
              <a:lnSpc>
                <a:spcPct val="120000"/>
              </a:lnSpc>
              <a:spcBef>
                <a:spcPct val="20000"/>
              </a:spcBef>
            </a:pP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构件图的主图标是一个左侧附有两个小矩形的大矩形框，构件的名字位于构件图标的中央，名字本身是一个文本字符串。</a:t>
            </a: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09" y="631469"/>
            <a:ext cx="1475621"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构件</a:t>
            </a:r>
            <a:r>
              <a:rPr lang="en-US" altLang="zh-CN"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a:t>
            </a: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图形表示</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 name="图片 1"/>
          <p:cNvPicPr>
            <a:picLocks noChangeAspect="1"/>
          </p:cNvPicPr>
          <p:nvPr/>
        </p:nvPicPr>
        <p:blipFill>
          <a:blip r:embed="rId2"/>
          <a:stretch>
            <a:fillRect/>
          </a:stretch>
        </p:blipFill>
        <p:spPr>
          <a:xfrm>
            <a:off x="7538305" y="2365410"/>
            <a:ext cx="1247775" cy="981075"/>
          </a:xfrm>
          <a:prstGeom prst="rect">
            <a:avLst/>
          </a:prstGeom>
        </p:spPr>
      </p:pic>
      <p:sp>
        <p:nvSpPr>
          <p:cNvPr id="8" name="Rectangle 42"/>
          <p:cNvSpPr/>
          <p:nvPr/>
        </p:nvSpPr>
        <p:spPr>
          <a:xfrm>
            <a:off x="0" y="4413740"/>
            <a:ext cx="12192000" cy="2444260"/>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9" name="矩形 8"/>
          <p:cNvSpPr/>
          <p:nvPr/>
        </p:nvSpPr>
        <p:spPr>
          <a:xfrm>
            <a:off x="82111" y="4662892"/>
            <a:ext cx="12027775" cy="886397"/>
          </a:xfrm>
          <a:prstGeom prst="rect">
            <a:avLst/>
          </a:prstGeom>
          <a:noFill/>
        </p:spPr>
        <p:txBody>
          <a:bodyPr wrap="square" lIns="0" tIns="0" rIns="0" bIns="0" rtlCol="0" anchor="t" anchorCtr="0">
            <a:spAutoFit/>
          </a:bodyPr>
          <a:lstStyle/>
          <a:p>
            <a:pPr defTabSz="1216817">
              <a:lnSpc>
                <a:spcPct val="120000"/>
              </a:lnSpc>
              <a:spcBef>
                <a:spcPct val="20000"/>
              </a:spcBef>
            </a:pP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如果构件属于一个包，可以在构件名称的前面加上包名，还可以在另外一个隔开区域里绘出组件的操作，即该操作可以驻留在组件中。</a:t>
            </a: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pic>
        <p:nvPicPr>
          <p:cNvPr id="3" name="图片 2"/>
          <p:cNvPicPr>
            <a:picLocks noChangeAspect="1"/>
          </p:cNvPicPr>
          <p:nvPr/>
        </p:nvPicPr>
        <p:blipFill>
          <a:blip r:embed="rId3"/>
          <a:stretch>
            <a:fillRect/>
          </a:stretch>
        </p:blipFill>
        <p:spPr>
          <a:xfrm>
            <a:off x="9017610" y="5269218"/>
            <a:ext cx="1647825" cy="1495425"/>
          </a:xfrm>
          <a:prstGeom prst="rect">
            <a:avLst/>
          </a:prstGeom>
        </p:spPr>
      </p:pic>
      <p:sp>
        <p:nvSpPr>
          <p:cNvPr id="6" name="矩形 5"/>
          <p:cNvSpPr/>
          <p:nvPr/>
        </p:nvSpPr>
        <p:spPr>
          <a:xfrm>
            <a:off x="8786080" y="3222831"/>
            <a:ext cx="473206" cy="396583"/>
          </a:xfrm>
          <a:prstGeom prst="rect">
            <a:avLst/>
          </a:prstGeom>
        </p:spPr>
        <p:txBody>
          <a:bodyPr wrap="none">
            <a:spAutoFit/>
          </a:bodyPr>
          <a:lstStyle/>
          <a:p>
            <a:pPr defTabSz="1216817">
              <a:lnSpc>
                <a:spcPct val="120000"/>
              </a:lnSpc>
              <a:spcBef>
                <a:spcPct val="20000"/>
              </a:spcBef>
            </a:pPr>
            <a:r>
              <a:rPr lang="en-US" altLang="zh-CN"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p>
        </p:txBody>
      </p:sp>
      <p:sp>
        <p:nvSpPr>
          <p:cNvPr id="10" name="矩形 9"/>
          <p:cNvSpPr/>
          <p:nvPr/>
        </p:nvSpPr>
        <p:spPr>
          <a:xfrm>
            <a:off x="10665435" y="6435040"/>
            <a:ext cx="473206" cy="396583"/>
          </a:xfrm>
          <a:prstGeom prst="rect">
            <a:avLst/>
          </a:prstGeom>
        </p:spPr>
        <p:txBody>
          <a:bodyPr wrap="none">
            <a:spAutoFit/>
          </a:bodyPr>
          <a:lstStyle/>
          <a:p>
            <a:pPr defTabSz="1216817">
              <a:lnSpc>
                <a:spcPct val="120000"/>
              </a:lnSpc>
              <a:spcBef>
                <a:spcPct val="20000"/>
              </a:spcBef>
            </a:pPr>
            <a:r>
              <a:rPr lang="en-US" altLang="zh-CN"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p>
        </p:txBody>
      </p:sp>
    </p:spTree>
    <p:extLst>
      <p:ext uri="{BB962C8B-B14F-4D97-AF65-F5344CB8AC3E}">
        <p14:creationId xmlns:p14="http://schemas.microsoft.com/office/powerpoint/2010/main" val="3897851"/>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构件图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0" y="2532185"/>
            <a:ext cx="12192000" cy="4431322"/>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82112" y="2792365"/>
            <a:ext cx="12027775" cy="4210383"/>
          </a:xfrm>
          <a:prstGeom prst="rect">
            <a:avLst/>
          </a:prstGeom>
          <a:noFill/>
        </p:spPr>
        <p:txBody>
          <a:bodyPr wrap="square" lIns="0" tIns="0" rIns="0" bIns="0" rtlCol="0" anchor="t" anchorCtr="0">
            <a:spAutoFit/>
          </a:bodyPr>
          <a:lstStyle/>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实施</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组件（</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Deployment Component</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）：实施组件是构成一个可执行系统必要和充分的组件，如动态链接库（</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DLL</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）、二进制可执行体（</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EXE</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ActiveX</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控件和</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JavaBean</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组件等</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工作</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产品组件（</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Work Product Component</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）：这类组件主要是开发过程的产物，包括创建实施组件的源代码文件及数据文件，这些组件并不是直接地参加可执行系统，而开发过程中的工作产品，用于产生可执行系统</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执行</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组件（</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Execution Component</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）：这类组件是作为一个正在执行的系统的结果而被创建的，如由</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DLL</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实例化形成的</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COM</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＋对象</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p>
          <a:p>
            <a:pPr marL="342900" indent="-342900" defTabSz="1216817">
              <a:lnSpc>
                <a:spcPct val="120000"/>
              </a:lnSpc>
              <a:spcBef>
                <a:spcPct val="20000"/>
              </a:spcBef>
              <a:buFont typeface="Wingdings" panose="05000000000000000000" pitchFamily="2" charset="2"/>
              <a:buChar char="l"/>
            </a:pP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09" y="631469"/>
            <a:ext cx="1475621"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构件</a:t>
            </a:r>
            <a:r>
              <a:rPr lang="en-US" altLang="zh-CN"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a:t>
            </a: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类型</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984260733"/>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构件图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82114" y="3138854"/>
            <a:ext cx="12274113" cy="3719146"/>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82112" y="3429550"/>
            <a:ext cx="12109888" cy="3841052"/>
          </a:xfrm>
          <a:prstGeom prst="rect">
            <a:avLst/>
          </a:prstGeom>
          <a:noFill/>
        </p:spPr>
        <p:txBody>
          <a:bodyPr wrap="square" lIns="0" tIns="0" rIns="0" bIns="0" rtlCol="0" anchor="t" anchorCtr="0">
            <a:spAutoFit/>
          </a:bodyPr>
          <a:lstStyle/>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类</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表示逻辑抽象，而组件表示存在于计算机中的物理抽象。简言之，组件是可以存在于可实际运行的计算机上的，而类不可以</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组件</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表示的是物理模块而不是逻辑模块，与类处于不同的抽象级别。组件是一组其他逻辑元素的物理实现（如类及其协作关系），而类仅仅只是逻辑上的概念</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类</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可以直接拥有属性和操作；而一般情况下，组件仅拥有只能通过其接口访问的操作。这表明虽然组件和类都可以实现一个接口，但是组件的服务一般只能通过其接口来</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访问</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p>
          <a:p>
            <a:pPr defTabSz="1216817">
              <a:lnSpc>
                <a:spcPct val="120000"/>
              </a:lnSpc>
              <a:spcBef>
                <a:spcPct val="20000"/>
              </a:spcBef>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09" y="631469"/>
            <a:ext cx="1475621"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构件</a:t>
            </a:r>
            <a:r>
              <a:rPr lang="en-US" altLang="zh-CN"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vs</a:t>
            </a: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类</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矩形 1"/>
          <p:cNvSpPr/>
          <p:nvPr/>
        </p:nvSpPr>
        <p:spPr>
          <a:xfrm>
            <a:off x="82112" y="2381724"/>
            <a:ext cx="12191999" cy="757130"/>
          </a:xfrm>
          <a:prstGeom prst="rect">
            <a:avLst/>
          </a:prstGeom>
        </p:spPr>
        <p:txBody>
          <a:bodyPr wrap="square">
            <a:spAutoFit/>
          </a:bodyPr>
          <a:lstStyle/>
          <a:p>
            <a:pPr defTabSz="1216817">
              <a:lnSpc>
                <a:spcPct val="120000"/>
              </a:lnSpc>
              <a:spcBef>
                <a:spcPct val="20000"/>
              </a:spcBef>
            </a:pPr>
            <a:r>
              <a:rPr lang="en-US" altLang="zh-CN"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一般来说</a:t>
            </a:r>
            <a:r>
              <a:rPr lang="zh-CN" alt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组件在许多方面都与类相同：二者都有名称；都可以实现一组接口；都可以参与依赖、泛化和关联关系；都可以被嵌套；都可以有实例；都可以参与交互。但是组件和类之间也有一些显著的差别：</a:t>
            </a:r>
            <a:endParaRPr lang="en-US" altLang="zh-CN"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417544114"/>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构件图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82114" y="2608436"/>
            <a:ext cx="12274113" cy="4249564"/>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82112" y="2893220"/>
            <a:ext cx="12027775" cy="2412968"/>
          </a:xfrm>
          <a:prstGeom prst="rect">
            <a:avLst/>
          </a:prstGeom>
          <a:noFill/>
        </p:spPr>
        <p:txBody>
          <a:bodyPr wrap="square" lIns="0" tIns="0" rIns="0" bIns="0" rtlCol="0" anchor="t" anchorCtr="0">
            <a:spAutoFit/>
          </a:bodyPr>
          <a:lstStyle/>
          <a:p>
            <a:pPr marL="342900" indent="-342900" defTabSz="1216817">
              <a:lnSpc>
                <a:spcPct val="120000"/>
              </a:lnSpc>
              <a:spcBef>
                <a:spcPct val="20000"/>
              </a:spcBef>
              <a:buFont typeface="Wingdings" panose="05000000000000000000" pitchFamily="2" charset="2"/>
              <a:buChar char="l"/>
            </a:pPr>
            <a:r>
              <a:rPr lang="zh-CN" altLang="en-US" sz="2000" b="1"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导出接口</a:t>
            </a:r>
            <a:r>
              <a:rPr lang="zh-CN" altLang="en-US" sz="20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20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export interface</a:t>
            </a:r>
            <a:r>
              <a:rPr lang="zh-CN" altLang="en-US" sz="20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）：即为其他组件提供服务的接口，一个组件可以有多个导出接口</a:t>
            </a:r>
            <a:r>
              <a:rPr lang="zh-CN" altLang="en-US" sz="20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endParaRPr lang="en-US" altLang="zh-CN" sz="20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r>
              <a:rPr lang="zh-CN" altLang="en-US" sz="2000" b="1"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导</a:t>
            </a:r>
            <a:r>
              <a:rPr lang="zh-CN" altLang="en-US" sz="2000" b="1"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入接口</a:t>
            </a:r>
            <a:r>
              <a:rPr lang="zh-CN" altLang="en-US" sz="20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20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import interface</a:t>
            </a:r>
            <a:r>
              <a:rPr lang="zh-CN" altLang="en-US" sz="20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在组件中所用到的其他组件所提供的接口，称为导入接口，一个组件可以使用多个导入接口。组件和组件的接口可以采用两种表示法。一种表示方法是将接口用一个矩形来表示，矩形中包含了与接口有关的信息。接口与实现接口的组件之间用一条带空心三角形箭头的虚线连接，箭头指向</a:t>
            </a:r>
            <a:r>
              <a:rPr lang="zh-CN" altLang="en-US" sz="20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接口。</a:t>
            </a:r>
            <a:r>
              <a:rPr lang="en-US" altLang="zh-CN" sz="20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20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p>
          <a:p>
            <a:pPr marL="342900" indent="-342900" defTabSz="1216817">
              <a:lnSpc>
                <a:spcPct val="120000"/>
              </a:lnSpc>
              <a:spcBef>
                <a:spcPct val="20000"/>
              </a:spcBef>
              <a:buFont typeface="Wingdings" panose="05000000000000000000" pitchFamily="2" charset="2"/>
              <a:buChar char="l"/>
            </a:pPr>
            <a:endParaRPr lang="en-US" altLang="zh-CN" sz="20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09" y="631469"/>
            <a:ext cx="1475621"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接口</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矩形 1"/>
          <p:cNvSpPr/>
          <p:nvPr/>
        </p:nvSpPr>
        <p:spPr>
          <a:xfrm>
            <a:off x="82112" y="1463507"/>
            <a:ext cx="12191999" cy="1144929"/>
          </a:xfrm>
          <a:prstGeom prst="rect">
            <a:avLst/>
          </a:prstGeom>
        </p:spPr>
        <p:txBody>
          <a:bodyPr wrap="square">
            <a:spAutoFit/>
          </a:bodyPr>
          <a:lstStyle/>
          <a:p>
            <a:pPr defTabSz="1216817">
              <a:lnSpc>
                <a:spcPct val="120000"/>
              </a:lnSpc>
              <a:spcBef>
                <a:spcPct val="20000"/>
              </a:spcBef>
            </a:pPr>
            <a:r>
              <a:rPr lang="en-US" altLang="zh-CN"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接口是一组用于描述类或组件的一个服务的操作，它是一个被命名的操作的集合，与类不同，它不描述任何结构（因此不包含任何属性），也不描述任何实现（因此不包括任何实现操作的方法）</a:t>
            </a:r>
            <a:r>
              <a:rPr lang="zh-CN" altLang="en-US"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endParaRPr lang="en-US" altLang="zh-CN"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en-US" altLang="zh-CN"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每个</a:t>
            </a:r>
            <a:r>
              <a:rPr lang="zh-CN" alt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接口都有一个唯一的名称。组件的接口可以</a:t>
            </a:r>
            <a:r>
              <a:rPr lang="zh-CN" altLang="en-US"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分为以下两种类型：</a:t>
            </a:r>
            <a:endParaRPr lang="en-US" altLang="zh-CN"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pic>
        <p:nvPicPr>
          <p:cNvPr id="6" name="图片 5"/>
          <p:cNvPicPr>
            <a:picLocks noChangeAspect="1"/>
          </p:cNvPicPr>
          <p:nvPr/>
        </p:nvPicPr>
        <p:blipFill>
          <a:blip r:embed="rId2"/>
          <a:stretch>
            <a:fillRect/>
          </a:stretch>
        </p:blipFill>
        <p:spPr>
          <a:xfrm>
            <a:off x="82112" y="4800648"/>
            <a:ext cx="4038600" cy="1114425"/>
          </a:xfrm>
          <a:prstGeom prst="rect">
            <a:avLst/>
          </a:prstGeom>
        </p:spPr>
      </p:pic>
      <p:sp>
        <p:nvSpPr>
          <p:cNvPr id="8" name="文本框 7"/>
          <p:cNvSpPr txBox="1"/>
          <p:nvPr/>
        </p:nvSpPr>
        <p:spPr>
          <a:xfrm>
            <a:off x="1436125" y="5945577"/>
            <a:ext cx="1855177" cy="307777"/>
          </a:xfrm>
          <a:prstGeom prst="rect">
            <a:avLst/>
          </a:prstGeom>
          <a:noFill/>
        </p:spPr>
        <p:txBody>
          <a:bodyPr wrap="square" rtlCol="0">
            <a:spAutoFit/>
          </a:bodyPr>
          <a:lstStyle/>
          <a:p>
            <a:r>
              <a:rPr lang="zh-CN" altLang="en-US" sz="1400" dirty="0" smtClean="0"/>
              <a:t>矩形接口及实现</a:t>
            </a:r>
            <a:endParaRPr lang="zh-CN" altLang="en-US" sz="1400" dirty="0"/>
          </a:p>
        </p:txBody>
      </p:sp>
      <p:pic>
        <p:nvPicPr>
          <p:cNvPr id="9" name="图片 8"/>
          <p:cNvPicPr>
            <a:picLocks noChangeAspect="1"/>
          </p:cNvPicPr>
          <p:nvPr/>
        </p:nvPicPr>
        <p:blipFill>
          <a:blip r:embed="rId3"/>
          <a:stretch>
            <a:fillRect/>
          </a:stretch>
        </p:blipFill>
        <p:spPr>
          <a:xfrm>
            <a:off x="4511919" y="4538710"/>
            <a:ext cx="3695700" cy="1638300"/>
          </a:xfrm>
          <a:prstGeom prst="rect">
            <a:avLst/>
          </a:prstGeom>
        </p:spPr>
      </p:pic>
      <p:sp>
        <p:nvSpPr>
          <p:cNvPr id="11" name="文本框 10"/>
          <p:cNvSpPr txBox="1"/>
          <p:nvPr/>
        </p:nvSpPr>
        <p:spPr>
          <a:xfrm>
            <a:off x="5729702" y="6263134"/>
            <a:ext cx="1855177" cy="307777"/>
          </a:xfrm>
          <a:prstGeom prst="rect">
            <a:avLst/>
          </a:prstGeom>
          <a:noFill/>
        </p:spPr>
        <p:txBody>
          <a:bodyPr wrap="square" rtlCol="0">
            <a:spAutoFit/>
          </a:bodyPr>
          <a:lstStyle/>
          <a:p>
            <a:r>
              <a:rPr lang="zh-CN" altLang="en-US" sz="1400" dirty="0" smtClean="0"/>
              <a:t>圆圈接口及实现</a:t>
            </a:r>
            <a:endParaRPr lang="zh-CN" altLang="en-US" sz="1400" dirty="0"/>
          </a:p>
        </p:txBody>
      </p:sp>
      <p:pic>
        <p:nvPicPr>
          <p:cNvPr id="10" name="图片 9"/>
          <p:cNvPicPr>
            <a:picLocks noChangeAspect="1"/>
          </p:cNvPicPr>
          <p:nvPr/>
        </p:nvPicPr>
        <p:blipFill>
          <a:blip r:embed="rId4"/>
          <a:stretch>
            <a:fillRect/>
          </a:stretch>
        </p:blipFill>
        <p:spPr>
          <a:xfrm>
            <a:off x="9135506" y="4433744"/>
            <a:ext cx="2544058" cy="2079666"/>
          </a:xfrm>
          <a:prstGeom prst="rect">
            <a:avLst/>
          </a:prstGeom>
        </p:spPr>
      </p:pic>
      <p:sp>
        <p:nvSpPr>
          <p:cNvPr id="13" name="文本框 12"/>
          <p:cNvSpPr txBox="1"/>
          <p:nvPr/>
        </p:nvSpPr>
        <p:spPr>
          <a:xfrm>
            <a:off x="9337528" y="6559837"/>
            <a:ext cx="2936583" cy="307777"/>
          </a:xfrm>
          <a:prstGeom prst="rect">
            <a:avLst/>
          </a:prstGeom>
          <a:noFill/>
        </p:spPr>
        <p:txBody>
          <a:bodyPr wrap="square" rtlCol="0">
            <a:spAutoFit/>
          </a:bodyPr>
          <a:lstStyle/>
          <a:p>
            <a:r>
              <a:rPr lang="zh-CN" altLang="en-US" sz="1400" dirty="0" smtClean="0"/>
              <a:t>接口的实现和依赖关系</a:t>
            </a:r>
            <a:endParaRPr lang="zh-CN" altLang="en-US" sz="1400" dirty="0"/>
          </a:p>
        </p:txBody>
      </p:sp>
      <p:sp>
        <p:nvSpPr>
          <p:cNvPr id="12" name="矩形 11"/>
          <p:cNvSpPr/>
          <p:nvPr/>
        </p:nvSpPr>
        <p:spPr>
          <a:xfrm>
            <a:off x="2666468" y="6570911"/>
            <a:ext cx="1454244" cy="276999"/>
          </a:xfrm>
          <a:prstGeom prst="rect">
            <a:avLst/>
          </a:prstGeom>
        </p:spPr>
        <p:txBody>
          <a:bodyPr wrap="none">
            <a:spAutoFit/>
          </a:bodyPr>
          <a:lstStyle/>
          <a:p>
            <a:r>
              <a:rPr lang="zh-CN" altLang="en-US" sz="1200" dirty="0" smtClean="0">
                <a:latin typeface="微软雅黑" panose="020B0503020204020204" pitchFamily="34" charset="-122"/>
                <a:ea typeface="微软雅黑" panose="020B0503020204020204" pitchFamily="34" charset="-122"/>
                <a:sym typeface="Arial" panose="020B0604020202020204" pitchFamily="34" charset="0"/>
              </a:rPr>
              <a:t>图片数据来源：</a:t>
            </a:r>
            <a:r>
              <a:rPr lang="en-US" altLang="zh-CN" sz="1200" dirty="0" smtClean="0">
                <a:latin typeface="微软雅黑" panose="020B0503020204020204" pitchFamily="34" charset="-122"/>
                <a:ea typeface="微软雅黑" panose="020B0503020204020204" pitchFamily="34" charset="-122"/>
                <a:sym typeface="Arial" panose="020B0604020202020204" pitchFamily="34" charset="0"/>
              </a:rPr>
              <a:t>[3</a:t>
            </a:r>
            <a:r>
              <a:rPr lang="en-US" altLang="zh-CN" sz="1200" dirty="0">
                <a:latin typeface="微软雅黑" panose="020B0503020204020204" pitchFamily="34" charset="-122"/>
                <a:ea typeface="微软雅黑" panose="020B0503020204020204" pitchFamily="34" charset="-122"/>
                <a:sym typeface="Arial" panose="020B0604020202020204" pitchFamily="34" charset="0"/>
              </a:rPr>
              <a:t>]</a:t>
            </a:r>
            <a:endParaRPr lang="zh-CN" altLang="en-US" sz="1200" dirty="0"/>
          </a:p>
        </p:txBody>
      </p:sp>
    </p:spTree>
    <p:extLst>
      <p:ext uri="{BB962C8B-B14F-4D97-AF65-F5344CB8AC3E}">
        <p14:creationId xmlns:p14="http://schemas.microsoft.com/office/powerpoint/2010/main" val="3250845491"/>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构件图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82114" y="1974416"/>
            <a:ext cx="12274113" cy="2008499"/>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207629" y="2135822"/>
            <a:ext cx="12027775" cy="848822"/>
          </a:xfrm>
          <a:prstGeom prst="rect">
            <a:avLst/>
          </a:prstGeom>
          <a:noFill/>
        </p:spPr>
        <p:txBody>
          <a:bodyPr wrap="square" lIns="0" tIns="0" rIns="0" bIns="0" rtlCol="0" anchor="t" anchorCtr="0">
            <a:spAutoFit/>
          </a:bodyPr>
          <a:lstStyle/>
          <a:p>
            <a:pPr marL="342900" indent="-342900" defTabSz="1216817">
              <a:lnSpc>
                <a:spcPct val="120000"/>
              </a:lnSpc>
              <a:spcBef>
                <a:spcPct val="20000"/>
              </a:spcBef>
              <a:buFont typeface="Wingdings" panose="05000000000000000000" pitchFamily="2" charset="2"/>
              <a:buChar char="l"/>
            </a:pPr>
            <a:r>
              <a:rPr lang="zh-CN" altLang="en-US" sz="2400" b="1"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依赖</a:t>
            </a:r>
            <a:r>
              <a:rPr lang="zh-CN" altLang="en-US" sz="2400" b="1"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关系：</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是指</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组件依赖外部提供的服务（由组件到接口）。构件图中的依赖关系使用虚线箭头表示。</a:t>
            </a: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09" y="631469"/>
            <a:ext cx="1475621"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关系</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矩形 1"/>
          <p:cNvSpPr/>
          <p:nvPr/>
        </p:nvSpPr>
        <p:spPr>
          <a:xfrm>
            <a:off x="1" y="1217286"/>
            <a:ext cx="12191999" cy="757130"/>
          </a:xfrm>
          <a:prstGeom prst="rect">
            <a:avLst/>
          </a:prstGeom>
        </p:spPr>
        <p:txBody>
          <a:bodyPr wrap="square">
            <a:spAutoFit/>
          </a:bodyPr>
          <a:lstStyle/>
          <a:p>
            <a:pPr defTabSz="1216817">
              <a:lnSpc>
                <a:spcPct val="120000"/>
              </a:lnSpc>
              <a:spcBef>
                <a:spcPct val="20000"/>
              </a:spcBef>
            </a:pPr>
            <a:r>
              <a:rPr lang="en-US" altLang="zh-CN"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关系是事物之间的联系，在面向对象的建模中，最重要的关系是依赖、泛化、关联和实现，但构件图中使用最多的是依赖和实现关系</a:t>
            </a:r>
            <a:r>
              <a:rPr lang="zh-CN" altLang="en-US"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 [3]</a:t>
            </a:r>
          </a:p>
        </p:txBody>
      </p:sp>
      <p:pic>
        <p:nvPicPr>
          <p:cNvPr id="3" name="图片 2"/>
          <p:cNvPicPr>
            <a:picLocks noChangeAspect="1"/>
          </p:cNvPicPr>
          <p:nvPr/>
        </p:nvPicPr>
        <p:blipFill>
          <a:blip r:embed="rId2"/>
          <a:stretch>
            <a:fillRect/>
          </a:stretch>
        </p:blipFill>
        <p:spPr>
          <a:xfrm>
            <a:off x="4142224" y="3160749"/>
            <a:ext cx="3743325" cy="581025"/>
          </a:xfrm>
          <a:prstGeom prst="rect">
            <a:avLst/>
          </a:prstGeom>
        </p:spPr>
      </p:pic>
      <p:sp>
        <p:nvSpPr>
          <p:cNvPr id="9" name="Rectangle 42"/>
          <p:cNvSpPr/>
          <p:nvPr/>
        </p:nvSpPr>
        <p:spPr>
          <a:xfrm>
            <a:off x="0" y="4351270"/>
            <a:ext cx="12192000" cy="2008499"/>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10" name="矩形 9"/>
          <p:cNvSpPr/>
          <p:nvPr/>
        </p:nvSpPr>
        <p:spPr>
          <a:xfrm>
            <a:off x="207629" y="4500719"/>
            <a:ext cx="12027775" cy="848822"/>
          </a:xfrm>
          <a:prstGeom prst="rect">
            <a:avLst/>
          </a:prstGeom>
          <a:noFill/>
        </p:spPr>
        <p:txBody>
          <a:bodyPr wrap="square" lIns="0" tIns="0" rIns="0" bIns="0" rtlCol="0" anchor="t" anchorCtr="0">
            <a:spAutoFit/>
          </a:bodyPr>
          <a:lstStyle/>
          <a:p>
            <a:pPr marL="342900" indent="-342900" defTabSz="1216817">
              <a:lnSpc>
                <a:spcPct val="120000"/>
              </a:lnSpc>
              <a:spcBef>
                <a:spcPct val="20000"/>
              </a:spcBef>
              <a:buFont typeface="Wingdings" panose="05000000000000000000" pitchFamily="2" charset="2"/>
              <a:buChar char="l"/>
            </a:pPr>
            <a:r>
              <a:rPr lang="zh-CN" altLang="en-US" sz="2400" b="1"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实现</a:t>
            </a:r>
            <a:r>
              <a:rPr lang="zh-CN" altLang="en-US" sz="2400" b="1"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关系：</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是指</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组件向外提供的服务。实现关系使用实线表示。实现关系多用于组件和接口之间。组件可以实现接口。</a:t>
            </a: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pic>
        <p:nvPicPr>
          <p:cNvPr id="8" name="图片 7"/>
          <p:cNvPicPr>
            <a:picLocks noChangeAspect="1"/>
          </p:cNvPicPr>
          <p:nvPr/>
        </p:nvPicPr>
        <p:blipFill>
          <a:blip r:embed="rId3"/>
          <a:stretch>
            <a:fillRect/>
          </a:stretch>
        </p:blipFill>
        <p:spPr>
          <a:xfrm>
            <a:off x="4713724" y="5349541"/>
            <a:ext cx="3171825" cy="838200"/>
          </a:xfrm>
          <a:prstGeom prst="rect">
            <a:avLst/>
          </a:prstGeom>
        </p:spPr>
      </p:pic>
    </p:spTree>
    <p:extLst>
      <p:ext uri="{BB962C8B-B14F-4D97-AF65-F5344CB8AC3E}">
        <p14:creationId xmlns:p14="http://schemas.microsoft.com/office/powerpoint/2010/main" val="1642211444"/>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构件图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82113" y="2489934"/>
            <a:ext cx="12274113" cy="2433758"/>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207629" y="2680248"/>
            <a:ext cx="12027775" cy="1994392"/>
          </a:xfrm>
          <a:prstGeom prst="rect">
            <a:avLst/>
          </a:prstGeom>
          <a:noFill/>
        </p:spPr>
        <p:txBody>
          <a:bodyPr wrap="square" lIns="0" tIns="0" rIns="0" bIns="0" rtlCol="0" anchor="t" anchorCtr="0">
            <a:spAutoFit/>
          </a:bodyPr>
          <a:lstStyle/>
          <a:p>
            <a:pPr marL="342900" indent="-342900" defTabSz="1216817">
              <a:lnSpc>
                <a:spcPct val="120000"/>
              </a:lnSpc>
              <a:spcBef>
                <a:spcPct val="20000"/>
              </a:spcBef>
              <a:buFont typeface="Wingdings" panose="05000000000000000000" pitchFamily="2" charset="2"/>
              <a:buChar char="l"/>
            </a:pP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对系统中的组件</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建模 </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定义</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相关组件提供的</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接口</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对它们间的关系</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建模</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对建模的结果进行精化和</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细化</a:t>
            </a: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10" y="631469"/>
            <a:ext cx="965668"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建模步骤</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矩形 1"/>
          <p:cNvSpPr/>
          <p:nvPr/>
        </p:nvSpPr>
        <p:spPr>
          <a:xfrm>
            <a:off x="2359319" y="2065201"/>
            <a:ext cx="12191999" cy="424732"/>
          </a:xfrm>
          <a:prstGeom prst="rect">
            <a:avLst/>
          </a:prstGeom>
        </p:spPr>
        <p:txBody>
          <a:bodyPr wrap="square">
            <a:spAutoFit/>
          </a:bodyPr>
          <a:lstStyle/>
          <a:p>
            <a:pPr defTabSz="1216817">
              <a:lnSpc>
                <a:spcPct val="120000"/>
              </a:lnSpc>
              <a:spcBef>
                <a:spcPct val="20000"/>
              </a:spcBef>
            </a:pPr>
            <a:r>
              <a:rPr lang="en-US" altLang="zh-CN"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使用构件图建模可按照下列步骤进行：</a:t>
            </a:r>
            <a:endParaRPr lang="en-US" altLang="zh-CN"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 name="矩形 2"/>
          <p:cNvSpPr/>
          <p:nvPr/>
        </p:nvSpPr>
        <p:spPr>
          <a:xfrm>
            <a:off x="546610" y="4614500"/>
            <a:ext cx="473206" cy="369332"/>
          </a:xfrm>
          <a:prstGeom prst="rect">
            <a:avLst/>
          </a:prstGeom>
        </p:spPr>
        <p:txBody>
          <a:bodyPr wrap="none">
            <a:spAutoFit/>
          </a:bodyPr>
          <a:lstStyle/>
          <a:p>
            <a:r>
              <a:rPr lang="en-US" altLang="zh-CN"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endParaRPr lang="zh-CN" altLang="en-US" dirty="0"/>
          </a:p>
        </p:txBody>
      </p:sp>
    </p:spTree>
    <p:extLst>
      <p:ext uri="{BB962C8B-B14F-4D97-AF65-F5344CB8AC3E}">
        <p14:creationId xmlns:p14="http://schemas.microsoft.com/office/powerpoint/2010/main" val="3868318453"/>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构件图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82113" y="2096485"/>
            <a:ext cx="12274113" cy="2827207"/>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207629" y="2096485"/>
            <a:ext cx="12027775" cy="3397853"/>
          </a:xfrm>
          <a:prstGeom prst="rect">
            <a:avLst/>
          </a:prstGeom>
          <a:noFill/>
        </p:spPr>
        <p:txBody>
          <a:bodyPr wrap="square" lIns="0" tIns="0" rIns="0" bIns="0" rtlCol="0" anchor="t" anchorCtr="0">
            <a:spAutoFit/>
          </a:bodyPr>
          <a:lstStyle/>
          <a:p>
            <a:pPr marL="342900" indent="-342900" defTabSz="1216817">
              <a:lnSpc>
                <a:spcPct val="120000"/>
              </a:lnSpc>
              <a:spcBef>
                <a:spcPct val="20000"/>
              </a:spcBef>
              <a:buFont typeface="Wingdings" panose="05000000000000000000" pitchFamily="2" charset="2"/>
              <a:buChar char="l"/>
            </a:pP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识别出感兴趣的相关源代码文件的集合，并把它们建模为组件</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对于</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较大的系统，利用包（文件夹）对其进行分组</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通过</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约束来表示源代码的版本号、作者和最后修改日期等信息，利用工具管理这个标记值</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用</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依赖关系来表示这些文件间编译的依赖关系 ，箭头指向为谁依赖谁。利用工具帮助产生并管理这些关系</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endParaRPr lang="zh-CN" altLang="en-US" sz="2400" dirty="0"/>
          </a:p>
          <a:p>
            <a:pPr marL="342900" indent="-342900" defTabSz="1216817">
              <a:lnSpc>
                <a:spcPct val="120000"/>
              </a:lnSpc>
              <a:spcBef>
                <a:spcPct val="20000"/>
              </a:spcBef>
              <a:buFont typeface="Wingdings" panose="05000000000000000000" pitchFamily="2" charset="2"/>
              <a:buChar char="l"/>
            </a:pP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09" y="631469"/>
            <a:ext cx="2741714"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建模及其应用</a:t>
            </a:r>
            <a:r>
              <a:rPr lang="en-US" altLang="zh-CN"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a:t>
            </a: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对源代码建模</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矩形 1"/>
          <p:cNvSpPr/>
          <p:nvPr/>
        </p:nvSpPr>
        <p:spPr>
          <a:xfrm>
            <a:off x="125516" y="1339355"/>
            <a:ext cx="12191999" cy="757130"/>
          </a:xfrm>
          <a:prstGeom prst="rect">
            <a:avLst/>
          </a:prstGeom>
        </p:spPr>
        <p:txBody>
          <a:bodyPr wrap="square">
            <a:spAutoFit/>
          </a:bodyPr>
          <a:lstStyle/>
          <a:p>
            <a:pPr defTabSz="1216817">
              <a:lnSpc>
                <a:spcPct val="120000"/>
              </a:lnSpc>
              <a:spcBef>
                <a:spcPct val="20000"/>
              </a:spcBef>
            </a:pPr>
            <a:r>
              <a:rPr lang="en-US" altLang="zh-CN"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采用当前大多数面向对象编程语言，将使用集成化开发环境来分割代码，并将源代码存储到文件中。可以使用构件图来为这些文件的配置建模，并设置配置管理系统。对源代码建模，要遵循如下的策略：</a:t>
            </a:r>
            <a:endParaRPr lang="en-US" altLang="zh-CN"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4018537053"/>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构件图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7" name="TextBox 13"/>
          <p:cNvSpPr txBox="1"/>
          <p:nvPr/>
        </p:nvSpPr>
        <p:spPr>
          <a:xfrm>
            <a:off x="546609" y="631469"/>
            <a:ext cx="2803260"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建模及其应用</a:t>
            </a:r>
            <a:r>
              <a:rPr lang="en-US" altLang="zh-CN"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a:t>
            </a: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对源代码建模</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5524" y="470270"/>
            <a:ext cx="6780952" cy="5917460"/>
          </a:xfrm>
          <a:prstGeom prst="rect">
            <a:avLst/>
          </a:prstGeom>
        </p:spPr>
      </p:pic>
      <p:sp>
        <p:nvSpPr>
          <p:cNvPr id="6" name="矩形 5"/>
          <p:cNvSpPr/>
          <p:nvPr/>
        </p:nvSpPr>
        <p:spPr>
          <a:xfrm>
            <a:off x="5152908" y="6115140"/>
            <a:ext cx="1569660" cy="369332"/>
          </a:xfrm>
          <a:prstGeom prst="rect">
            <a:avLst/>
          </a:prstGeom>
        </p:spPr>
        <p:txBody>
          <a:bodyPr wrap="none">
            <a:spAutoFit/>
          </a:bodyPr>
          <a:lstStyle/>
          <a:p>
            <a:pPr defTabSz="1216817">
              <a:spcBef>
                <a:spcPct val="20000"/>
              </a:spcBef>
              <a:defRPr/>
            </a:pPr>
            <a:r>
              <a:rPr lang="zh-CN" altLang="en-US" dirty="0">
                <a:latin typeface="Arial" panose="020B0604020202020204" pitchFamily="34" charset="0"/>
                <a:ea typeface="微软雅黑" panose="020B0503020204020204" pitchFamily="34" charset="-122"/>
                <a:sym typeface="Arial" panose="020B0604020202020204" pitchFamily="34" charset="0"/>
              </a:rPr>
              <a:t>对源代码建模</a:t>
            </a:r>
            <a:endParaRPr lang="en-US" altLang="zh-CN" dirty="0">
              <a:latin typeface="Arial" panose="020B0604020202020204" pitchFamily="34" charset="0"/>
              <a:ea typeface="微软雅黑" panose="020B0503020204020204" pitchFamily="34" charset="-122"/>
              <a:sym typeface="Arial" panose="020B0604020202020204" pitchFamily="34" charset="0"/>
            </a:endParaRPr>
          </a:p>
        </p:txBody>
      </p:sp>
      <p:sp>
        <p:nvSpPr>
          <p:cNvPr id="8" name="矩形 7"/>
          <p:cNvSpPr/>
          <p:nvPr/>
        </p:nvSpPr>
        <p:spPr>
          <a:xfrm>
            <a:off x="8546955" y="6484472"/>
            <a:ext cx="1879041" cy="338554"/>
          </a:xfrm>
          <a:prstGeom prst="rect">
            <a:avLst/>
          </a:prstGeom>
        </p:spPr>
        <p:txBody>
          <a:bodyPr wrap="none">
            <a:spAutoFit/>
          </a:bodyPr>
          <a:lstStyle/>
          <a:p>
            <a:r>
              <a:rPr lang="zh-CN" altLang="en-US" sz="1600" dirty="0" smtClean="0">
                <a:latin typeface="微软雅黑" panose="020B0503020204020204" pitchFamily="34" charset="-122"/>
                <a:ea typeface="微软雅黑" panose="020B0503020204020204" pitchFamily="34" charset="-122"/>
                <a:sym typeface="Arial" panose="020B0604020202020204" pitchFamily="34" charset="0"/>
              </a:rPr>
              <a:t>图片数据来源：</a:t>
            </a:r>
            <a:r>
              <a:rPr lang="en-US" altLang="zh-CN" sz="1600" dirty="0" smtClean="0">
                <a:latin typeface="微软雅黑" panose="020B0503020204020204" pitchFamily="34" charset="-122"/>
                <a:ea typeface="微软雅黑" panose="020B0503020204020204" pitchFamily="34" charset="-122"/>
                <a:sym typeface="Arial" panose="020B0604020202020204" pitchFamily="34" charset="0"/>
              </a:rPr>
              <a:t>[3</a:t>
            </a:r>
            <a:r>
              <a:rPr lang="en-US" altLang="zh-CN" sz="1600" dirty="0">
                <a:latin typeface="微软雅黑" panose="020B0503020204020204" pitchFamily="34" charset="-122"/>
                <a:ea typeface="微软雅黑" panose="020B0503020204020204" pitchFamily="34" charset="-122"/>
                <a:sym typeface="Arial" panose="020B0604020202020204" pitchFamily="34" charset="0"/>
              </a:rPr>
              <a:t>]</a:t>
            </a:r>
            <a:endParaRPr lang="zh-CN" altLang="en-US" sz="1600" dirty="0"/>
          </a:p>
        </p:txBody>
      </p:sp>
    </p:spTree>
    <p:extLst>
      <p:ext uri="{BB962C8B-B14F-4D97-AF65-F5344CB8AC3E}">
        <p14:creationId xmlns:p14="http://schemas.microsoft.com/office/powerpoint/2010/main" val="786381015"/>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构件图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38709" y="4004416"/>
            <a:ext cx="12274113" cy="1666623"/>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207629" y="4099063"/>
            <a:ext cx="12027775" cy="1994392"/>
          </a:xfrm>
          <a:prstGeom prst="rect">
            <a:avLst/>
          </a:prstGeom>
          <a:noFill/>
        </p:spPr>
        <p:txBody>
          <a:bodyPr wrap="square" lIns="0" tIns="0" rIns="0" bIns="0" rtlCol="0" anchor="t" anchorCtr="0">
            <a:spAutoFit/>
          </a:bodyPr>
          <a:lstStyle/>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识别</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你想建模的构件</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集合</a:t>
            </a: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考虑</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集合中各构件的不同</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类型</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对</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这个集合中的每个构件，分析它们之间的</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关系 </a:t>
            </a: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endParaRPr lang="zh-CN" altLang="en-US" sz="2400" dirty="0"/>
          </a:p>
          <a:p>
            <a:pPr marL="342900" indent="-342900" defTabSz="1216817">
              <a:lnSpc>
                <a:spcPct val="120000"/>
              </a:lnSpc>
              <a:spcBef>
                <a:spcPct val="20000"/>
              </a:spcBef>
              <a:buFont typeface="Wingdings" panose="05000000000000000000" pitchFamily="2" charset="2"/>
              <a:buChar char="l"/>
            </a:pP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09" y="631469"/>
            <a:ext cx="3480268"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建模及其应用</a:t>
            </a:r>
            <a:r>
              <a:rPr lang="en-US" altLang="zh-CN"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a:t>
            </a: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对可执行体的发布建模</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矩形 1"/>
          <p:cNvSpPr/>
          <p:nvPr/>
        </p:nvSpPr>
        <p:spPr>
          <a:xfrm>
            <a:off x="2286743" y="3579683"/>
            <a:ext cx="12191999" cy="424732"/>
          </a:xfrm>
          <a:prstGeom prst="rect">
            <a:avLst/>
          </a:prstGeom>
        </p:spPr>
        <p:txBody>
          <a:bodyPr wrap="square">
            <a:spAutoFit/>
          </a:bodyPr>
          <a:lstStyle/>
          <a:p>
            <a:pPr defTabSz="1216817">
              <a:lnSpc>
                <a:spcPct val="120000"/>
              </a:lnSpc>
              <a:spcBef>
                <a:spcPct val="20000"/>
              </a:spcBef>
            </a:pPr>
            <a:r>
              <a:rPr lang="en-US" altLang="zh-CN"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对可执行程序的结构建模要遵循如下策略：</a:t>
            </a:r>
            <a:endParaRPr lang="en-US" altLang="zh-CN"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802124803"/>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4802098" y="3022892"/>
            <a:ext cx="2844350" cy="523220"/>
          </a:xfrm>
          <a:prstGeom prst="rect">
            <a:avLst/>
          </a:prstGeom>
          <a:noFill/>
        </p:spPr>
        <p:txBody>
          <a:bodyPr wrap="square" rtlCol="0">
            <a:spAutoFit/>
          </a:bodyPr>
          <a:lstStyle/>
          <a:p>
            <a:pPr algn="ctr"/>
            <a:r>
              <a:rPr lang="zh-CN" altLang="en-US" sz="2800" b="1" dirty="0">
                <a:solidFill>
                  <a:prstClr val="white"/>
                </a:solidFill>
                <a:latin typeface="微软雅黑" panose="020B0503020204020204" pitchFamily="34" charset="-122"/>
                <a:ea typeface="微软雅黑" panose="020B0503020204020204" pitchFamily="34" charset="-122"/>
              </a:rPr>
              <a:t>对象图</a:t>
            </a:r>
          </a:p>
        </p:txBody>
      </p:sp>
    </p:spTree>
    <p:extLst>
      <p:ext uri="{BB962C8B-B14F-4D97-AF65-F5344CB8AC3E}">
        <p14:creationId xmlns:p14="http://schemas.microsoft.com/office/powerpoint/2010/main" val="3810493120"/>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构件图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7" name="TextBox 13"/>
          <p:cNvSpPr txBox="1"/>
          <p:nvPr/>
        </p:nvSpPr>
        <p:spPr>
          <a:xfrm>
            <a:off x="546609" y="631469"/>
            <a:ext cx="3480268"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建模及其应用</a:t>
            </a:r>
            <a:r>
              <a:rPr lang="en-US" altLang="zh-CN"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a:t>
            </a: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对可执行体的发布建模</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6" name="图片 5"/>
          <p:cNvPicPr>
            <a:picLocks noChangeAspect="1"/>
          </p:cNvPicPr>
          <p:nvPr/>
        </p:nvPicPr>
        <p:blipFill>
          <a:blip r:embed="rId2"/>
          <a:stretch>
            <a:fillRect/>
          </a:stretch>
        </p:blipFill>
        <p:spPr>
          <a:xfrm>
            <a:off x="3402622" y="1033636"/>
            <a:ext cx="7241931" cy="5648372"/>
          </a:xfrm>
          <a:prstGeom prst="rect">
            <a:avLst/>
          </a:prstGeom>
        </p:spPr>
      </p:pic>
      <p:sp>
        <p:nvSpPr>
          <p:cNvPr id="9" name="矩形 8"/>
          <p:cNvSpPr/>
          <p:nvPr/>
        </p:nvSpPr>
        <p:spPr>
          <a:xfrm>
            <a:off x="3324325" y="6343454"/>
            <a:ext cx="1879041" cy="338554"/>
          </a:xfrm>
          <a:prstGeom prst="rect">
            <a:avLst/>
          </a:prstGeom>
        </p:spPr>
        <p:txBody>
          <a:bodyPr wrap="none">
            <a:spAutoFit/>
          </a:bodyPr>
          <a:lstStyle/>
          <a:p>
            <a:r>
              <a:rPr lang="zh-CN" altLang="en-US" sz="1600" dirty="0" smtClean="0">
                <a:latin typeface="微软雅黑" panose="020B0503020204020204" pitchFamily="34" charset="-122"/>
                <a:ea typeface="微软雅黑" panose="020B0503020204020204" pitchFamily="34" charset="-122"/>
                <a:sym typeface="Arial" panose="020B0604020202020204" pitchFamily="34" charset="0"/>
              </a:rPr>
              <a:t>图片数据来源：</a:t>
            </a:r>
            <a:r>
              <a:rPr lang="en-US" altLang="zh-CN" sz="1600" dirty="0" smtClean="0">
                <a:latin typeface="微软雅黑" panose="020B0503020204020204" pitchFamily="34" charset="-122"/>
                <a:ea typeface="微软雅黑" panose="020B0503020204020204" pitchFamily="34" charset="-122"/>
                <a:sym typeface="Arial" panose="020B0604020202020204" pitchFamily="34" charset="0"/>
              </a:rPr>
              <a:t>[3</a:t>
            </a:r>
            <a:r>
              <a:rPr lang="en-US" altLang="zh-CN" sz="1600" dirty="0">
                <a:latin typeface="微软雅黑" panose="020B0503020204020204" pitchFamily="34" charset="-122"/>
                <a:ea typeface="微软雅黑" panose="020B0503020204020204" pitchFamily="34" charset="-122"/>
                <a:sym typeface="Arial" panose="020B0604020202020204" pitchFamily="34" charset="0"/>
              </a:rPr>
              <a:t>]</a:t>
            </a:r>
            <a:endParaRPr lang="zh-CN" altLang="en-US" sz="1600" dirty="0"/>
          </a:p>
        </p:txBody>
      </p:sp>
    </p:spTree>
    <p:extLst>
      <p:ext uri="{BB962C8B-B14F-4D97-AF65-F5344CB8AC3E}">
        <p14:creationId xmlns:p14="http://schemas.microsoft.com/office/powerpoint/2010/main" val="44168961"/>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构件图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38709" y="4004416"/>
            <a:ext cx="12274113" cy="2018315"/>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207629" y="4099063"/>
            <a:ext cx="12027775" cy="2252283"/>
          </a:xfrm>
          <a:prstGeom prst="rect">
            <a:avLst/>
          </a:prstGeom>
          <a:noFill/>
        </p:spPr>
        <p:txBody>
          <a:bodyPr wrap="square" lIns="0" tIns="0" rIns="0" bIns="0" rtlCol="0" anchor="t" anchorCtr="0">
            <a:spAutoFit/>
          </a:bodyPr>
          <a:lstStyle/>
          <a:p>
            <a:pPr defTabSz="1216817">
              <a:lnSpc>
                <a:spcPct val="120000"/>
              </a:lnSpc>
              <a:spcBef>
                <a:spcPct val="20000"/>
              </a:spcBef>
            </a:pP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可以</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把物理数据库看作模式（</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schema</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）在比特世界中的具体实现。实际上模式提供了对永久信息的应用程序编程接口（</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API</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），物理数据库模型表示了这些信息在关系型数据库的表中或者在面向对象数据库的页中的存储。可以用构件图表示这些以及其他种类的物理数据库</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endParaRPr lang="zh-CN" altLang="en-US" sz="2400" dirty="0"/>
          </a:p>
          <a:p>
            <a:pPr defTabSz="1216817">
              <a:lnSpc>
                <a:spcPct val="120000"/>
              </a:lnSpc>
              <a:spcBef>
                <a:spcPct val="20000"/>
              </a:spcBef>
            </a:pP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09" y="631469"/>
            <a:ext cx="3031860"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建模及其应用</a:t>
            </a:r>
            <a:r>
              <a:rPr lang="en-US" altLang="zh-CN"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a:t>
            </a:r>
            <a:r>
              <a:rPr lang="zh-CN" alt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rPr>
              <a:t>对物理数据库建模</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560089160"/>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构件图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38709" y="4004416"/>
            <a:ext cx="12274113" cy="1578699"/>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207629" y="4099063"/>
            <a:ext cx="12027775" cy="1809085"/>
          </a:xfrm>
          <a:prstGeom prst="rect">
            <a:avLst/>
          </a:prstGeom>
          <a:noFill/>
        </p:spPr>
        <p:txBody>
          <a:bodyPr wrap="square" lIns="0" tIns="0" rIns="0" bIns="0" rtlCol="0" anchor="t" anchorCtr="0">
            <a:spAutoFit/>
          </a:bodyPr>
          <a:lstStyle/>
          <a:p>
            <a:pPr defTabSz="1216817">
              <a:lnSpc>
                <a:spcPct val="120000"/>
              </a:lnSpc>
              <a:spcBef>
                <a:spcPct val="20000"/>
              </a:spcBef>
            </a:pP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某些系统是相对静态的，其组件进入现场、参与执行，然后离开。另外一些系统则是较为动态的，其中包括一些为了负载均衡和故障恢复而进行迁移的可移动的代理或组件。可以将构件图与对行为建模的</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UML</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的一些图结合起来表示这类系统</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endParaRPr lang="zh-CN" altLang="en-US" sz="2400" dirty="0"/>
          </a:p>
          <a:p>
            <a:pPr defTabSz="1216817">
              <a:lnSpc>
                <a:spcPct val="120000"/>
              </a:lnSpc>
              <a:spcBef>
                <a:spcPct val="20000"/>
              </a:spcBef>
            </a:pP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08" y="631469"/>
            <a:ext cx="3339591"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建模及其应用</a:t>
            </a:r>
            <a:r>
              <a:rPr lang="en-US" altLang="zh-CN"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a:t>
            </a:r>
            <a:r>
              <a:rPr lang="zh-CN" alt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rPr>
              <a:t>对可适应的系统建模</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690312696"/>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构件图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38709" y="4004416"/>
            <a:ext cx="12274113" cy="1578699"/>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207629" y="4099063"/>
            <a:ext cx="12027775" cy="1477328"/>
          </a:xfrm>
          <a:prstGeom prst="rect">
            <a:avLst/>
          </a:prstGeom>
          <a:noFill/>
        </p:spPr>
        <p:txBody>
          <a:bodyPr wrap="square" lIns="0" tIns="0" rIns="0" bIns="0" rtlCol="0" anchor="t" anchorCtr="0">
            <a:spAutoFit/>
          </a:bodyPr>
          <a:lstStyle/>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构件（</a:t>
            </a: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component</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）可以分为几种类型？（能说出具体数字）</a:t>
            </a: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构件图中使用最多的是关系中（依赖</a:t>
            </a: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泛化</a:t>
            </a: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关联</a:t>
            </a: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实现）中的哪两种？</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构件</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图用于动态</a:t>
            </a: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静态的建模？</a:t>
            </a: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08" y="631469"/>
            <a:ext cx="3339591"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提问</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文本框 1"/>
          <p:cNvSpPr txBox="1"/>
          <p:nvPr/>
        </p:nvSpPr>
        <p:spPr>
          <a:xfrm>
            <a:off x="9569869" y="4163560"/>
            <a:ext cx="677007" cy="369332"/>
          </a:xfrm>
          <a:prstGeom prst="rect">
            <a:avLst/>
          </a:prstGeom>
          <a:noFill/>
        </p:spPr>
        <p:txBody>
          <a:bodyPr wrap="square" rtlCol="0">
            <a:spAutoFit/>
          </a:bodyPr>
          <a:lstStyle/>
          <a:p>
            <a:r>
              <a:rPr lang="en-US" altLang="zh-CN" dirty="0" smtClean="0"/>
              <a:t>3</a:t>
            </a:r>
            <a:r>
              <a:rPr lang="zh-CN" altLang="en-US" dirty="0" smtClean="0"/>
              <a:t>种</a:t>
            </a:r>
            <a:endParaRPr lang="zh-CN" altLang="en-US" dirty="0"/>
          </a:p>
        </p:txBody>
      </p:sp>
      <p:sp>
        <p:nvSpPr>
          <p:cNvPr id="3" name="文本框 2"/>
          <p:cNvSpPr txBox="1"/>
          <p:nvPr/>
        </p:nvSpPr>
        <p:spPr>
          <a:xfrm>
            <a:off x="9908373" y="4653061"/>
            <a:ext cx="2327031" cy="369332"/>
          </a:xfrm>
          <a:prstGeom prst="rect">
            <a:avLst/>
          </a:prstGeom>
          <a:noFill/>
        </p:spPr>
        <p:txBody>
          <a:bodyPr wrap="square" rtlCol="0">
            <a:spAutoFit/>
          </a:bodyPr>
          <a:lstStyle/>
          <a:p>
            <a:r>
              <a:rPr lang="zh-CN" altLang="en-US" dirty="0" smtClean="0"/>
              <a:t>依赖和实现</a:t>
            </a:r>
            <a:endParaRPr lang="zh-CN" altLang="en-US" dirty="0"/>
          </a:p>
        </p:txBody>
      </p:sp>
      <p:sp>
        <p:nvSpPr>
          <p:cNvPr id="6" name="文本框 5"/>
          <p:cNvSpPr txBox="1"/>
          <p:nvPr/>
        </p:nvSpPr>
        <p:spPr>
          <a:xfrm>
            <a:off x="4853354" y="5164363"/>
            <a:ext cx="1011115" cy="369332"/>
          </a:xfrm>
          <a:prstGeom prst="rect">
            <a:avLst/>
          </a:prstGeom>
          <a:noFill/>
        </p:spPr>
        <p:txBody>
          <a:bodyPr wrap="square" rtlCol="0">
            <a:spAutoFit/>
          </a:bodyPr>
          <a:lstStyle/>
          <a:p>
            <a:r>
              <a:rPr lang="zh-CN" altLang="en-US" dirty="0" smtClean="0"/>
              <a:t>静态</a:t>
            </a:r>
            <a:endParaRPr lang="zh-CN" altLang="en-US" dirty="0"/>
          </a:p>
        </p:txBody>
      </p:sp>
    </p:spTree>
    <p:extLst>
      <p:ext uri="{BB962C8B-B14F-4D97-AF65-F5344CB8AC3E}">
        <p14:creationId xmlns:p14="http://schemas.microsoft.com/office/powerpoint/2010/main" val="3550143404"/>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4802098" y="3022892"/>
            <a:ext cx="2844350" cy="523220"/>
          </a:xfrm>
          <a:prstGeom prst="rect">
            <a:avLst/>
          </a:prstGeom>
          <a:noFill/>
        </p:spPr>
        <p:txBody>
          <a:bodyPr wrap="square" rtlCol="0">
            <a:spAutoFit/>
          </a:bodyPr>
          <a:lstStyle/>
          <a:p>
            <a:pPr algn="ctr"/>
            <a:r>
              <a:rPr lang="zh-CN" altLang="en-US" sz="2800" b="1" dirty="0" smtClean="0">
                <a:solidFill>
                  <a:prstClr val="white"/>
                </a:solidFill>
                <a:latin typeface="微软雅黑" panose="020B0503020204020204" pitchFamily="34" charset="-122"/>
                <a:ea typeface="微软雅黑" panose="020B0503020204020204" pitchFamily="34" charset="-122"/>
              </a:rPr>
              <a:t>包图</a:t>
            </a:r>
            <a:endParaRPr lang="zh-CN" altLang="en-US" sz="2800" b="1" dirty="0">
              <a:solidFill>
                <a:prstClr val="white"/>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32590528"/>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包图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0" y="1890347"/>
            <a:ext cx="12192000" cy="4062046"/>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207629" y="1965888"/>
            <a:ext cx="12027775" cy="4727448"/>
          </a:xfrm>
          <a:prstGeom prst="rect">
            <a:avLst/>
          </a:prstGeom>
          <a:noFill/>
        </p:spPr>
        <p:txBody>
          <a:bodyPr wrap="square" lIns="0" tIns="0" rIns="0" bIns="0" rtlCol="0" anchor="t" anchorCtr="0">
            <a:spAutoFit/>
          </a:bodyPr>
          <a:lstStyle/>
          <a:p>
            <a:pPr defTabSz="1216817">
              <a:lnSpc>
                <a:spcPct val="120000"/>
              </a:lnSpc>
              <a:spcBef>
                <a:spcPct val="20000"/>
              </a:spcBef>
            </a:pP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可视化、详述、构造和文档化大型系统包括对大量潜在的类、</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接口、构件、结点、图和其他元素的处理。当按比例增大到这样的系统时，会发现有必要把这些元素组织成较大的组块。在</a:t>
            </a: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UML</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中，包就是用于把建模元素组织成组的通用机制。</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用包把建模元素安排成可作为一个组来处理的较大组块。可以控制这些元素的可见性，使一些元素在包外是可见的，而另外一些元素要隐藏在包内。也可以用包表示系统体系结构的不同视图。</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设计良好的包把一些在语义上接近并倾向于一起变化的元素组织在一起。因此结构良好的包是松耦合、高内聚的，而且对其内容的访问具有严密的控制。</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[2]</a:t>
            </a:r>
            <a:endParaRPr lang="zh-CN" altLang="en-US" sz="2400" dirty="0"/>
          </a:p>
          <a:p>
            <a:pPr defTabSz="1216817">
              <a:lnSpc>
                <a:spcPct val="120000"/>
              </a:lnSpc>
              <a:spcBef>
                <a:spcPct val="20000"/>
              </a:spcBef>
            </a:pP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10" y="631469"/>
            <a:ext cx="567295"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引言</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837670727"/>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包图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21702" y="1257273"/>
            <a:ext cx="12192000" cy="2620107"/>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207629" y="1333566"/>
            <a:ext cx="12027775" cy="1809085"/>
          </a:xfrm>
          <a:prstGeom prst="rect">
            <a:avLst/>
          </a:prstGeom>
          <a:noFill/>
        </p:spPr>
        <p:txBody>
          <a:bodyPr wrap="square" lIns="0" tIns="0" rIns="0" bIns="0" rtlCol="0" anchor="t" anchorCtr="0">
            <a:spAutoFit/>
          </a:bodyPr>
          <a:lstStyle/>
          <a:p>
            <a:pPr marL="342900" indent="-342900" defTabSz="1216817">
              <a:lnSpc>
                <a:spcPct val="120000"/>
              </a:lnSpc>
              <a:spcBef>
                <a:spcPct val="20000"/>
              </a:spcBef>
              <a:buFont typeface="Wingdings" panose="05000000000000000000" pitchFamily="2" charset="2"/>
              <a:buChar char="l"/>
            </a:pP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包是一种把元素组织到一起的通用机制</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包可以嵌套于其他包中。 </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&gt;</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包图用于描述包与包之间的关系</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包的图标是一个带标签的文件夹。包图描绘模型元素在包内的组织和依赖关系</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包括包的导入和包</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扩展。他们还提供相应命名空间的可视化。</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endParaRPr lang="zh-CN" altLang="en-US" sz="2400" dirty="0"/>
          </a:p>
          <a:p>
            <a:pPr marL="342900" indent="-342900" defTabSz="1216817">
              <a:lnSpc>
                <a:spcPct val="120000"/>
              </a:lnSpc>
              <a:spcBef>
                <a:spcPct val="20000"/>
              </a:spcBef>
              <a:buFont typeface="Wingdings" panose="05000000000000000000" pitchFamily="2" charset="2"/>
              <a:buChar char="l"/>
            </a:pP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10" y="631469"/>
            <a:ext cx="567295"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定义</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3" name="图片 2"/>
          <p:cNvPicPr>
            <a:picLocks noChangeAspect="1"/>
          </p:cNvPicPr>
          <p:nvPr/>
        </p:nvPicPr>
        <p:blipFill>
          <a:blip r:embed="rId2"/>
          <a:stretch>
            <a:fillRect/>
          </a:stretch>
        </p:blipFill>
        <p:spPr>
          <a:xfrm>
            <a:off x="5217867" y="2735471"/>
            <a:ext cx="1457325" cy="1019175"/>
          </a:xfrm>
          <a:prstGeom prst="rect">
            <a:avLst/>
          </a:prstGeom>
        </p:spPr>
      </p:pic>
      <p:sp>
        <p:nvSpPr>
          <p:cNvPr id="8" name="Rectangle 42"/>
          <p:cNvSpPr/>
          <p:nvPr/>
        </p:nvSpPr>
        <p:spPr>
          <a:xfrm>
            <a:off x="0" y="4116378"/>
            <a:ext cx="12192000" cy="2038237"/>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9" name="矩形 8"/>
          <p:cNvSpPr/>
          <p:nvPr/>
        </p:nvSpPr>
        <p:spPr>
          <a:xfrm>
            <a:off x="185927" y="4256963"/>
            <a:ext cx="12027775" cy="2252283"/>
          </a:xfrm>
          <a:prstGeom prst="rect">
            <a:avLst/>
          </a:prstGeom>
          <a:noFill/>
        </p:spPr>
        <p:txBody>
          <a:bodyPr wrap="square" lIns="0" tIns="0" rIns="0" bIns="0" rtlCol="0" anchor="t" anchorCtr="0">
            <a:spAutoFit/>
          </a:bodyPr>
          <a:lstStyle/>
          <a:p>
            <a:pPr marL="342900" indent="-342900" defTabSz="1216817">
              <a:lnSpc>
                <a:spcPct val="120000"/>
              </a:lnSpc>
              <a:spcBef>
                <a:spcPct val="20000"/>
              </a:spcBef>
              <a:buFont typeface="Wingdings" panose="05000000000000000000" pitchFamily="2" charset="2"/>
              <a:buChar char="l"/>
            </a:pP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包是一个命名空间，也是一个元素。可以包含在其它命名空间中。包可以拥有其他包或与其他包合并，它的元素可以导入包命名空间中。除了要在项目浏览器中使用包来组织您的项目的内容外，您还可以拖动包到图中图 </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大多数图类型、 标准和扩展）以描述结构或关系，包括包的导入或合并</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endParaRPr lang="zh-CN" altLang="en-US" sz="2400" dirty="0"/>
          </a:p>
          <a:p>
            <a:pPr marL="342900" indent="-342900" defTabSz="1216817">
              <a:lnSpc>
                <a:spcPct val="120000"/>
              </a:lnSpc>
              <a:spcBef>
                <a:spcPct val="20000"/>
              </a:spcBef>
              <a:buFont typeface="Wingdings" panose="05000000000000000000" pitchFamily="2" charset="2"/>
              <a:buChar char="l"/>
            </a:pP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708676816"/>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30"/>
          <p:cNvSpPr>
            <a:spLocks/>
          </p:cNvSpPr>
          <p:nvPr/>
        </p:nvSpPr>
        <p:spPr bwMode="auto">
          <a:xfrm rot="18900000">
            <a:off x="4124534" y="3310765"/>
            <a:ext cx="933205" cy="2560257"/>
          </a:xfrm>
          <a:custGeom>
            <a:avLst/>
            <a:gdLst>
              <a:gd name="connsiteX0" fmla="*/ 301034 w 933205"/>
              <a:gd name="connsiteY0" fmla="*/ 5516 h 2560257"/>
              <a:gd name="connsiteX1" fmla="*/ 301034 w 933205"/>
              <a:gd name="connsiteY1" fmla="*/ 98173 h 2560257"/>
              <a:gd name="connsiteX2" fmla="*/ 301034 w 933205"/>
              <a:gd name="connsiteY2" fmla="*/ 2118857 h 2560257"/>
              <a:gd name="connsiteX3" fmla="*/ 344517 w 933205"/>
              <a:gd name="connsiteY3" fmla="*/ 2205799 h 2560257"/>
              <a:gd name="connsiteX4" fmla="*/ 484999 w 933205"/>
              <a:gd name="connsiteY4" fmla="*/ 2259302 h 2560257"/>
              <a:gd name="connsiteX5" fmla="*/ 632171 w 933205"/>
              <a:gd name="connsiteY5" fmla="*/ 2118857 h 2560257"/>
              <a:gd name="connsiteX6" fmla="*/ 632171 w 933205"/>
              <a:gd name="connsiteY6" fmla="*/ 1971723 h 2560257"/>
              <a:gd name="connsiteX7" fmla="*/ 782688 w 933205"/>
              <a:gd name="connsiteY7" fmla="*/ 1821246 h 2560257"/>
              <a:gd name="connsiteX8" fmla="*/ 933205 w 933205"/>
              <a:gd name="connsiteY8" fmla="*/ 1971723 h 2560257"/>
              <a:gd name="connsiteX9" fmla="*/ 933205 w 933205"/>
              <a:gd name="connsiteY9" fmla="*/ 2118857 h 2560257"/>
              <a:gd name="connsiteX10" fmla="*/ 498378 w 933205"/>
              <a:gd name="connsiteY10" fmla="*/ 2560257 h 2560257"/>
              <a:gd name="connsiteX11" fmla="*/ 474965 w 933205"/>
              <a:gd name="connsiteY11" fmla="*/ 2560257 h 2560257"/>
              <a:gd name="connsiteX12" fmla="*/ 133793 w 933205"/>
              <a:gd name="connsiteY12" fmla="*/ 2426499 h 2560257"/>
              <a:gd name="connsiteX13" fmla="*/ 0 w 933205"/>
              <a:gd name="connsiteY13" fmla="*/ 2118857 h 2560257"/>
              <a:gd name="connsiteX14" fmla="*/ 0 w 933205"/>
              <a:gd name="connsiteY14" fmla="*/ 174040 h 2560257"/>
              <a:gd name="connsiteX15" fmla="*/ 0 w 933205"/>
              <a:gd name="connsiteY15" fmla="*/ 7050 h 2560257"/>
              <a:gd name="connsiteX16" fmla="*/ 170931 w 933205"/>
              <a:gd name="connsiteY16" fmla="*/ 0 h 2560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3205" h="2560257">
                <a:moveTo>
                  <a:pt x="301034" y="5516"/>
                </a:moveTo>
                <a:lnTo>
                  <a:pt x="301034" y="98173"/>
                </a:lnTo>
                <a:cubicBezTo>
                  <a:pt x="301034" y="2118857"/>
                  <a:pt x="301034" y="2118857"/>
                  <a:pt x="301034" y="2118857"/>
                </a:cubicBezTo>
                <a:cubicBezTo>
                  <a:pt x="301034" y="2148952"/>
                  <a:pt x="317758" y="2182392"/>
                  <a:pt x="344517" y="2205799"/>
                </a:cubicBezTo>
                <a:cubicBezTo>
                  <a:pt x="381310" y="2242583"/>
                  <a:pt x="431482" y="2259302"/>
                  <a:pt x="484999" y="2259302"/>
                </a:cubicBezTo>
                <a:cubicBezTo>
                  <a:pt x="568620" y="2255959"/>
                  <a:pt x="632171" y="2192423"/>
                  <a:pt x="632171" y="2118857"/>
                </a:cubicBezTo>
                <a:cubicBezTo>
                  <a:pt x="632171" y="1971723"/>
                  <a:pt x="632171" y="1971723"/>
                  <a:pt x="632171" y="1971723"/>
                </a:cubicBezTo>
                <a:cubicBezTo>
                  <a:pt x="632171" y="1888125"/>
                  <a:pt x="699067" y="1821246"/>
                  <a:pt x="782688" y="1821246"/>
                </a:cubicBezTo>
                <a:cubicBezTo>
                  <a:pt x="866309" y="1821246"/>
                  <a:pt x="933205" y="1888125"/>
                  <a:pt x="933205" y="1971723"/>
                </a:cubicBezTo>
                <a:cubicBezTo>
                  <a:pt x="933205" y="2118857"/>
                  <a:pt x="933205" y="2118857"/>
                  <a:pt x="933205" y="2118857"/>
                </a:cubicBezTo>
                <a:cubicBezTo>
                  <a:pt x="933205" y="2356277"/>
                  <a:pt x="742550" y="2550225"/>
                  <a:pt x="498378" y="2560257"/>
                </a:cubicBezTo>
                <a:cubicBezTo>
                  <a:pt x="491689" y="2560257"/>
                  <a:pt x="481654" y="2560257"/>
                  <a:pt x="474965" y="2560257"/>
                </a:cubicBezTo>
                <a:cubicBezTo>
                  <a:pt x="347862" y="2560257"/>
                  <a:pt x="224103" y="2513442"/>
                  <a:pt x="133793" y="2426499"/>
                </a:cubicBezTo>
                <a:cubicBezTo>
                  <a:pt x="46828" y="2342901"/>
                  <a:pt x="0" y="2232551"/>
                  <a:pt x="0" y="2118857"/>
                </a:cubicBezTo>
                <a:cubicBezTo>
                  <a:pt x="0" y="1277855"/>
                  <a:pt x="0" y="647104"/>
                  <a:pt x="0" y="174040"/>
                </a:cubicBezTo>
                <a:lnTo>
                  <a:pt x="0" y="7050"/>
                </a:lnTo>
                <a:lnTo>
                  <a:pt x="170931" y="0"/>
                </a:lnTo>
                <a:close/>
              </a:path>
            </a:pathLst>
          </a:custGeom>
          <a:solidFill>
            <a:schemeClr val="bg1">
              <a:alpha val="32000"/>
            </a:schemeClr>
          </a:solidFill>
          <a:ln w="25400" cmpd="sng">
            <a:noFill/>
            <a:miter lim="800000"/>
            <a:headEnd/>
            <a:tailEnd/>
          </a:ln>
          <a:extLst/>
        </p:spPr>
        <p:txBody>
          <a:bodyPr wrap="square" anchor="ctr">
            <a:noAutofit/>
          </a:bodyPr>
          <a:lstStyle/>
          <a:p>
            <a:pPr algn="ctr" fontAlgn="ctr">
              <a:buClr>
                <a:srgbClr val="FF0000"/>
              </a:buClr>
              <a:buSzPct val="70000"/>
              <a:buFont typeface="Wingdings" panose="05000000000000000000" pitchFamily="2" charset="2"/>
              <a:buChar char="u"/>
              <a:tabLst>
                <a:tab pos="723900" algn="l"/>
                <a:tab pos="1447800" algn="l"/>
              </a:tabLst>
            </a:pPr>
            <a:endParaRPr lang="id-ID"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Freeform 6"/>
          <p:cNvSpPr>
            <a:spLocks/>
          </p:cNvSpPr>
          <p:nvPr/>
        </p:nvSpPr>
        <p:spPr bwMode="auto">
          <a:xfrm rot="18900000">
            <a:off x="1024370" y="3513789"/>
            <a:ext cx="1881940" cy="1722405"/>
          </a:xfrm>
          <a:custGeom>
            <a:avLst/>
            <a:gdLst>
              <a:gd name="T0" fmla="*/ 563 w 563"/>
              <a:gd name="T1" fmla="*/ 0 h 515"/>
              <a:gd name="T2" fmla="*/ 0 w 563"/>
              <a:gd name="T3" fmla="*/ 482 h 515"/>
              <a:gd name="T4" fmla="*/ 113 w 563"/>
              <a:gd name="T5" fmla="*/ 474 h 515"/>
              <a:gd name="T6" fmla="*/ 367 w 563"/>
              <a:gd name="T7" fmla="*/ 515 h 515"/>
              <a:gd name="T8" fmla="*/ 563 w 563"/>
              <a:gd name="T9" fmla="*/ 0 h 515"/>
            </a:gdLst>
            <a:ahLst/>
            <a:cxnLst>
              <a:cxn ang="0">
                <a:pos x="T0" y="T1"/>
              </a:cxn>
              <a:cxn ang="0">
                <a:pos x="T2" y="T3"/>
              </a:cxn>
              <a:cxn ang="0">
                <a:pos x="T4" y="T5"/>
              </a:cxn>
              <a:cxn ang="0">
                <a:pos x="T6" y="T7"/>
              </a:cxn>
              <a:cxn ang="0">
                <a:pos x="T8" y="T9"/>
              </a:cxn>
            </a:cxnLst>
            <a:rect l="0" t="0" r="r" b="b"/>
            <a:pathLst>
              <a:path w="563" h="515">
                <a:moveTo>
                  <a:pt x="563" y="0"/>
                </a:moveTo>
                <a:cubicBezTo>
                  <a:pt x="283" y="47"/>
                  <a:pt x="61" y="238"/>
                  <a:pt x="0" y="482"/>
                </a:cubicBezTo>
                <a:cubicBezTo>
                  <a:pt x="37" y="477"/>
                  <a:pt x="74" y="474"/>
                  <a:pt x="113" y="474"/>
                </a:cubicBezTo>
                <a:cubicBezTo>
                  <a:pt x="202" y="474"/>
                  <a:pt x="288" y="489"/>
                  <a:pt x="367" y="515"/>
                </a:cubicBezTo>
                <a:cubicBezTo>
                  <a:pt x="372" y="384"/>
                  <a:pt x="406" y="170"/>
                  <a:pt x="563" y="0"/>
                </a:cubicBezTo>
                <a:close/>
              </a:path>
            </a:pathLst>
          </a:custGeom>
          <a:solidFill>
            <a:schemeClr val="bg1">
              <a:alpha val="32000"/>
            </a:schemeClr>
          </a:solidFill>
          <a:ln w="25400" cmpd="sng">
            <a:noFill/>
            <a:miter lim="800000"/>
            <a:headEnd/>
            <a:tailEnd/>
          </a:ln>
          <a:extLst/>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id-ID"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Freeform 7"/>
          <p:cNvSpPr>
            <a:spLocks/>
          </p:cNvSpPr>
          <p:nvPr/>
        </p:nvSpPr>
        <p:spPr bwMode="auto">
          <a:xfrm rot="18900000">
            <a:off x="2074221" y="2482676"/>
            <a:ext cx="1754878" cy="1776054"/>
          </a:xfrm>
          <a:custGeom>
            <a:avLst/>
            <a:gdLst>
              <a:gd name="T0" fmla="*/ 251 w 525"/>
              <a:gd name="T1" fmla="*/ 0 h 531"/>
              <a:gd name="T2" fmla="*/ 242 w 525"/>
              <a:gd name="T3" fmla="*/ 0 h 531"/>
              <a:gd name="T4" fmla="*/ 0 w 525"/>
              <a:gd name="T5" fmla="*/ 529 h 531"/>
              <a:gd name="T6" fmla="*/ 259 w 525"/>
              <a:gd name="T7" fmla="*/ 486 h 531"/>
              <a:gd name="T8" fmla="*/ 525 w 525"/>
              <a:gd name="T9" fmla="*/ 531 h 531"/>
              <a:gd name="T10" fmla="*/ 251 w 525"/>
              <a:gd name="T11" fmla="*/ 0 h 531"/>
            </a:gdLst>
            <a:ahLst/>
            <a:cxnLst>
              <a:cxn ang="0">
                <a:pos x="T0" y="T1"/>
              </a:cxn>
              <a:cxn ang="0">
                <a:pos x="T2" y="T3"/>
              </a:cxn>
              <a:cxn ang="0">
                <a:pos x="T4" y="T5"/>
              </a:cxn>
              <a:cxn ang="0">
                <a:pos x="T6" y="T7"/>
              </a:cxn>
              <a:cxn ang="0">
                <a:pos x="T8" y="T9"/>
              </a:cxn>
              <a:cxn ang="0">
                <a:pos x="T10" y="T11"/>
              </a:cxn>
            </a:cxnLst>
            <a:rect l="0" t="0" r="r" b="b"/>
            <a:pathLst>
              <a:path w="525" h="531">
                <a:moveTo>
                  <a:pt x="251" y="0"/>
                </a:moveTo>
                <a:cubicBezTo>
                  <a:pt x="248" y="0"/>
                  <a:pt x="245" y="0"/>
                  <a:pt x="242" y="0"/>
                </a:cubicBezTo>
                <a:cubicBezTo>
                  <a:pt x="45" y="161"/>
                  <a:pt x="5" y="394"/>
                  <a:pt x="0" y="529"/>
                </a:cubicBezTo>
                <a:cubicBezTo>
                  <a:pt x="81" y="501"/>
                  <a:pt x="168" y="486"/>
                  <a:pt x="259" y="486"/>
                </a:cubicBezTo>
                <a:cubicBezTo>
                  <a:pt x="353" y="486"/>
                  <a:pt x="443" y="502"/>
                  <a:pt x="525" y="531"/>
                </a:cubicBezTo>
                <a:cubicBezTo>
                  <a:pt x="516" y="396"/>
                  <a:pt x="467" y="155"/>
                  <a:pt x="251" y="0"/>
                </a:cubicBezTo>
                <a:close/>
              </a:path>
            </a:pathLst>
          </a:custGeom>
          <a:solidFill>
            <a:schemeClr val="bg1">
              <a:alpha val="32000"/>
            </a:schemeClr>
          </a:solidFill>
          <a:ln w="25400" cmpd="sng">
            <a:noFill/>
            <a:miter lim="800000"/>
            <a:headEnd/>
            <a:tailEnd/>
          </a:ln>
          <a:extLst/>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id-ID"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Freeform 8"/>
          <p:cNvSpPr>
            <a:spLocks/>
          </p:cNvSpPr>
          <p:nvPr/>
        </p:nvSpPr>
        <p:spPr bwMode="auto">
          <a:xfrm rot="18900000">
            <a:off x="2932763" y="1553301"/>
            <a:ext cx="1952531" cy="1728053"/>
          </a:xfrm>
          <a:custGeom>
            <a:avLst/>
            <a:gdLst>
              <a:gd name="T0" fmla="*/ 0 w 584"/>
              <a:gd name="T1" fmla="*/ 0 h 517"/>
              <a:gd name="T2" fmla="*/ 223 w 584"/>
              <a:gd name="T3" fmla="*/ 517 h 517"/>
              <a:gd name="T4" fmla="*/ 471 w 584"/>
              <a:gd name="T5" fmla="*/ 478 h 517"/>
              <a:gd name="T6" fmla="*/ 584 w 584"/>
              <a:gd name="T7" fmla="*/ 486 h 517"/>
              <a:gd name="T8" fmla="*/ 0 w 584"/>
              <a:gd name="T9" fmla="*/ 0 h 517"/>
            </a:gdLst>
            <a:ahLst/>
            <a:cxnLst>
              <a:cxn ang="0">
                <a:pos x="T0" y="T1"/>
              </a:cxn>
              <a:cxn ang="0">
                <a:pos x="T2" y="T3"/>
              </a:cxn>
              <a:cxn ang="0">
                <a:pos x="T4" y="T5"/>
              </a:cxn>
              <a:cxn ang="0">
                <a:pos x="T6" y="T7"/>
              </a:cxn>
              <a:cxn ang="0">
                <a:pos x="T8" y="T9"/>
              </a:cxn>
            </a:cxnLst>
            <a:rect l="0" t="0" r="r" b="b"/>
            <a:pathLst>
              <a:path w="584" h="517">
                <a:moveTo>
                  <a:pt x="0" y="0"/>
                </a:moveTo>
                <a:cubicBezTo>
                  <a:pt x="170" y="167"/>
                  <a:pt x="213" y="386"/>
                  <a:pt x="223" y="517"/>
                </a:cubicBezTo>
                <a:cubicBezTo>
                  <a:pt x="300" y="492"/>
                  <a:pt x="384" y="478"/>
                  <a:pt x="471" y="478"/>
                </a:cubicBezTo>
                <a:cubicBezTo>
                  <a:pt x="509" y="478"/>
                  <a:pt x="547" y="481"/>
                  <a:pt x="584" y="486"/>
                </a:cubicBezTo>
                <a:cubicBezTo>
                  <a:pt x="521" y="236"/>
                  <a:pt x="290" y="42"/>
                  <a:pt x="0" y="0"/>
                </a:cubicBezTo>
                <a:close/>
              </a:path>
            </a:pathLst>
          </a:custGeom>
          <a:solidFill>
            <a:schemeClr val="bg1">
              <a:alpha val="32000"/>
            </a:schemeClr>
          </a:solidFill>
          <a:ln w="25400" cmpd="sng">
            <a:noFill/>
            <a:miter lim="800000"/>
            <a:headEnd/>
            <a:tailEnd/>
          </a:ln>
          <a:extLst/>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id-ID"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Oval 12"/>
          <p:cNvSpPr>
            <a:spLocks noChangeArrowheads="1"/>
          </p:cNvSpPr>
          <p:nvPr/>
        </p:nvSpPr>
        <p:spPr bwMode="auto">
          <a:xfrm>
            <a:off x="6774488" y="2215080"/>
            <a:ext cx="180000" cy="180000"/>
          </a:xfrm>
          <a:prstGeom prst="ellipse">
            <a:avLst/>
          </a:prstGeom>
          <a:solidFill>
            <a:schemeClr val="bg1">
              <a:alpha val="32000"/>
            </a:schemeClr>
          </a:solidFill>
          <a:ln w="25400" cmpd="sng">
            <a:noFill/>
            <a:miter lim="800000"/>
            <a:headEnd/>
            <a:tailEnd/>
          </a:ln>
          <a:extLst>
            <a:ext uri="{91240B29-F687-4F45-9708-019B960494DF}">
              <a14:hiddenLine xmlns:a14="http://schemas.microsoft.com/office/drawing/2010/main" w="9525">
                <a:solidFill>
                  <a:srgbClr val="000000"/>
                </a:solidFill>
                <a:round/>
                <a:headEnd/>
                <a:tailEnd/>
              </a14:hiddenLine>
            </a:ext>
          </a:extLst>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id-ID"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TextBox 13"/>
          <p:cNvSpPr txBox="1"/>
          <p:nvPr/>
        </p:nvSpPr>
        <p:spPr>
          <a:xfrm>
            <a:off x="7160996" y="2166245"/>
            <a:ext cx="1264640"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引入关系</a:t>
            </a:r>
            <a:endParaRPr 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Oval 12"/>
          <p:cNvSpPr>
            <a:spLocks noChangeArrowheads="1"/>
          </p:cNvSpPr>
          <p:nvPr/>
        </p:nvSpPr>
        <p:spPr bwMode="auto">
          <a:xfrm>
            <a:off x="6774488" y="3311311"/>
            <a:ext cx="180000" cy="180000"/>
          </a:xfrm>
          <a:prstGeom prst="ellipse">
            <a:avLst/>
          </a:prstGeom>
          <a:solidFill>
            <a:schemeClr val="bg1">
              <a:alpha val="32000"/>
            </a:schemeClr>
          </a:solidFill>
          <a:ln w="25400" cmpd="sng">
            <a:noFill/>
            <a:miter lim="800000"/>
            <a:headEnd/>
            <a:tailEnd/>
          </a:ln>
          <a:extLst>
            <a:ext uri="{91240B29-F687-4F45-9708-019B960494DF}">
              <a14:hiddenLine xmlns:a14="http://schemas.microsoft.com/office/drawing/2010/main" w="9525">
                <a:solidFill>
                  <a:srgbClr val="000000"/>
                </a:solidFill>
                <a:round/>
                <a:headEnd/>
                <a:tailEnd/>
              </a14:hiddenLine>
            </a:ext>
          </a:extLst>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id-ID"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TextBox 13"/>
          <p:cNvSpPr txBox="1"/>
          <p:nvPr/>
        </p:nvSpPr>
        <p:spPr>
          <a:xfrm>
            <a:off x="7160996" y="3262476"/>
            <a:ext cx="1264640"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泛化关系</a:t>
            </a:r>
            <a:endParaRPr 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Oval 12"/>
          <p:cNvSpPr>
            <a:spLocks noChangeArrowheads="1"/>
          </p:cNvSpPr>
          <p:nvPr/>
        </p:nvSpPr>
        <p:spPr bwMode="auto">
          <a:xfrm>
            <a:off x="6774488" y="4456377"/>
            <a:ext cx="180000" cy="180000"/>
          </a:xfrm>
          <a:prstGeom prst="ellipse">
            <a:avLst/>
          </a:prstGeom>
          <a:solidFill>
            <a:schemeClr val="bg1">
              <a:alpha val="32000"/>
            </a:schemeClr>
          </a:solidFill>
          <a:ln w="25400" cmpd="sng">
            <a:noFill/>
            <a:miter lim="800000"/>
            <a:headEnd/>
            <a:tailEnd/>
          </a:ln>
          <a:extLst>
            <a:ext uri="{91240B29-F687-4F45-9708-019B960494DF}">
              <a14:hiddenLine xmlns:a14="http://schemas.microsoft.com/office/drawing/2010/main" w="9525">
                <a:solidFill>
                  <a:srgbClr val="000000"/>
                </a:solidFill>
                <a:round/>
                <a:headEnd/>
                <a:tailEnd/>
              </a14:hiddenLine>
            </a:ext>
          </a:extLst>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id-ID"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TextBox 13"/>
          <p:cNvSpPr txBox="1"/>
          <p:nvPr/>
        </p:nvSpPr>
        <p:spPr>
          <a:xfrm>
            <a:off x="7160996" y="4407542"/>
            <a:ext cx="1264640"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嵌套关系</a:t>
            </a:r>
            <a:endParaRPr 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文本框 29"/>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包图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32" name="TextBox 13"/>
          <p:cNvSpPr txBox="1"/>
          <p:nvPr/>
        </p:nvSpPr>
        <p:spPr>
          <a:xfrm>
            <a:off x="546610" y="631469"/>
            <a:ext cx="567295"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rPr>
              <a:t>关系</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617132068"/>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包图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0" y="3446558"/>
            <a:ext cx="12192000" cy="3411442"/>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207629" y="3713288"/>
            <a:ext cx="12027775" cy="1809085"/>
          </a:xfrm>
          <a:prstGeom prst="rect">
            <a:avLst/>
          </a:prstGeom>
          <a:noFill/>
        </p:spPr>
        <p:txBody>
          <a:bodyPr wrap="square" lIns="0" tIns="0" rIns="0" bIns="0" rtlCol="0" anchor="t" anchorCtr="0">
            <a:spAutoFit/>
          </a:bodyPr>
          <a:lstStyle/>
          <a:p>
            <a:pPr defTabSz="1216817">
              <a:lnSpc>
                <a:spcPct val="120000"/>
              </a:lnSpc>
              <a:spcBef>
                <a:spcPct val="20000"/>
              </a:spcBef>
            </a:pP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引入</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关系：一个包中的类可以被另一个指定包（以及嵌套于其中的那些包）中的类</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引用</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引入</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关系是依赖关系的一种，需要在依赖线上增加一</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个</a:t>
            </a: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&lt;&lt;import&gt;&gt;</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衍</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型，包之间一般依赖关系都属于引入关系</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endParaRPr lang="zh-CN" altLang="en-US" sz="2400" dirty="0"/>
          </a:p>
          <a:p>
            <a:pPr defTabSz="1216817">
              <a:lnSpc>
                <a:spcPct val="120000"/>
              </a:lnSpc>
              <a:spcBef>
                <a:spcPct val="20000"/>
              </a:spcBef>
            </a:pP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10" y="631469"/>
            <a:ext cx="1528375"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关系</a:t>
            </a:r>
            <a:r>
              <a:rPr lang="en-US" altLang="zh-CN"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a:t>
            </a: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引入关系</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 name="图片 1"/>
          <p:cNvPicPr>
            <a:picLocks noChangeAspect="1"/>
          </p:cNvPicPr>
          <p:nvPr/>
        </p:nvPicPr>
        <p:blipFill>
          <a:blip r:embed="rId2"/>
          <a:stretch>
            <a:fillRect/>
          </a:stretch>
        </p:blipFill>
        <p:spPr>
          <a:xfrm>
            <a:off x="7061321" y="4832838"/>
            <a:ext cx="3362325" cy="1905000"/>
          </a:xfrm>
          <a:prstGeom prst="rect">
            <a:avLst/>
          </a:prstGeom>
        </p:spPr>
      </p:pic>
    </p:spTree>
    <p:extLst>
      <p:ext uri="{BB962C8B-B14F-4D97-AF65-F5344CB8AC3E}">
        <p14:creationId xmlns:p14="http://schemas.microsoft.com/office/powerpoint/2010/main" val="1303349983"/>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包图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0" y="3446558"/>
            <a:ext cx="12192000" cy="3411442"/>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207629" y="3713288"/>
            <a:ext cx="12027775" cy="1439753"/>
          </a:xfrm>
          <a:prstGeom prst="rect">
            <a:avLst/>
          </a:prstGeom>
          <a:noFill/>
        </p:spPr>
        <p:txBody>
          <a:bodyPr wrap="square" lIns="0" tIns="0" rIns="0" bIns="0" rtlCol="0" anchor="t" anchorCtr="0">
            <a:spAutoFit/>
          </a:bodyPr>
          <a:lstStyle/>
          <a:p>
            <a:pPr defTabSz="1216817">
              <a:lnSpc>
                <a:spcPct val="120000"/>
              </a:lnSpc>
              <a:spcBef>
                <a:spcPct val="20000"/>
              </a:spcBef>
            </a:pP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泛化</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关系：表示一个包继承了另一个包的内容，同时又补充自己增加的内容</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endParaRPr lang="zh-CN" altLang="en-US" sz="2400" dirty="0"/>
          </a:p>
          <a:p>
            <a:pPr defTabSz="1216817">
              <a:lnSpc>
                <a:spcPct val="120000"/>
              </a:lnSpc>
              <a:spcBef>
                <a:spcPct val="20000"/>
              </a:spcBef>
            </a:pP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10" y="631469"/>
            <a:ext cx="1528375"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关系</a:t>
            </a:r>
            <a:r>
              <a:rPr lang="en-US" altLang="zh-CN"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a:t>
            </a: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泛化关系</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3" name="图片 2"/>
          <p:cNvPicPr>
            <a:picLocks noChangeAspect="1"/>
          </p:cNvPicPr>
          <p:nvPr/>
        </p:nvPicPr>
        <p:blipFill>
          <a:blip r:embed="rId2"/>
          <a:stretch>
            <a:fillRect/>
          </a:stretch>
        </p:blipFill>
        <p:spPr>
          <a:xfrm>
            <a:off x="5320079" y="4287480"/>
            <a:ext cx="2343150" cy="2400300"/>
          </a:xfrm>
          <a:prstGeom prst="rect">
            <a:avLst/>
          </a:prstGeom>
        </p:spPr>
      </p:pic>
    </p:spTree>
    <p:extLst>
      <p:ext uri="{BB962C8B-B14F-4D97-AF65-F5344CB8AC3E}">
        <p14:creationId xmlns:p14="http://schemas.microsoft.com/office/powerpoint/2010/main" val="3404314902"/>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对象图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0" y="3474721"/>
            <a:ext cx="12192000" cy="3383280"/>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164225" y="3733142"/>
            <a:ext cx="12027775" cy="2806922"/>
          </a:xfrm>
          <a:prstGeom prst="rect">
            <a:avLst/>
          </a:prstGeom>
          <a:noFill/>
        </p:spPr>
        <p:txBody>
          <a:bodyPr wrap="square" lIns="0" tIns="0" rIns="0" bIns="0" rtlCol="0" anchor="t" anchorCtr="0">
            <a:spAutoFit/>
          </a:bodyPr>
          <a:lstStyle/>
          <a:p>
            <a:pPr marL="285750" indent="-28575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对象图对包含在类图中的事物的实例建模。对象图显示了在某一时间点上一组对象以及它们之间的关系。</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285750" indent="-285750" defTabSz="1216817">
              <a:lnSpc>
                <a:spcPct val="120000"/>
              </a:lnSpc>
              <a:spcBef>
                <a:spcPct val="20000"/>
              </a:spcBef>
              <a:buFont typeface="Wingdings" panose="05000000000000000000" pitchFamily="2" charset="2"/>
              <a:buChar char="l"/>
            </a:pP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对象</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图用于对系统的静态设计视图或静态交互视图建模。这包括对某一时刻的系统快照建模，表示出对象集、对象的状态以及对象之间的关系。</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285750" indent="-285750" defTabSz="1216817">
              <a:lnSpc>
                <a:spcPct val="120000"/>
              </a:lnSpc>
              <a:spcBef>
                <a:spcPct val="20000"/>
              </a:spcBef>
              <a:buFont typeface="Wingdings" panose="05000000000000000000" pitchFamily="2" charset="2"/>
              <a:buChar char="l"/>
            </a:pP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对象</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图不仅可以可视化、详述和文档化结构模型是重要的，而且对通过正向工程和逆向工程结构系统的静态方面也是重要的。</a:t>
            </a: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[2]</a:t>
            </a: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10" y="631469"/>
            <a:ext cx="567295"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引言</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495189614"/>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包图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0" y="3446558"/>
            <a:ext cx="12192000" cy="3411442"/>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207629" y="3713288"/>
            <a:ext cx="12027775" cy="922688"/>
          </a:xfrm>
          <a:prstGeom prst="rect">
            <a:avLst/>
          </a:prstGeom>
          <a:noFill/>
        </p:spPr>
        <p:txBody>
          <a:bodyPr wrap="square" lIns="0" tIns="0" rIns="0" bIns="0" rtlCol="0" anchor="t" anchorCtr="0">
            <a:spAutoFit/>
          </a:bodyPr>
          <a:lstStyle/>
          <a:p>
            <a:pPr defTabSz="1216817">
              <a:lnSpc>
                <a:spcPct val="120000"/>
              </a:lnSpc>
              <a:spcBef>
                <a:spcPct val="20000"/>
              </a:spcBef>
            </a:pP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嵌套关系：一个包中可以包含若干个子包，构成了包的嵌套层次结构</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endParaRPr lang="zh-CN" altLang="en-US" sz="2400" dirty="0"/>
          </a:p>
          <a:p>
            <a:pPr defTabSz="1216817">
              <a:lnSpc>
                <a:spcPct val="120000"/>
              </a:lnSpc>
              <a:spcBef>
                <a:spcPct val="20000"/>
              </a:spcBef>
            </a:pP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10" y="631469"/>
            <a:ext cx="1528375"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关系</a:t>
            </a:r>
            <a:r>
              <a:rPr lang="en-US" altLang="zh-CN"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a:t>
            </a:r>
            <a:r>
              <a:rPr lang="zh-CN" alt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rPr>
              <a:t>嵌套</a:t>
            </a: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关系</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 name="图片 1"/>
          <p:cNvPicPr>
            <a:picLocks noChangeAspect="1"/>
          </p:cNvPicPr>
          <p:nvPr/>
        </p:nvPicPr>
        <p:blipFill>
          <a:blip r:embed="rId2"/>
          <a:stretch>
            <a:fillRect/>
          </a:stretch>
        </p:blipFill>
        <p:spPr>
          <a:xfrm>
            <a:off x="4337575" y="4118912"/>
            <a:ext cx="3767881" cy="2676495"/>
          </a:xfrm>
          <a:prstGeom prst="rect">
            <a:avLst/>
          </a:prstGeom>
        </p:spPr>
      </p:pic>
    </p:spTree>
    <p:extLst>
      <p:ext uri="{BB962C8B-B14F-4D97-AF65-F5344CB8AC3E}">
        <p14:creationId xmlns:p14="http://schemas.microsoft.com/office/powerpoint/2010/main" val="2055679434"/>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包图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0" y="1969513"/>
            <a:ext cx="12192000" cy="4413702"/>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207629" y="1969513"/>
            <a:ext cx="12027775" cy="5958554"/>
          </a:xfrm>
          <a:prstGeom prst="rect">
            <a:avLst/>
          </a:prstGeom>
          <a:noFill/>
        </p:spPr>
        <p:txBody>
          <a:bodyPr wrap="square" lIns="0" tIns="0" rIns="0" bIns="0" rtlCol="0" anchor="t" anchorCtr="0">
            <a:spAutoFit/>
          </a:bodyPr>
          <a:lstStyle/>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两种组包方式</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457200" indent="-457200" defTabSz="1216817">
              <a:lnSpc>
                <a:spcPct val="120000"/>
              </a:lnSpc>
              <a:spcBef>
                <a:spcPct val="20000"/>
              </a:spcBef>
              <a:buFont typeface="+mj-lt"/>
              <a:buAutoNum type="alphaLcParenR"/>
            </a:pPr>
            <a:r>
              <a:rPr lang="zh-CN" altLang="en-US" sz="20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根据系统分层架构组包（推荐使用）</a:t>
            </a:r>
            <a:endParaRPr lang="en-US" altLang="zh-CN" sz="20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457200" indent="-457200" defTabSz="1216817">
              <a:lnSpc>
                <a:spcPct val="120000"/>
              </a:lnSpc>
              <a:spcBef>
                <a:spcPct val="20000"/>
              </a:spcBef>
              <a:buFont typeface="+mj-lt"/>
              <a:buAutoNum type="alphaLcParenR"/>
            </a:pPr>
            <a:r>
              <a:rPr lang="zh-CN" altLang="en-US" sz="20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根据系统业务功能模块组包</a:t>
            </a:r>
            <a:endParaRPr lang="en-US" altLang="zh-CN" sz="20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参照类之间的关系确定包之间的</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关系</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减少包的嵌套层次，一般不超过三层</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每个包的子包控制在</a:t>
            </a: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7±2</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个</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如果几个包有若干相同组成部分，可优先考虑将他们合并</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可通过包图来体现系统的分层架构</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endParaRPr lang="zh-CN" altLang="en-US" sz="2400" dirty="0"/>
          </a:p>
          <a:p>
            <a:pPr marL="342900" indent="-342900" defTabSz="1216817">
              <a:lnSpc>
                <a:spcPct val="120000"/>
              </a:lnSpc>
              <a:spcBef>
                <a:spcPct val="20000"/>
              </a:spcBef>
              <a:buFont typeface="Wingdings" panose="05000000000000000000" pitchFamily="2" charset="2"/>
              <a:buChar char="l"/>
            </a:pP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endPar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10" y="631469"/>
            <a:ext cx="2323590"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建模技巧</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843169330"/>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包图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7" name="TextBox 13"/>
          <p:cNvSpPr txBox="1"/>
          <p:nvPr/>
        </p:nvSpPr>
        <p:spPr>
          <a:xfrm>
            <a:off x="546610" y="631469"/>
            <a:ext cx="2323590"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建模及其应用</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 name="图片 1"/>
          <p:cNvPicPr>
            <a:picLocks noChangeAspect="1"/>
          </p:cNvPicPr>
          <p:nvPr/>
        </p:nvPicPr>
        <p:blipFill>
          <a:blip r:embed="rId2"/>
          <a:stretch>
            <a:fillRect/>
          </a:stretch>
        </p:blipFill>
        <p:spPr>
          <a:xfrm>
            <a:off x="3209181" y="400636"/>
            <a:ext cx="7058025" cy="6210300"/>
          </a:xfrm>
          <a:prstGeom prst="rect">
            <a:avLst/>
          </a:prstGeom>
        </p:spPr>
      </p:pic>
      <p:sp>
        <p:nvSpPr>
          <p:cNvPr id="8" name="矩形 7"/>
          <p:cNvSpPr/>
          <p:nvPr/>
        </p:nvSpPr>
        <p:spPr>
          <a:xfrm>
            <a:off x="3209181" y="6272382"/>
            <a:ext cx="1879041" cy="338554"/>
          </a:xfrm>
          <a:prstGeom prst="rect">
            <a:avLst/>
          </a:prstGeom>
        </p:spPr>
        <p:txBody>
          <a:bodyPr wrap="none">
            <a:spAutoFit/>
          </a:bodyPr>
          <a:lstStyle/>
          <a:p>
            <a:r>
              <a:rPr lang="zh-CN" altLang="en-US" sz="1600" dirty="0" smtClean="0">
                <a:latin typeface="微软雅黑" panose="020B0503020204020204" pitchFamily="34" charset="-122"/>
                <a:ea typeface="微软雅黑" panose="020B0503020204020204" pitchFamily="34" charset="-122"/>
                <a:sym typeface="Arial" panose="020B0604020202020204" pitchFamily="34" charset="0"/>
              </a:rPr>
              <a:t>图片数据来源：</a:t>
            </a:r>
            <a:r>
              <a:rPr lang="en-US" altLang="zh-CN" sz="1600" dirty="0" smtClean="0">
                <a:latin typeface="微软雅黑" panose="020B0503020204020204" pitchFamily="34" charset="-122"/>
                <a:ea typeface="微软雅黑" panose="020B0503020204020204" pitchFamily="34" charset="-122"/>
                <a:sym typeface="Arial" panose="020B0604020202020204" pitchFamily="34" charset="0"/>
              </a:rPr>
              <a:t>[3</a:t>
            </a:r>
            <a:r>
              <a:rPr lang="en-US" altLang="zh-CN" sz="1600" dirty="0">
                <a:latin typeface="微软雅黑" panose="020B0503020204020204" pitchFamily="34" charset="-122"/>
                <a:ea typeface="微软雅黑" panose="020B0503020204020204" pitchFamily="34" charset="-122"/>
                <a:sym typeface="Arial" panose="020B0604020202020204" pitchFamily="34" charset="0"/>
              </a:rPr>
              <a:t>]</a:t>
            </a:r>
            <a:endParaRPr lang="zh-CN" altLang="en-US" sz="1600" dirty="0"/>
          </a:p>
        </p:txBody>
      </p:sp>
    </p:spTree>
    <p:extLst>
      <p:ext uri="{BB962C8B-B14F-4D97-AF65-F5344CB8AC3E}">
        <p14:creationId xmlns:p14="http://schemas.microsoft.com/office/powerpoint/2010/main" val="1024855168"/>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包图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0" y="1969513"/>
            <a:ext cx="12192000" cy="2171664"/>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207629" y="1969513"/>
            <a:ext cx="12027775" cy="1920526"/>
          </a:xfrm>
          <a:prstGeom prst="rect">
            <a:avLst/>
          </a:prstGeom>
          <a:noFill/>
        </p:spPr>
        <p:txBody>
          <a:bodyPr wrap="square" lIns="0" tIns="0" rIns="0" bIns="0" rtlCol="0" anchor="t" anchorCtr="0">
            <a:spAutoFit/>
          </a:bodyPr>
          <a:lstStyle/>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包之间的关系有几种，分别是什么？</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如果从书本来解读，包的存在只是为了帮助组织模型的元素？如果实际系统中有些抽象表面它们本身就是对象，就不要用包（对</a:t>
            </a: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错）</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为什么</a:t>
            </a: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uml2.0</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要新增包图？谈谈你的看法（开放性问题 没有明确答案）</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10" y="631469"/>
            <a:ext cx="2323590"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提问</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文本框 1"/>
          <p:cNvSpPr txBox="1"/>
          <p:nvPr/>
        </p:nvSpPr>
        <p:spPr>
          <a:xfrm>
            <a:off x="5547946" y="2039816"/>
            <a:ext cx="5178669" cy="369332"/>
          </a:xfrm>
          <a:prstGeom prst="rect">
            <a:avLst/>
          </a:prstGeom>
          <a:noFill/>
        </p:spPr>
        <p:txBody>
          <a:bodyPr wrap="square" rtlCol="0">
            <a:spAutoFit/>
          </a:bodyPr>
          <a:lstStyle/>
          <a:p>
            <a:r>
              <a:rPr lang="en-US" altLang="zh-CN" dirty="0" smtClean="0"/>
              <a:t>3</a:t>
            </a:r>
            <a:r>
              <a:rPr lang="zh-CN" altLang="en-US" dirty="0" smtClean="0"/>
              <a:t>种，引入关系，泛化关系，嵌套关系。</a:t>
            </a:r>
            <a:endParaRPr lang="zh-CN" altLang="en-US" dirty="0"/>
          </a:p>
        </p:txBody>
      </p:sp>
      <p:sp>
        <p:nvSpPr>
          <p:cNvPr id="3" name="文本框 2"/>
          <p:cNvSpPr txBox="1"/>
          <p:nvPr/>
        </p:nvSpPr>
        <p:spPr>
          <a:xfrm>
            <a:off x="7209693" y="3001598"/>
            <a:ext cx="1661746" cy="369332"/>
          </a:xfrm>
          <a:prstGeom prst="rect">
            <a:avLst/>
          </a:prstGeom>
          <a:noFill/>
        </p:spPr>
        <p:txBody>
          <a:bodyPr wrap="square" rtlCol="0">
            <a:spAutoFit/>
          </a:bodyPr>
          <a:lstStyle/>
          <a:p>
            <a:r>
              <a:rPr lang="zh-CN" altLang="en-US" dirty="0" smtClean="0"/>
              <a:t>对</a:t>
            </a:r>
            <a:endParaRPr lang="zh-CN" altLang="en-US" dirty="0"/>
          </a:p>
        </p:txBody>
      </p:sp>
    </p:spTree>
    <p:extLst>
      <p:ext uri="{BB962C8B-B14F-4D97-AF65-F5344CB8AC3E}">
        <p14:creationId xmlns:p14="http://schemas.microsoft.com/office/powerpoint/2010/main" val="3119211360"/>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4802098" y="3022892"/>
            <a:ext cx="2844350" cy="523220"/>
          </a:xfrm>
          <a:prstGeom prst="rect">
            <a:avLst/>
          </a:prstGeom>
          <a:noFill/>
        </p:spPr>
        <p:txBody>
          <a:bodyPr wrap="square" rtlCol="0">
            <a:spAutoFit/>
          </a:bodyPr>
          <a:lstStyle/>
          <a:p>
            <a:pPr algn="ctr"/>
            <a:r>
              <a:rPr lang="zh-CN" altLang="en-US" sz="2800" b="1" dirty="0" smtClean="0">
                <a:solidFill>
                  <a:prstClr val="white"/>
                </a:solidFill>
                <a:latin typeface="微软雅黑" panose="020B0503020204020204" pitchFamily="34" charset="-122"/>
                <a:ea typeface="微软雅黑" panose="020B0503020204020204" pitchFamily="34" charset="-122"/>
              </a:rPr>
              <a:t>其他信息</a:t>
            </a:r>
            <a:endParaRPr lang="zh-CN" altLang="en-US" sz="2800" b="1" dirty="0">
              <a:solidFill>
                <a:prstClr val="white"/>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1487311"/>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参考文献</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3" name="椭圆 2"/>
          <p:cNvSpPr/>
          <p:nvPr/>
        </p:nvSpPr>
        <p:spPr>
          <a:xfrm>
            <a:off x="1276349" y="1790700"/>
            <a:ext cx="3657600" cy="3657600"/>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pic>
        <p:nvPicPr>
          <p:cNvPr id="1026" name="Picture 2" descr="æä»¶ï¼CPNï¼UMLï¼.pngçå¾½æ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8111" y="769633"/>
            <a:ext cx="5934075" cy="5715000"/>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6072186" y="631469"/>
            <a:ext cx="6096000" cy="1200329"/>
          </a:xfrm>
          <a:prstGeom prst="rect">
            <a:avLst/>
          </a:prstGeom>
        </p:spPr>
        <p:txBody>
          <a:bodyPr>
            <a:spAutoFit/>
          </a:bodyPr>
          <a:lstStyle/>
          <a:p>
            <a:r>
              <a:rPr lang="en-US" altLang="zh-CN" b="1" dirty="0">
                <a:latin typeface="微软雅黑" panose="020B0503020204020204" charset="-122"/>
                <a:ea typeface="微软雅黑" panose="020B0503020204020204" charset="-122"/>
              </a:rPr>
              <a:t>[1] </a:t>
            </a:r>
            <a:r>
              <a:rPr lang="zh-CN" altLang="en-US" dirty="0" smtClean="0"/>
              <a:t>百度百科</a:t>
            </a:r>
            <a:r>
              <a:rPr lang="en-US" altLang="zh-CN" dirty="0"/>
              <a:t>.</a:t>
            </a:r>
            <a:r>
              <a:rPr lang="zh-CN" altLang="en-US" b="1" i="1" dirty="0"/>
              <a:t>统一建模语言</a:t>
            </a:r>
            <a:r>
              <a:rPr lang="en-US" altLang="zh-CN" dirty="0"/>
              <a:t>. 2018; Available from:</a:t>
            </a:r>
            <a:r>
              <a:rPr lang="en-US" altLang="zh-CN" dirty="0">
                <a:solidFill>
                  <a:srgbClr val="0070C0"/>
                </a:solidFill>
              </a:rPr>
              <a:t> </a:t>
            </a:r>
            <a:r>
              <a:rPr lang="en-US" altLang="zh-CN" dirty="0"/>
              <a:t> </a:t>
            </a:r>
            <a:r>
              <a:rPr lang="en-US" altLang="zh-CN" dirty="0">
                <a:hlinkClick r:id="rId3"/>
              </a:rPr>
              <a:t>https://baike.baidu.com/item/%</a:t>
            </a:r>
            <a:r>
              <a:rPr lang="en-US" altLang="zh-CN" dirty="0" smtClean="0">
                <a:hlinkClick r:id="rId3"/>
              </a:rPr>
              <a:t>E7%BB%9F%E4%B8%80%E5%BB%BA%E6%A8%A1%E8%AF%AD%E8%A8%80/3160571?fr=aladdin </a:t>
            </a:r>
            <a:r>
              <a:rPr lang="zh-CN" altLang="en-US" dirty="0" smtClean="0"/>
              <a:t>（浏览时间</a:t>
            </a:r>
            <a:r>
              <a:rPr lang="en-US" altLang="zh-CN" dirty="0" smtClean="0"/>
              <a:t>2018/12/08</a:t>
            </a:r>
            <a:r>
              <a:rPr lang="zh-CN" altLang="en-US" dirty="0" smtClean="0"/>
              <a:t>）</a:t>
            </a:r>
            <a:endParaRPr lang="zh-CN" altLang="en-US" b="1" dirty="0">
              <a:latin typeface="微软雅黑" panose="020B0503020204020204" charset="-122"/>
              <a:ea typeface="微软雅黑" panose="020B0503020204020204" charset="-122"/>
            </a:endParaRPr>
          </a:p>
        </p:txBody>
      </p:sp>
      <p:sp>
        <p:nvSpPr>
          <p:cNvPr id="8" name="矩形 7"/>
          <p:cNvSpPr/>
          <p:nvPr/>
        </p:nvSpPr>
        <p:spPr>
          <a:xfrm>
            <a:off x="6072186" y="1769404"/>
            <a:ext cx="6096000" cy="923330"/>
          </a:xfrm>
          <a:prstGeom prst="rect">
            <a:avLst/>
          </a:prstGeom>
        </p:spPr>
        <p:txBody>
          <a:bodyPr>
            <a:spAutoFit/>
          </a:bodyPr>
          <a:lstStyle/>
          <a:p>
            <a:pPr lvl="0"/>
            <a:r>
              <a:rPr lang="en-US" altLang="zh-CN" b="1" dirty="0">
                <a:solidFill>
                  <a:prstClr val="black"/>
                </a:solidFill>
                <a:latin typeface="微软雅黑" panose="020B0503020204020204" charset="-122"/>
                <a:ea typeface="微软雅黑" panose="020B0503020204020204" charset="-122"/>
              </a:rPr>
              <a:t>[2] </a:t>
            </a:r>
            <a:r>
              <a:rPr lang="zh-CN" altLang="en-US" dirty="0">
                <a:solidFill>
                  <a:prstClr val="black"/>
                </a:solidFill>
                <a:latin typeface="宋体" panose="02010600030101010101" pitchFamily="2" charset="-122"/>
              </a:rPr>
              <a:t>（美）</a:t>
            </a:r>
            <a:r>
              <a:rPr lang="en-US" altLang="zh-CN" dirty="0" err="1">
                <a:solidFill>
                  <a:prstClr val="black"/>
                </a:solidFill>
                <a:latin typeface="宋体" panose="02010600030101010101" pitchFamily="2" charset="-122"/>
              </a:rPr>
              <a:t>Grandy</a:t>
            </a:r>
            <a:r>
              <a:rPr lang="zh-CN" altLang="en-US" dirty="0">
                <a:solidFill>
                  <a:prstClr val="black"/>
                </a:solidFill>
                <a:latin typeface="宋体" panose="02010600030101010101" pitchFamily="2" charset="-122"/>
              </a:rPr>
              <a:t> </a:t>
            </a:r>
            <a:r>
              <a:rPr lang="en-US" altLang="zh-CN" dirty="0" err="1">
                <a:solidFill>
                  <a:prstClr val="black"/>
                </a:solidFill>
                <a:latin typeface="宋体" panose="02010600030101010101" pitchFamily="2" charset="-122"/>
              </a:rPr>
              <a:t>Booch</a:t>
            </a:r>
            <a:r>
              <a:rPr lang="en-US" altLang="zh-CN" dirty="0">
                <a:solidFill>
                  <a:prstClr val="black"/>
                </a:solidFill>
                <a:latin typeface="宋体" panose="02010600030101010101" pitchFamily="2" charset="-122"/>
              </a:rPr>
              <a:t> &amp;</a:t>
            </a:r>
            <a:r>
              <a:rPr lang="zh-CN" altLang="en-US" dirty="0">
                <a:solidFill>
                  <a:prstClr val="black"/>
                </a:solidFill>
                <a:latin typeface="宋体" panose="02010600030101010101" pitchFamily="2" charset="-122"/>
              </a:rPr>
              <a:t>（美）</a:t>
            </a:r>
            <a:r>
              <a:rPr lang="en-US" altLang="zh-CN" dirty="0">
                <a:solidFill>
                  <a:prstClr val="black"/>
                </a:solidFill>
                <a:latin typeface="宋体" panose="02010600030101010101" pitchFamily="2" charset="-122"/>
              </a:rPr>
              <a:t>James</a:t>
            </a:r>
            <a:r>
              <a:rPr lang="zh-CN" altLang="en-US" dirty="0">
                <a:solidFill>
                  <a:prstClr val="black"/>
                </a:solidFill>
                <a:latin typeface="宋体" panose="02010600030101010101" pitchFamily="2" charset="-122"/>
              </a:rPr>
              <a:t> </a:t>
            </a:r>
            <a:r>
              <a:rPr lang="en-US" altLang="zh-CN" dirty="0" err="1">
                <a:solidFill>
                  <a:prstClr val="black"/>
                </a:solidFill>
                <a:latin typeface="宋体" panose="02010600030101010101" pitchFamily="2" charset="-122"/>
              </a:rPr>
              <a:t>Rumbaugh</a:t>
            </a:r>
            <a:r>
              <a:rPr lang="en-US" altLang="zh-CN" dirty="0">
                <a:solidFill>
                  <a:prstClr val="black"/>
                </a:solidFill>
                <a:latin typeface="宋体" panose="02010600030101010101" pitchFamily="2" charset="-122"/>
              </a:rPr>
              <a:t> &amp;</a:t>
            </a:r>
            <a:r>
              <a:rPr lang="zh-CN" altLang="en-US" dirty="0">
                <a:solidFill>
                  <a:prstClr val="black"/>
                </a:solidFill>
                <a:latin typeface="宋体" panose="02010600030101010101" pitchFamily="2" charset="-122"/>
              </a:rPr>
              <a:t>（美）</a:t>
            </a:r>
            <a:r>
              <a:rPr lang="en-US" altLang="zh-CN" dirty="0">
                <a:solidFill>
                  <a:prstClr val="black"/>
                </a:solidFill>
                <a:latin typeface="宋体" panose="02010600030101010101" pitchFamily="2" charset="-122"/>
              </a:rPr>
              <a:t>Ivar Jacobson</a:t>
            </a:r>
            <a:r>
              <a:rPr lang="zh-CN" altLang="en-US" dirty="0">
                <a:solidFill>
                  <a:prstClr val="black"/>
                </a:solidFill>
                <a:latin typeface="宋体" panose="02010600030101010101" pitchFamily="2" charset="-122"/>
              </a:rPr>
              <a:t>著</a:t>
            </a:r>
            <a:r>
              <a:rPr lang="en-US" altLang="zh-CN" dirty="0">
                <a:solidFill>
                  <a:prstClr val="black"/>
                </a:solidFill>
              </a:rPr>
              <a:t>.</a:t>
            </a:r>
            <a:r>
              <a:rPr lang="en-US" altLang="zh-CN" b="1" i="1" dirty="0">
                <a:solidFill>
                  <a:prstClr val="black"/>
                </a:solidFill>
              </a:rPr>
              <a:t>UML</a:t>
            </a:r>
            <a:r>
              <a:rPr lang="zh-CN" altLang="en-US" b="1" i="1" dirty="0">
                <a:solidFill>
                  <a:prstClr val="black"/>
                </a:solidFill>
              </a:rPr>
              <a:t>用户指南</a:t>
            </a:r>
            <a:r>
              <a:rPr lang="en-US" altLang="zh-CN" dirty="0">
                <a:solidFill>
                  <a:prstClr val="black"/>
                </a:solidFill>
              </a:rPr>
              <a:t> .</a:t>
            </a:r>
            <a:r>
              <a:rPr lang="zh-CN" altLang="en-US" dirty="0">
                <a:solidFill>
                  <a:prstClr val="black"/>
                </a:solidFill>
              </a:rPr>
              <a:t>邵维忠等译</a:t>
            </a:r>
            <a:r>
              <a:rPr lang="en-US" altLang="zh-CN" dirty="0">
                <a:solidFill>
                  <a:prstClr val="black"/>
                </a:solidFill>
              </a:rPr>
              <a:t>.</a:t>
            </a:r>
            <a:r>
              <a:rPr lang="zh-CN" altLang="en-US" dirty="0">
                <a:solidFill>
                  <a:prstClr val="black"/>
                </a:solidFill>
              </a:rPr>
              <a:t>北京：人民邮电出版社，</a:t>
            </a:r>
            <a:r>
              <a:rPr lang="en-US" altLang="zh-CN" dirty="0">
                <a:solidFill>
                  <a:prstClr val="black"/>
                </a:solidFill>
              </a:rPr>
              <a:t>2013</a:t>
            </a:r>
            <a:endParaRPr lang="zh-CN" altLang="en-US" b="1" dirty="0">
              <a:solidFill>
                <a:prstClr val="black"/>
              </a:solidFill>
              <a:latin typeface="宋体" panose="02010600030101010101" pitchFamily="2" charset="-122"/>
            </a:endParaRPr>
          </a:p>
        </p:txBody>
      </p:sp>
      <p:sp>
        <p:nvSpPr>
          <p:cNvPr id="9" name="矩形 8"/>
          <p:cNvSpPr/>
          <p:nvPr/>
        </p:nvSpPr>
        <p:spPr>
          <a:xfrm>
            <a:off x="6096000" y="2692734"/>
            <a:ext cx="6096000" cy="646331"/>
          </a:xfrm>
          <a:prstGeom prst="rect">
            <a:avLst/>
          </a:prstGeom>
        </p:spPr>
        <p:txBody>
          <a:bodyPr>
            <a:spAutoFit/>
          </a:bodyPr>
          <a:lstStyle/>
          <a:p>
            <a:pPr lvl="0"/>
            <a:r>
              <a:rPr lang="en-US" altLang="zh-CN" b="1" dirty="0">
                <a:latin typeface="微软雅黑" panose="020B0503020204020204" charset="-122"/>
                <a:ea typeface="微软雅黑" panose="020B0503020204020204" charset="-122"/>
              </a:rPr>
              <a:t>[3] </a:t>
            </a:r>
            <a:r>
              <a:rPr lang="zh-CN" altLang="en-US" dirty="0">
                <a:latin typeface="+mj-ea"/>
              </a:rPr>
              <a:t>杨弘平</a:t>
            </a:r>
            <a:r>
              <a:rPr lang="en-US" altLang="zh-CN" dirty="0"/>
              <a:t>.</a:t>
            </a:r>
            <a:r>
              <a:rPr lang="en-US" altLang="zh-CN" b="1" i="1" dirty="0"/>
              <a:t>UML2</a:t>
            </a:r>
            <a:r>
              <a:rPr lang="zh-CN" altLang="en-US" b="1" i="1" dirty="0"/>
              <a:t>基础、建模与设计</a:t>
            </a:r>
            <a:r>
              <a:rPr lang="en-US" altLang="zh-CN" dirty="0"/>
              <a:t> . </a:t>
            </a:r>
            <a:r>
              <a:rPr lang="zh-CN" altLang="en-US" dirty="0"/>
              <a:t>北京：清华大学出版社，</a:t>
            </a:r>
            <a:r>
              <a:rPr lang="en-US" altLang="zh-CN" dirty="0"/>
              <a:t>2018</a:t>
            </a:r>
            <a:endParaRPr lang="zh-CN" altLang="en-US" b="1" dirty="0">
              <a:latin typeface="微软雅黑" panose="020B0503020204020204" charset="-122"/>
              <a:ea typeface="微软雅黑" panose="020B0503020204020204" charset="-122"/>
            </a:endParaRPr>
          </a:p>
        </p:txBody>
      </p:sp>
      <p:sp>
        <p:nvSpPr>
          <p:cNvPr id="12" name="矩形 11"/>
          <p:cNvSpPr/>
          <p:nvPr/>
        </p:nvSpPr>
        <p:spPr>
          <a:xfrm>
            <a:off x="6096000" y="3339065"/>
            <a:ext cx="6096000" cy="923330"/>
          </a:xfrm>
          <a:prstGeom prst="rect">
            <a:avLst/>
          </a:prstGeom>
        </p:spPr>
        <p:txBody>
          <a:bodyPr>
            <a:spAutoFit/>
          </a:bodyPr>
          <a:lstStyle/>
          <a:p>
            <a:pPr lvl="0"/>
            <a:r>
              <a:rPr lang="en-US" altLang="zh-CN" b="1" dirty="0" smtClean="0">
                <a:latin typeface="微软雅黑" panose="020B0503020204020204" charset="-122"/>
                <a:ea typeface="微软雅黑" panose="020B0503020204020204" charset="-122"/>
              </a:rPr>
              <a:t>[4] </a:t>
            </a:r>
            <a:r>
              <a:rPr lang="en-US" altLang="zh-CN" dirty="0" smtClean="0">
                <a:latin typeface="+mn-ea"/>
              </a:rPr>
              <a:t>CSDN</a:t>
            </a:r>
            <a:r>
              <a:rPr lang="en-US" altLang="zh-CN" dirty="0" smtClean="0"/>
              <a:t>. </a:t>
            </a:r>
            <a:r>
              <a:rPr lang="en-US" altLang="zh-CN" dirty="0" smtClean="0">
                <a:latin typeface="+mj-ea"/>
                <a:ea typeface="+mj-ea"/>
              </a:rPr>
              <a:t>shan9liang</a:t>
            </a:r>
            <a:r>
              <a:rPr lang="en-US" altLang="zh-CN" dirty="0" smtClean="0"/>
              <a:t>.</a:t>
            </a:r>
            <a:r>
              <a:rPr lang="zh-CN" altLang="en-US" b="1" i="1" dirty="0" smtClean="0"/>
              <a:t>对象</a:t>
            </a:r>
            <a:r>
              <a:rPr lang="zh-CN" altLang="en-US" b="1" i="1" dirty="0"/>
              <a:t>图（</a:t>
            </a:r>
            <a:r>
              <a:rPr lang="en-US" altLang="zh-CN" b="1" i="1" dirty="0"/>
              <a:t>Object Diagram</a:t>
            </a:r>
            <a:r>
              <a:rPr lang="zh-CN" altLang="en-US" b="1" i="1" dirty="0"/>
              <a:t>）</a:t>
            </a:r>
            <a:r>
              <a:rPr lang="en-US" altLang="zh-CN" b="1" i="1" dirty="0"/>
              <a:t>—UML</a:t>
            </a:r>
            <a:r>
              <a:rPr lang="zh-CN" altLang="en-US" b="1" i="1" dirty="0"/>
              <a:t>图（三）</a:t>
            </a:r>
            <a:r>
              <a:rPr lang="en-US" altLang="zh-CN" dirty="0" smtClean="0"/>
              <a:t>.2011.</a:t>
            </a:r>
            <a:r>
              <a:rPr lang="en-US" altLang="zh-CN" dirty="0" smtClean="0">
                <a:hlinkClick r:id="rId4"/>
              </a:rPr>
              <a:t>https</a:t>
            </a:r>
            <a:r>
              <a:rPr lang="en-US" altLang="zh-CN" dirty="0">
                <a:hlinkClick r:id="rId4"/>
              </a:rPr>
              <a:t>://</a:t>
            </a:r>
            <a:r>
              <a:rPr lang="en-US" altLang="zh-CN" dirty="0" smtClean="0">
                <a:hlinkClick r:id="rId4"/>
              </a:rPr>
              <a:t>blog.csdn.net/shan9liang/article/details/6712867</a:t>
            </a:r>
            <a:r>
              <a:rPr lang="en-US" altLang="zh-CN" dirty="0" smtClean="0"/>
              <a:t>(</a:t>
            </a:r>
            <a:r>
              <a:rPr lang="zh-CN" altLang="en-US" dirty="0" smtClean="0"/>
              <a:t>浏览时间</a:t>
            </a:r>
            <a:r>
              <a:rPr lang="en-US" altLang="zh-CN" dirty="0" smtClean="0"/>
              <a:t>2018/12/08</a:t>
            </a:r>
            <a:r>
              <a:rPr lang="zh-CN" altLang="en-US" dirty="0" smtClean="0"/>
              <a:t>）</a:t>
            </a:r>
            <a:endParaRPr lang="zh-CN" altLang="en-US" b="1" dirty="0">
              <a:latin typeface="微软雅黑" panose="020B0503020204020204" charset="-122"/>
              <a:ea typeface="微软雅黑" panose="020B0503020204020204" charset="-122"/>
            </a:endParaRPr>
          </a:p>
        </p:txBody>
      </p:sp>
    </p:spTree>
    <p:extLst>
      <p:ext uri="{BB962C8B-B14F-4D97-AF65-F5344CB8AC3E}">
        <p14:creationId xmlns:p14="http://schemas.microsoft.com/office/powerpoint/2010/main" val="2618126154"/>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wipe(down)">
                                      <p:cBhvr>
                                        <p:cTn id="7" dur="580">
                                          <p:stCondLst>
                                            <p:cond delay="0"/>
                                          </p:stCondLst>
                                        </p:cTn>
                                        <p:tgtEl>
                                          <p:spTgt spid="1026"/>
                                        </p:tgtEl>
                                      </p:cBhvr>
                                    </p:animEffect>
                                    <p:anim calcmode="lin" valueType="num">
                                      <p:cBhvr>
                                        <p:cTn id="8" dur="1822" tmFilter="0,0; 0.14,0.36; 0.43,0.73; 0.71,0.91; 1.0,1.0">
                                          <p:stCondLst>
                                            <p:cond delay="0"/>
                                          </p:stCondLst>
                                        </p:cTn>
                                        <p:tgtEl>
                                          <p:spTgt spid="1026"/>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026"/>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026"/>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026"/>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026"/>
                                        </p:tgtEl>
                                        <p:attrNameLst>
                                          <p:attrName>ppt_y</p:attrName>
                                        </p:attrNameLst>
                                      </p:cBhvr>
                                      <p:tavLst>
                                        <p:tav tm="0" fmla="#ppt_y-sin(pi*$)/81">
                                          <p:val>
                                            <p:fltVal val="0"/>
                                          </p:val>
                                        </p:tav>
                                        <p:tav tm="100000">
                                          <p:val>
                                            <p:fltVal val="1"/>
                                          </p:val>
                                        </p:tav>
                                      </p:tavLst>
                                    </p:anim>
                                    <p:animScale>
                                      <p:cBhvr>
                                        <p:cTn id="13" dur="26">
                                          <p:stCondLst>
                                            <p:cond delay="650"/>
                                          </p:stCondLst>
                                        </p:cTn>
                                        <p:tgtEl>
                                          <p:spTgt spid="1026"/>
                                        </p:tgtEl>
                                      </p:cBhvr>
                                      <p:to x="100000" y="60000"/>
                                    </p:animScale>
                                    <p:animScale>
                                      <p:cBhvr>
                                        <p:cTn id="14" dur="166" decel="50000">
                                          <p:stCondLst>
                                            <p:cond delay="676"/>
                                          </p:stCondLst>
                                        </p:cTn>
                                        <p:tgtEl>
                                          <p:spTgt spid="1026"/>
                                        </p:tgtEl>
                                      </p:cBhvr>
                                      <p:to x="100000" y="100000"/>
                                    </p:animScale>
                                    <p:animScale>
                                      <p:cBhvr>
                                        <p:cTn id="15" dur="26">
                                          <p:stCondLst>
                                            <p:cond delay="1312"/>
                                          </p:stCondLst>
                                        </p:cTn>
                                        <p:tgtEl>
                                          <p:spTgt spid="1026"/>
                                        </p:tgtEl>
                                      </p:cBhvr>
                                      <p:to x="100000" y="80000"/>
                                    </p:animScale>
                                    <p:animScale>
                                      <p:cBhvr>
                                        <p:cTn id="16" dur="166" decel="50000">
                                          <p:stCondLst>
                                            <p:cond delay="1338"/>
                                          </p:stCondLst>
                                        </p:cTn>
                                        <p:tgtEl>
                                          <p:spTgt spid="1026"/>
                                        </p:tgtEl>
                                      </p:cBhvr>
                                      <p:to x="100000" y="100000"/>
                                    </p:animScale>
                                    <p:animScale>
                                      <p:cBhvr>
                                        <p:cTn id="17" dur="26">
                                          <p:stCondLst>
                                            <p:cond delay="1642"/>
                                          </p:stCondLst>
                                        </p:cTn>
                                        <p:tgtEl>
                                          <p:spTgt spid="1026"/>
                                        </p:tgtEl>
                                      </p:cBhvr>
                                      <p:to x="100000" y="90000"/>
                                    </p:animScale>
                                    <p:animScale>
                                      <p:cBhvr>
                                        <p:cTn id="18" dur="166" decel="50000">
                                          <p:stCondLst>
                                            <p:cond delay="1668"/>
                                          </p:stCondLst>
                                        </p:cTn>
                                        <p:tgtEl>
                                          <p:spTgt spid="1026"/>
                                        </p:tgtEl>
                                      </p:cBhvr>
                                      <p:to x="100000" y="100000"/>
                                    </p:animScale>
                                    <p:animScale>
                                      <p:cBhvr>
                                        <p:cTn id="19" dur="26">
                                          <p:stCondLst>
                                            <p:cond delay="1808"/>
                                          </p:stCondLst>
                                        </p:cTn>
                                        <p:tgtEl>
                                          <p:spTgt spid="1026"/>
                                        </p:tgtEl>
                                      </p:cBhvr>
                                      <p:to x="100000" y="95000"/>
                                    </p:animScale>
                                    <p:animScale>
                                      <p:cBhvr>
                                        <p:cTn id="20" dur="166" decel="50000">
                                          <p:stCondLst>
                                            <p:cond delay="1834"/>
                                          </p:stCondLst>
                                        </p:cTn>
                                        <p:tgtEl>
                                          <p:spTgt spid="102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任务分工</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3" name="Oval 128"/>
          <p:cNvSpPr>
            <a:spLocks noChangeAspect="1"/>
          </p:cNvSpPr>
          <p:nvPr/>
        </p:nvSpPr>
        <p:spPr>
          <a:xfrm>
            <a:off x="2916137" y="1533049"/>
            <a:ext cx="1545826" cy="1545826"/>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Oval 129"/>
          <p:cNvSpPr>
            <a:spLocks noChangeAspect="1"/>
          </p:cNvSpPr>
          <p:nvPr/>
        </p:nvSpPr>
        <p:spPr>
          <a:xfrm>
            <a:off x="4954629" y="2171283"/>
            <a:ext cx="2141130" cy="2141130"/>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Oval 145"/>
          <p:cNvSpPr>
            <a:spLocks noChangeAspect="1"/>
          </p:cNvSpPr>
          <p:nvPr/>
        </p:nvSpPr>
        <p:spPr>
          <a:xfrm>
            <a:off x="7580239" y="1527719"/>
            <a:ext cx="1582379" cy="1582379"/>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Oval 114"/>
          <p:cNvSpPr>
            <a:spLocks noChangeAspect="1"/>
          </p:cNvSpPr>
          <p:nvPr/>
        </p:nvSpPr>
        <p:spPr>
          <a:xfrm>
            <a:off x="7554519" y="3657499"/>
            <a:ext cx="1221074" cy="1221073"/>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Oval 24"/>
          <p:cNvSpPr>
            <a:spLocks noChangeAspect="1"/>
          </p:cNvSpPr>
          <p:nvPr/>
        </p:nvSpPr>
        <p:spPr>
          <a:xfrm>
            <a:off x="5537260" y="4969833"/>
            <a:ext cx="975868" cy="975866"/>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Oval 25"/>
          <p:cNvSpPr>
            <a:spLocks noChangeAspect="1"/>
          </p:cNvSpPr>
          <p:nvPr/>
        </p:nvSpPr>
        <p:spPr>
          <a:xfrm>
            <a:off x="3486940" y="3964671"/>
            <a:ext cx="1239538" cy="1239534"/>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Freeform 130"/>
          <p:cNvSpPr>
            <a:spLocks noEditPoints="1"/>
          </p:cNvSpPr>
          <p:nvPr/>
        </p:nvSpPr>
        <p:spPr bwMode="auto">
          <a:xfrm>
            <a:off x="5400899" y="2640833"/>
            <a:ext cx="1248593" cy="1202033"/>
          </a:xfrm>
          <a:custGeom>
            <a:avLst/>
            <a:gdLst/>
            <a:ahLst/>
            <a:cxnLst>
              <a:cxn ang="0">
                <a:pos x="275" y="12"/>
              </a:cxn>
              <a:cxn ang="0">
                <a:pos x="297" y="7"/>
              </a:cxn>
              <a:cxn ang="0">
                <a:pos x="237" y="26"/>
              </a:cxn>
              <a:cxn ang="0">
                <a:pos x="731" y="474"/>
              </a:cxn>
              <a:cxn ang="0">
                <a:pos x="724" y="482"/>
              </a:cxn>
              <a:cxn ang="0">
                <a:pos x="470" y="13"/>
              </a:cxn>
              <a:cxn ang="0">
                <a:pos x="454" y="10"/>
              </a:cxn>
              <a:cxn ang="0">
                <a:pos x="470" y="32"/>
              </a:cxn>
              <a:cxn ang="0">
                <a:pos x="475" y="26"/>
              </a:cxn>
              <a:cxn ang="0">
                <a:pos x="432" y="9"/>
              </a:cxn>
              <a:cxn ang="0">
                <a:pos x="423" y="8"/>
              </a:cxn>
              <a:cxn ang="0">
                <a:pos x="397" y="9"/>
              </a:cxn>
              <a:cxn ang="0">
                <a:pos x="386" y="10"/>
              </a:cxn>
              <a:cxn ang="0">
                <a:pos x="390" y="18"/>
              </a:cxn>
              <a:cxn ang="0">
                <a:pos x="538" y="408"/>
              </a:cxn>
              <a:cxn ang="0">
                <a:pos x="730" y="264"/>
              </a:cxn>
              <a:cxn ang="0">
                <a:pos x="478" y="71"/>
              </a:cxn>
              <a:cxn ang="0">
                <a:pos x="418" y="50"/>
              </a:cxn>
              <a:cxn ang="0">
                <a:pos x="363" y="88"/>
              </a:cxn>
              <a:cxn ang="0">
                <a:pos x="418" y="83"/>
              </a:cxn>
              <a:cxn ang="0">
                <a:pos x="389" y="134"/>
              </a:cxn>
              <a:cxn ang="0">
                <a:pos x="366" y="141"/>
              </a:cxn>
              <a:cxn ang="0">
                <a:pos x="283" y="212"/>
              </a:cxn>
              <a:cxn ang="0">
                <a:pos x="375" y="215"/>
              </a:cxn>
              <a:cxn ang="0">
                <a:pos x="451" y="261"/>
              </a:cxn>
              <a:cxn ang="0">
                <a:pos x="492" y="285"/>
              </a:cxn>
              <a:cxn ang="0">
                <a:pos x="500" y="23"/>
              </a:cxn>
              <a:cxn ang="0">
                <a:pos x="512" y="40"/>
              </a:cxn>
              <a:cxn ang="0">
                <a:pos x="514" y="62"/>
              </a:cxn>
              <a:cxn ang="0">
                <a:pos x="671" y="360"/>
              </a:cxn>
              <a:cxn ang="0">
                <a:pos x="733" y="432"/>
              </a:cxn>
              <a:cxn ang="0">
                <a:pos x="314" y="123"/>
              </a:cxn>
              <a:cxn ang="0">
                <a:pos x="291" y="165"/>
              </a:cxn>
              <a:cxn ang="0">
                <a:pos x="288" y="153"/>
              </a:cxn>
              <a:cxn ang="0">
                <a:pos x="460" y="297"/>
              </a:cxn>
              <a:cxn ang="0">
                <a:pos x="364" y="533"/>
              </a:cxn>
              <a:cxn ang="0">
                <a:pos x="48" y="434"/>
              </a:cxn>
              <a:cxn ang="0">
                <a:pos x="126" y="647"/>
              </a:cxn>
              <a:cxn ang="0">
                <a:pos x="166" y="674"/>
              </a:cxn>
              <a:cxn ang="0">
                <a:pos x="11" y="348"/>
              </a:cxn>
              <a:cxn ang="0">
                <a:pos x="290" y="70"/>
              </a:cxn>
              <a:cxn ang="0">
                <a:pos x="88" y="161"/>
              </a:cxn>
              <a:cxn ang="0">
                <a:pos x="351" y="3"/>
              </a:cxn>
              <a:cxn ang="0">
                <a:pos x="352" y="1"/>
              </a:cxn>
              <a:cxn ang="0">
                <a:pos x="347" y="1"/>
              </a:cxn>
              <a:cxn ang="0">
                <a:pos x="341" y="2"/>
              </a:cxn>
              <a:cxn ang="0">
                <a:pos x="322" y="4"/>
              </a:cxn>
              <a:cxn ang="0">
                <a:pos x="281" y="13"/>
              </a:cxn>
              <a:cxn ang="0">
                <a:pos x="270" y="17"/>
              </a:cxn>
              <a:cxn ang="0">
                <a:pos x="242" y="33"/>
              </a:cxn>
              <a:cxn ang="0">
                <a:pos x="175" y="96"/>
              </a:cxn>
              <a:cxn ang="0">
                <a:pos x="299" y="35"/>
              </a:cxn>
              <a:cxn ang="0">
                <a:pos x="351" y="0"/>
              </a:cxn>
              <a:cxn ang="0">
                <a:pos x="330" y="2"/>
              </a:cxn>
              <a:cxn ang="0">
                <a:pos x="271" y="14"/>
              </a:cxn>
              <a:cxn ang="0">
                <a:pos x="319" y="3"/>
              </a:cxn>
              <a:cxn ang="0">
                <a:pos x="186" y="52"/>
              </a:cxn>
              <a:cxn ang="0">
                <a:pos x="208" y="42"/>
              </a:cxn>
              <a:cxn ang="0">
                <a:pos x="179" y="53"/>
              </a:cxn>
              <a:cxn ang="0">
                <a:pos x="193" y="48"/>
              </a:cxn>
              <a:cxn ang="0">
                <a:pos x="108" y="138"/>
              </a:cxn>
              <a:cxn ang="0">
                <a:pos x="86" y="134"/>
              </a:cxn>
              <a:cxn ang="0">
                <a:pos x="66" y="186"/>
              </a:cxn>
            </a:cxnLst>
            <a:rect l="0" t="0" r="r" b="b"/>
            <a:pathLst>
              <a:path w="746" h="719">
                <a:moveTo>
                  <a:pt x="713" y="218"/>
                </a:moveTo>
                <a:cubicBezTo>
                  <a:pt x="709" y="210"/>
                  <a:pt x="709" y="210"/>
                  <a:pt x="709" y="210"/>
                </a:cubicBezTo>
                <a:cubicBezTo>
                  <a:pt x="711" y="213"/>
                  <a:pt x="712" y="216"/>
                  <a:pt x="713" y="218"/>
                </a:cubicBezTo>
                <a:cubicBezTo>
                  <a:pt x="713" y="218"/>
                  <a:pt x="713" y="218"/>
                  <a:pt x="713" y="218"/>
                </a:cubicBezTo>
                <a:moveTo>
                  <a:pt x="709" y="210"/>
                </a:moveTo>
                <a:cubicBezTo>
                  <a:pt x="706" y="203"/>
                  <a:pt x="701" y="194"/>
                  <a:pt x="697" y="187"/>
                </a:cubicBezTo>
                <a:cubicBezTo>
                  <a:pt x="697" y="186"/>
                  <a:pt x="697" y="186"/>
                  <a:pt x="697" y="186"/>
                </a:cubicBezTo>
                <a:cubicBezTo>
                  <a:pt x="702" y="195"/>
                  <a:pt x="704" y="199"/>
                  <a:pt x="709" y="210"/>
                </a:cubicBezTo>
                <a:cubicBezTo>
                  <a:pt x="709" y="210"/>
                  <a:pt x="709" y="210"/>
                  <a:pt x="709" y="210"/>
                </a:cubicBezTo>
                <a:moveTo>
                  <a:pt x="696" y="186"/>
                </a:moveTo>
                <a:cubicBezTo>
                  <a:pt x="697" y="186"/>
                  <a:pt x="697" y="186"/>
                  <a:pt x="697" y="186"/>
                </a:cubicBezTo>
                <a:cubicBezTo>
                  <a:pt x="697" y="187"/>
                  <a:pt x="697" y="187"/>
                  <a:pt x="697" y="187"/>
                </a:cubicBezTo>
                <a:cubicBezTo>
                  <a:pt x="697" y="186"/>
                  <a:pt x="697" y="186"/>
                  <a:pt x="696" y="186"/>
                </a:cubicBezTo>
                <a:moveTo>
                  <a:pt x="746" y="352"/>
                </a:moveTo>
                <a:cubicBezTo>
                  <a:pt x="745" y="351"/>
                  <a:pt x="745" y="350"/>
                  <a:pt x="745" y="348"/>
                </a:cubicBezTo>
                <a:cubicBezTo>
                  <a:pt x="745" y="350"/>
                  <a:pt x="745" y="351"/>
                  <a:pt x="746" y="352"/>
                </a:cubicBezTo>
                <a:cubicBezTo>
                  <a:pt x="746" y="352"/>
                  <a:pt x="746" y="352"/>
                  <a:pt x="746" y="352"/>
                </a:cubicBezTo>
                <a:moveTo>
                  <a:pt x="745" y="347"/>
                </a:moveTo>
                <a:cubicBezTo>
                  <a:pt x="745" y="346"/>
                  <a:pt x="745" y="344"/>
                  <a:pt x="745" y="343"/>
                </a:cubicBezTo>
                <a:cubicBezTo>
                  <a:pt x="745" y="345"/>
                  <a:pt x="745" y="347"/>
                  <a:pt x="745" y="348"/>
                </a:cubicBezTo>
                <a:cubicBezTo>
                  <a:pt x="745" y="348"/>
                  <a:pt x="745" y="348"/>
                  <a:pt x="745" y="347"/>
                </a:cubicBezTo>
                <a:moveTo>
                  <a:pt x="743" y="327"/>
                </a:moveTo>
                <a:cubicBezTo>
                  <a:pt x="743" y="321"/>
                  <a:pt x="743" y="321"/>
                  <a:pt x="743" y="321"/>
                </a:cubicBezTo>
                <a:cubicBezTo>
                  <a:pt x="743" y="324"/>
                  <a:pt x="743" y="326"/>
                  <a:pt x="743" y="329"/>
                </a:cubicBezTo>
                <a:cubicBezTo>
                  <a:pt x="743" y="328"/>
                  <a:pt x="743" y="327"/>
                  <a:pt x="743" y="327"/>
                </a:cubicBezTo>
                <a:moveTo>
                  <a:pt x="309" y="4"/>
                </a:moveTo>
                <a:cubicBezTo>
                  <a:pt x="309" y="5"/>
                  <a:pt x="309" y="5"/>
                  <a:pt x="309" y="5"/>
                </a:cubicBezTo>
                <a:cubicBezTo>
                  <a:pt x="313" y="4"/>
                  <a:pt x="313" y="4"/>
                  <a:pt x="313" y="4"/>
                </a:cubicBezTo>
                <a:cubicBezTo>
                  <a:pt x="313" y="4"/>
                  <a:pt x="313" y="4"/>
                  <a:pt x="313" y="4"/>
                </a:cubicBezTo>
                <a:cubicBezTo>
                  <a:pt x="312" y="4"/>
                  <a:pt x="311" y="4"/>
                  <a:pt x="309" y="4"/>
                </a:cubicBezTo>
                <a:moveTo>
                  <a:pt x="307" y="5"/>
                </a:moveTo>
                <a:cubicBezTo>
                  <a:pt x="304" y="5"/>
                  <a:pt x="304" y="5"/>
                  <a:pt x="304" y="5"/>
                </a:cubicBezTo>
                <a:cubicBezTo>
                  <a:pt x="305" y="5"/>
                  <a:pt x="305" y="5"/>
                  <a:pt x="305" y="5"/>
                </a:cubicBezTo>
                <a:cubicBezTo>
                  <a:pt x="306" y="5"/>
                  <a:pt x="306" y="5"/>
                  <a:pt x="307" y="5"/>
                </a:cubicBezTo>
                <a:moveTo>
                  <a:pt x="259" y="17"/>
                </a:moveTo>
                <a:cubicBezTo>
                  <a:pt x="259" y="17"/>
                  <a:pt x="258" y="17"/>
                  <a:pt x="258" y="17"/>
                </a:cubicBezTo>
                <a:cubicBezTo>
                  <a:pt x="258" y="17"/>
                  <a:pt x="259" y="17"/>
                  <a:pt x="259" y="17"/>
                </a:cubicBezTo>
                <a:moveTo>
                  <a:pt x="266" y="15"/>
                </a:moveTo>
                <a:cubicBezTo>
                  <a:pt x="267" y="14"/>
                  <a:pt x="267" y="14"/>
                  <a:pt x="268" y="14"/>
                </a:cubicBezTo>
                <a:cubicBezTo>
                  <a:pt x="268" y="14"/>
                  <a:pt x="268" y="14"/>
                  <a:pt x="268" y="14"/>
                </a:cubicBezTo>
                <a:cubicBezTo>
                  <a:pt x="267" y="14"/>
                  <a:pt x="267" y="14"/>
                  <a:pt x="267" y="14"/>
                </a:cubicBezTo>
                <a:cubicBezTo>
                  <a:pt x="267" y="14"/>
                  <a:pt x="267" y="14"/>
                  <a:pt x="267" y="14"/>
                </a:cubicBezTo>
                <a:cubicBezTo>
                  <a:pt x="266" y="15"/>
                  <a:pt x="266" y="15"/>
                  <a:pt x="266" y="15"/>
                </a:cubicBezTo>
                <a:cubicBezTo>
                  <a:pt x="266" y="15"/>
                  <a:pt x="266" y="15"/>
                  <a:pt x="266" y="15"/>
                </a:cubicBezTo>
                <a:moveTo>
                  <a:pt x="269" y="14"/>
                </a:moveTo>
                <a:cubicBezTo>
                  <a:pt x="269" y="14"/>
                  <a:pt x="269" y="14"/>
                  <a:pt x="269" y="14"/>
                </a:cubicBezTo>
                <a:cubicBezTo>
                  <a:pt x="269" y="14"/>
                  <a:pt x="269" y="14"/>
                  <a:pt x="268" y="14"/>
                </a:cubicBezTo>
                <a:cubicBezTo>
                  <a:pt x="267" y="14"/>
                  <a:pt x="267" y="14"/>
                  <a:pt x="266" y="15"/>
                </a:cubicBezTo>
                <a:cubicBezTo>
                  <a:pt x="269" y="14"/>
                  <a:pt x="269" y="14"/>
                  <a:pt x="269" y="14"/>
                </a:cubicBezTo>
                <a:moveTo>
                  <a:pt x="267" y="14"/>
                </a:moveTo>
                <a:cubicBezTo>
                  <a:pt x="268" y="14"/>
                  <a:pt x="268" y="14"/>
                  <a:pt x="268" y="14"/>
                </a:cubicBezTo>
                <a:cubicBezTo>
                  <a:pt x="269" y="14"/>
                  <a:pt x="269" y="14"/>
                  <a:pt x="270" y="13"/>
                </a:cubicBezTo>
                <a:cubicBezTo>
                  <a:pt x="269" y="14"/>
                  <a:pt x="268" y="14"/>
                  <a:pt x="268" y="14"/>
                </a:cubicBezTo>
                <a:cubicBezTo>
                  <a:pt x="267" y="14"/>
                  <a:pt x="267" y="14"/>
                  <a:pt x="267" y="14"/>
                </a:cubicBezTo>
                <a:cubicBezTo>
                  <a:pt x="267" y="14"/>
                  <a:pt x="267" y="14"/>
                  <a:pt x="267" y="14"/>
                </a:cubicBezTo>
                <a:moveTo>
                  <a:pt x="270" y="13"/>
                </a:moveTo>
                <a:cubicBezTo>
                  <a:pt x="274" y="12"/>
                  <a:pt x="274" y="12"/>
                  <a:pt x="274" y="12"/>
                </a:cubicBezTo>
                <a:cubicBezTo>
                  <a:pt x="274" y="12"/>
                  <a:pt x="274" y="12"/>
                  <a:pt x="274" y="12"/>
                </a:cubicBezTo>
                <a:cubicBezTo>
                  <a:pt x="275" y="12"/>
                  <a:pt x="275" y="12"/>
                  <a:pt x="275" y="12"/>
                </a:cubicBezTo>
                <a:cubicBezTo>
                  <a:pt x="275" y="12"/>
                  <a:pt x="275" y="12"/>
                  <a:pt x="275" y="12"/>
                </a:cubicBezTo>
                <a:cubicBezTo>
                  <a:pt x="273" y="13"/>
                  <a:pt x="272" y="13"/>
                  <a:pt x="270" y="13"/>
                </a:cubicBezTo>
                <a:cubicBezTo>
                  <a:pt x="269" y="14"/>
                  <a:pt x="269" y="14"/>
                  <a:pt x="268" y="14"/>
                </a:cubicBezTo>
                <a:cubicBezTo>
                  <a:pt x="270" y="13"/>
                  <a:pt x="270" y="13"/>
                  <a:pt x="270" y="13"/>
                </a:cubicBezTo>
                <a:moveTo>
                  <a:pt x="279" y="11"/>
                </a:moveTo>
                <a:cubicBezTo>
                  <a:pt x="279" y="11"/>
                  <a:pt x="279" y="11"/>
                  <a:pt x="279" y="11"/>
                </a:cubicBezTo>
                <a:cubicBezTo>
                  <a:pt x="280" y="11"/>
                  <a:pt x="281" y="11"/>
                  <a:pt x="281" y="10"/>
                </a:cubicBezTo>
                <a:cubicBezTo>
                  <a:pt x="284" y="10"/>
                  <a:pt x="284" y="10"/>
                  <a:pt x="284" y="10"/>
                </a:cubicBezTo>
                <a:cubicBezTo>
                  <a:pt x="284" y="10"/>
                  <a:pt x="284" y="10"/>
                  <a:pt x="284" y="10"/>
                </a:cubicBezTo>
                <a:cubicBezTo>
                  <a:pt x="283" y="10"/>
                  <a:pt x="283" y="10"/>
                  <a:pt x="283" y="10"/>
                </a:cubicBezTo>
                <a:cubicBezTo>
                  <a:pt x="282" y="10"/>
                  <a:pt x="281" y="10"/>
                  <a:pt x="280" y="11"/>
                </a:cubicBezTo>
                <a:cubicBezTo>
                  <a:pt x="280" y="11"/>
                  <a:pt x="280" y="11"/>
                  <a:pt x="280" y="11"/>
                </a:cubicBezTo>
                <a:cubicBezTo>
                  <a:pt x="279" y="11"/>
                  <a:pt x="279" y="11"/>
                  <a:pt x="279" y="11"/>
                </a:cubicBezTo>
                <a:moveTo>
                  <a:pt x="286" y="9"/>
                </a:moveTo>
                <a:cubicBezTo>
                  <a:pt x="287" y="9"/>
                  <a:pt x="287" y="9"/>
                  <a:pt x="287" y="9"/>
                </a:cubicBezTo>
                <a:cubicBezTo>
                  <a:pt x="289" y="9"/>
                  <a:pt x="289" y="9"/>
                  <a:pt x="289" y="9"/>
                </a:cubicBezTo>
                <a:cubicBezTo>
                  <a:pt x="290" y="8"/>
                  <a:pt x="290" y="8"/>
                  <a:pt x="290" y="8"/>
                </a:cubicBezTo>
                <a:cubicBezTo>
                  <a:pt x="288" y="9"/>
                  <a:pt x="288" y="9"/>
                  <a:pt x="288" y="9"/>
                </a:cubicBezTo>
                <a:cubicBezTo>
                  <a:pt x="287" y="9"/>
                  <a:pt x="287" y="9"/>
                  <a:pt x="287" y="9"/>
                </a:cubicBezTo>
                <a:cubicBezTo>
                  <a:pt x="286" y="9"/>
                  <a:pt x="286" y="9"/>
                  <a:pt x="286" y="9"/>
                </a:cubicBezTo>
                <a:cubicBezTo>
                  <a:pt x="286" y="9"/>
                  <a:pt x="286" y="9"/>
                  <a:pt x="286" y="9"/>
                </a:cubicBezTo>
                <a:moveTo>
                  <a:pt x="293" y="8"/>
                </a:moveTo>
                <a:cubicBezTo>
                  <a:pt x="294" y="7"/>
                  <a:pt x="294" y="7"/>
                  <a:pt x="294" y="7"/>
                </a:cubicBezTo>
                <a:cubicBezTo>
                  <a:pt x="298" y="7"/>
                  <a:pt x="298" y="7"/>
                  <a:pt x="298" y="7"/>
                </a:cubicBezTo>
                <a:cubicBezTo>
                  <a:pt x="298" y="7"/>
                  <a:pt x="298" y="7"/>
                  <a:pt x="298" y="7"/>
                </a:cubicBezTo>
                <a:cubicBezTo>
                  <a:pt x="296" y="7"/>
                  <a:pt x="296" y="7"/>
                  <a:pt x="296" y="7"/>
                </a:cubicBezTo>
                <a:cubicBezTo>
                  <a:pt x="293" y="8"/>
                  <a:pt x="293" y="8"/>
                  <a:pt x="293" y="8"/>
                </a:cubicBezTo>
                <a:cubicBezTo>
                  <a:pt x="292" y="8"/>
                  <a:pt x="292" y="8"/>
                  <a:pt x="292" y="8"/>
                </a:cubicBezTo>
                <a:cubicBezTo>
                  <a:pt x="292" y="8"/>
                  <a:pt x="291" y="8"/>
                  <a:pt x="291" y="8"/>
                </a:cubicBezTo>
                <a:cubicBezTo>
                  <a:pt x="293" y="8"/>
                  <a:pt x="293" y="8"/>
                  <a:pt x="293" y="8"/>
                </a:cubicBezTo>
                <a:moveTo>
                  <a:pt x="298" y="7"/>
                </a:moveTo>
                <a:cubicBezTo>
                  <a:pt x="298" y="7"/>
                  <a:pt x="298" y="7"/>
                  <a:pt x="298" y="7"/>
                </a:cubicBezTo>
                <a:cubicBezTo>
                  <a:pt x="298" y="7"/>
                  <a:pt x="298" y="7"/>
                  <a:pt x="298" y="7"/>
                </a:cubicBezTo>
                <a:cubicBezTo>
                  <a:pt x="298" y="7"/>
                  <a:pt x="298" y="7"/>
                  <a:pt x="298" y="7"/>
                </a:cubicBezTo>
                <a:moveTo>
                  <a:pt x="309" y="5"/>
                </a:moveTo>
                <a:cubicBezTo>
                  <a:pt x="314" y="4"/>
                  <a:pt x="314" y="4"/>
                  <a:pt x="314" y="4"/>
                </a:cubicBezTo>
                <a:cubicBezTo>
                  <a:pt x="315" y="4"/>
                  <a:pt x="315" y="4"/>
                  <a:pt x="315" y="4"/>
                </a:cubicBezTo>
                <a:cubicBezTo>
                  <a:pt x="314" y="4"/>
                  <a:pt x="313" y="4"/>
                  <a:pt x="312" y="4"/>
                </a:cubicBezTo>
                <a:cubicBezTo>
                  <a:pt x="311" y="4"/>
                  <a:pt x="311" y="4"/>
                  <a:pt x="311" y="4"/>
                </a:cubicBezTo>
                <a:cubicBezTo>
                  <a:pt x="308" y="5"/>
                  <a:pt x="308" y="5"/>
                  <a:pt x="308" y="5"/>
                </a:cubicBezTo>
                <a:cubicBezTo>
                  <a:pt x="309" y="5"/>
                  <a:pt x="309" y="5"/>
                  <a:pt x="309" y="5"/>
                </a:cubicBezTo>
                <a:moveTo>
                  <a:pt x="315" y="4"/>
                </a:moveTo>
                <a:cubicBezTo>
                  <a:pt x="315" y="4"/>
                  <a:pt x="315" y="4"/>
                  <a:pt x="315" y="4"/>
                </a:cubicBezTo>
                <a:cubicBezTo>
                  <a:pt x="315" y="4"/>
                  <a:pt x="315" y="4"/>
                  <a:pt x="315" y="4"/>
                </a:cubicBezTo>
                <a:cubicBezTo>
                  <a:pt x="315" y="4"/>
                  <a:pt x="315" y="4"/>
                  <a:pt x="315" y="4"/>
                </a:cubicBezTo>
                <a:moveTo>
                  <a:pt x="295" y="7"/>
                </a:moveTo>
                <a:cubicBezTo>
                  <a:pt x="295" y="7"/>
                  <a:pt x="295" y="7"/>
                  <a:pt x="295" y="7"/>
                </a:cubicBezTo>
                <a:cubicBezTo>
                  <a:pt x="295" y="7"/>
                  <a:pt x="295" y="7"/>
                  <a:pt x="294" y="8"/>
                </a:cubicBezTo>
                <a:cubicBezTo>
                  <a:pt x="295" y="7"/>
                  <a:pt x="295" y="7"/>
                  <a:pt x="295" y="7"/>
                </a:cubicBezTo>
                <a:moveTo>
                  <a:pt x="295" y="7"/>
                </a:moveTo>
                <a:cubicBezTo>
                  <a:pt x="296" y="7"/>
                  <a:pt x="296" y="7"/>
                  <a:pt x="296" y="7"/>
                </a:cubicBezTo>
                <a:cubicBezTo>
                  <a:pt x="298" y="7"/>
                  <a:pt x="298" y="7"/>
                  <a:pt x="298" y="7"/>
                </a:cubicBezTo>
                <a:cubicBezTo>
                  <a:pt x="301" y="6"/>
                  <a:pt x="301" y="6"/>
                  <a:pt x="301" y="6"/>
                </a:cubicBezTo>
                <a:cubicBezTo>
                  <a:pt x="300" y="6"/>
                  <a:pt x="300" y="6"/>
                  <a:pt x="300" y="6"/>
                </a:cubicBezTo>
                <a:cubicBezTo>
                  <a:pt x="303" y="6"/>
                  <a:pt x="303" y="6"/>
                  <a:pt x="303" y="6"/>
                </a:cubicBezTo>
                <a:cubicBezTo>
                  <a:pt x="305" y="5"/>
                  <a:pt x="305" y="5"/>
                  <a:pt x="305" y="5"/>
                </a:cubicBezTo>
                <a:cubicBezTo>
                  <a:pt x="305" y="5"/>
                  <a:pt x="305" y="5"/>
                  <a:pt x="305" y="5"/>
                </a:cubicBezTo>
                <a:cubicBezTo>
                  <a:pt x="305" y="5"/>
                  <a:pt x="305" y="5"/>
                  <a:pt x="305" y="5"/>
                </a:cubicBezTo>
                <a:cubicBezTo>
                  <a:pt x="302" y="6"/>
                  <a:pt x="300" y="6"/>
                  <a:pt x="297" y="7"/>
                </a:cubicBezTo>
                <a:cubicBezTo>
                  <a:pt x="296" y="7"/>
                  <a:pt x="296" y="7"/>
                  <a:pt x="295" y="7"/>
                </a:cubicBezTo>
                <a:cubicBezTo>
                  <a:pt x="295" y="7"/>
                  <a:pt x="295" y="7"/>
                  <a:pt x="295" y="7"/>
                </a:cubicBezTo>
                <a:moveTo>
                  <a:pt x="2" y="405"/>
                </a:moveTo>
                <a:cubicBezTo>
                  <a:pt x="2" y="405"/>
                  <a:pt x="2" y="405"/>
                  <a:pt x="2" y="405"/>
                </a:cubicBezTo>
                <a:cubicBezTo>
                  <a:pt x="2" y="406"/>
                  <a:pt x="2" y="406"/>
                  <a:pt x="2" y="406"/>
                </a:cubicBezTo>
                <a:cubicBezTo>
                  <a:pt x="2" y="405"/>
                  <a:pt x="2" y="405"/>
                  <a:pt x="2" y="405"/>
                </a:cubicBezTo>
                <a:moveTo>
                  <a:pt x="2" y="404"/>
                </a:moveTo>
                <a:cubicBezTo>
                  <a:pt x="2" y="403"/>
                  <a:pt x="2" y="402"/>
                  <a:pt x="1" y="401"/>
                </a:cubicBezTo>
                <a:cubicBezTo>
                  <a:pt x="2" y="401"/>
                  <a:pt x="2" y="401"/>
                  <a:pt x="2" y="402"/>
                </a:cubicBezTo>
                <a:cubicBezTo>
                  <a:pt x="2" y="405"/>
                  <a:pt x="2" y="405"/>
                  <a:pt x="2" y="405"/>
                </a:cubicBezTo>
                <a:cubicBezTo>
                  <a:pt x="2" y="404"/>
                  <a:pt x="2" y="404"/>
                  <a:pt x="2" y="404"/>
                </a:cubicBezTo>
                <a:moveTo>
                  <a:pt x="1" y="383"/>
                </a:moveTo>
                <a:cubicBezTo>
                  <a:pt x="1" y="385"/>
                  <a:pt x="1" y="386"/>
                  <a:pt x="1" y="388"/>
                </a:cubicBezTo>
                <a:cubicBezTo>
                  <a:pt x="1" y="392"/>
                  <a:pt x="1" y="395"/>
                  <a:pt x="1" y="398"/>
                </a:cubicBezTo>
                <a:cubicBezTo>
                  <a:pt x="1" y="399"/>
                  <a:pt x="1" y="399"/>
                  <a:pt x="1" y="399"/>
                </a:cubicBezTo>
                <a:cubicBezTo>
                  <a:pt x="1" y="394"/>
                  <a:pt x="1" y="388"/>
                  <a:pt x="1" y="383"/>
                </a:cubicBezTo>
                <a:moveTo>
                  <a:pt x="23" y="243"/>
                </a:moveTo>
                <a:cubicBezTo>
                  <a:pt x="24" y="240"/>
                  <a:pt x="26" y="236"/>
                  <a:pt x="27" y="232"/>
                </a:cubicBezTo>
                <a:cubicBezTo>
                  <a:pt x="26" y="235"/>
                  <a:pt x="25" y="237"/>
                  <a:pt x="25" y="239"/>
                </a:cubicBezTo>
                <a:cubicBezTo>
                  <a:pt x="23" y="243"/>
                  <a:pt x="23" y="243"/>
                  <a:pt x="23" y="243"/>
                </a:cubicBezTo>
                <a:cubicBezTo>
                  <a:pt x="23" y="243"/>
                  <a:pt x="23" y="243"/>
                  <a:pt x="23" y="243"/>
                </a:cubicBezTo>
                <a:moveTo>
                  <a:pt x="33" y="217"/>
                </a:moveTo>
                <a:cubicBezTo>
                  <a:pt x="33" y="218"/>
                  <a:pt x="33" y="218"/>
                  <a:pt x="33" y="219"/>
                </a:cubicBezTo>
                <a:cubicBezTo>
                  <a:pt x="31" y="224"/>
                  <a:pt x="29" y="228"/>
                  <a:pt x="27" y="232"/>
                </a:cubicBezTo>
                <a:cubicBezTo>
                  <a:pt x="26" y="236"/>
                  <a:pt x="24" y="240"/>
                  <a:pt x="23" y="243"/>
                </a:cubicBezTo>
                <a:cubicBezTo>
                  <a:pt x="27" y="232"/>
                  <a:pt x="29" y="227"/>
                  <a:pt x="33" y="217"/>
                </a:cubicBezTo>
                <a:moveTo>
                  <a:pt x="33" y="217"/>
                </a:moveTo>
                <a:cubicBezTo>
                  <a:pt x="33" y="217"/>
                  <a:pt x="33" y="217"/>
                  <a:pt x="33" y="217"/>
                </a:cubicBezTo>
                <a:cubicBezTo>
                  <a:pt x="33" y="218"/>
                  <a:pt x="33" y="218"/>
                  <a:pt x="33" y="218"/>
                </a:cubicBezTo>
                <a:cubicBezTo>
                  <a:pt x="33" y="219"/>
                  <a:pt x="33" y="219"/>
                  <a:pt x="33" y="219"/>
                </a:cubicBezTo>
                <a:cubicBezTo>
                  <a:pt x="33" y="218"/>
                  <a:pt x="33" y="218"/>
                  <a:pt x="33" y="217"/>
                </a:cubicBezTo>
                <a:moveTo>
                  <a:pt x="47" y="190"/>
                </a:moveTo>
                <a:cubicBezTo>
                  <a:pt x="47" y="190"/>
                  <a:pt x="48" y="189"/>
                  <a:pt x="48" y="188"/>
                </a:cubicBezTo>
                <a:cubicBezTo>
                  <a:pt x="48" y="189"/>
                  <a:pt x="48" y="189"/>
                  <a:pt x="47" y="190"/>
                </a:cubicBezTo>
                <a:cubicBezTo>
                  <a:pt x="47" y="190"/>
                  <a:pt x="47" y="190"/>
                  <a:pt x="47" y="190"/>
                </a:cubicBezTo>
                <a:cubicBezTo>
                  <a:pt x="47" y="190"/>
                  <a:pt x="47" y="190"/>
                  <a:pt x="47" y="190"/>
                </a:cubicBezTo>
                <a:moveTo>
                  <a:pt x="47" y="190"/>
                </a:moveTo>
                <a:cubicBezTo>
                  <a:pt x="47" y="190"/>
                  <a:pt x="48" y="189"/>
                  <a:pt x="48" y="188"/>
                </a:cubicBezTo>
                <a:cubicBezTo>
                  <a:pt x="48" y="189"/>
                  <a:pt x="47" y="190"/>
                  <a:pt x="47" y="190"/>
                </a:cubicBezTo>
                <a:cubicBezTo>
                  <a:pt x="52" y="181"/>
                  <a:pt x="55" y="177"/>
                  <a:pt x="59" y="170"/>
                </a:cubicBezTo>
                <a:cubicBezTo>
                  <a:pt x="55" y="176"/>
                  <a:pt x="52" y="182"/>
                  <a:pt x="48" y="188"/>
                </a:cubicBezTo>
                <a:cubicBezTo>
                  <a:pt x="48" y="189"/>
                  <a:pt x="47" y="190"/>
                  <a:pt x="47" y="190"/>
                </a:cubicBezTo>
                <a:cubicBezTo>
                  <a:pt x="47" y="190"/>
                  <a:pt x="47" y="190"/>
                  <a:pt x="47" y="190"/>
                </a:cubicBezTo>
                <a:moveTo>
                  <a:pt x="135" y="87"/>
                </a:moveTo>
                <a:cubicBezTo>
                  <a:pt x="136" y="86"/>
                  <a:pt x="136" y="85"/>
                  <a:pt x="137" y="85"/>
                </a:cubicBezTo>
                <a:cubicBezTo>
                  <a:pt x="138" y="84"/>
                  <a:pt x="139" y="83"/>
                  <a:pt x="140" y="82"/>
                </a:cubicBezTo>
                <a:cubicBezTo>
                  <a:pt x="140" y="82"/>
                  <a:pt x="140" y="82"/>
                  <a:pt x="140" y="82"/>
                </a:cubicBezTo>
                <a:cubicBezTo>
                  <a:pt x="138" y="83"/>
                  <a:pt x="138" y="83"/>
                  <a:pt x="138" y="83"/>
                </a:cubicBezTo>
                <a:cubicBezTo>
                  <a:pt x="134" y="87"/>
                  <a:pt x="134" y="87"/>
                  <a:pt x="134" y="87"/>
                </a:cubicBezTo>
                <a:cubicBezTo>
                  <a:pt x="134" y="87"/>
                  <a:pt x="134" y="87"/>
                  <a:pt x="134" y="87"/>
                </a:cubicBezTo>
                <a:cubicBezTo>
                  <a:pt x="135" y="87"/>
                  <a:pt x="135" y="87"/>
                  <a:pt x="135" y="87"/>
                </a:cubicBezTo>
                <a:moveTo>
                  <a:pt x="140" y="81"/>
                </a:moveTo>
                <a:cubicBezTo>
                  <a:pt x="141" y="81"/>
                  <a:pt x="141" y="81"/>
                  <a:pt x="141" y="81"/>
                </a:cubicBezTo>
                <a:cubicBezTo>
                  <a:pt x="143" y="79"/>
                  <a:pt x="143" y="79"/>
                  <a:pt x="143" y="79"/>
                </a:cubicBezTo>
                <a:cubicBezTo>
                  <a:pt x="140" y="81"/>
                  <a:pt x="137" y="83"/>
                  <a:pt x="137" y="84"/>
                </a:cubicBezTo>
                <a:cubicBezTo>
                  <a:pt x="137" y="84"/>
                  <a:pt x="139" y="82"/>
                  <a:pt x="140" y="81"/>
                </a:cubicBezTo>
                <a:moveTo>
                  <a:pt x="231" y="28"/>
                </a:moveTo>
                <a:cubicBezTo>
                  <a:pt x="233" y="28"/>
                  <a:pt x="233" y="28"/>
                  <a:pt x="233" y="28"/>
                </a:cubicBezTo>
                <a:cubicBezTo>
                  <a:pt x="237" y="26"/>
                  <a:pt x="237" y="26"/>
                  <a:pt x="237" y="26"/>
                </a:cubicBezTo>
                <a:cubicBezTo>
                  <a:pt x="237" y="26"/>
                  <a:pt x="237" y="26"/>
                  <a:pt x="237" y="26"/>
                </a:cubicBezTo>
                <a:cubicBezTo>
                  <a:pt x="236" y="25"/>
                  <a:pt x="236" y="25"/>
                  <a:pt x="236" y="25"/>
                </a:cubicBezTo>
                <a:cubicBezTo>
                  <a:pt x="231" y="28"/>
                  <a:pt x="231" y="28"/>
                  <a:pt x="231" y="28"/>
                </a:cubicBezTo>
                <a:cubicBezTo>
                  <a:pt x="228" y="29"/>
                  <a:pt x="228" y="29"/>
                  <a:pt x="228" y="29"/>
                </a:cubicBezTo>
                <a:cubicBezTo>
                  <a:pt x="228" y="30"/>
                  <a:pt x="228" y="30"/>
                  <a:pt x="228" y="30"/>
                </a:cubicBezTo>
                <a:cubicBezTo>
                  <a:pt x="231" y="28"/>
                  <a:pt x="231" y="28"/>
                  <a:pt x="231" y="28"/>
                </a:cubicBezTo>
                <a:moveTo>
                  <a:pt x="695" y="448"/>
                </a:moveTo>
                <a:cubicBezTo>
                  <a:pt x="695" y="447"/>
                  <a:pt x="695" y="446"/>
                  <a:pt x="695" y="445"/>
                </a:cubicBezTo>
                <a:cubicBezTo>
                  <a:pt x="695" y="445"/>
                  <a:pt x="695" y="444"/>
                  <a:pt x="695" y="444"/>
                </a:cubicBezTo>
                <a:cubicBezTo>
                  <a:pt x="695" y="443"/>
                  <a:pt x="696" y="443"/>
                  <a:pt x="696" y="443"/>
                </a:cubicBezTo>
                <a:cubicBezTo>
                  <a:pt x="696" y="443"/>
                  <a:pt x="696" y="440"/>
                  <a:pt x="694" y="436"/>
                </a:cubicBezTo>
                <a:cubicBezTo>
                  <a:pt x="694" y="436"/>
                  <a:pt x="694" y="436"/>
                  <a:pt x="694" y="433"/>
                </a:cubicBezTo>
                <a:cubicBezTo>
                  <a:pt x="694" y="432"/>
                  <a:pt x="694" y="432"/>
                  <a:pt x="694" y="432"/>
                </a:cubicBezTo>
                <a:cubicBezTo>
                  <a:pt x="693" y="433"/>
                  <a:pt x="693" y="433"/>
                  <a:pt x="693" y="433"/>
                </a:cubicBezTo>
                <a:cubicBezTo>
                  <a:pt x="692" y="435"/>
                  <a:pt x="692" y="435"/>
                  <a:pt x="692" y="435"/>
                </a:cubicBezTo>
                <a:cubicBezTo>
                  <a:pt x="692" y="435"/>
                  <a:pt x="692" y="437"/>
                  <a:pt x="692" y="438"/>
                </a:cubicBezTo>
                <a:cubicBezTo>
                  <a:pt x="692" y="438"/>
                  <a:pt x="692" y="438"/>
                  <a:pt x="692" y="439"/>
                </a:cubicBezTo>
                <a:cubicBezTo>
                  <a:pt x="692" y="439"/>
                  <a:pt x="692" y="439"/>
                  <a:pt x="692" y="439"/>
                </a:cubicBezTo>
                <a:cubicBezTo>
                  <a:pt x="692" y="440"/>
                  <a:pt x="692" y="441"/>
                  <a:pt x="692" y="441"/>
                </a:cubicBezTo>
                <a:cubicBezTo>
                  <a:pt x="691" y="444"/>
                  <a:pt x="691" y="444"/>
                  <a:pt x="691" y="444"/>
                </a:cubicBezTo>
                <a:cubicBezTo>
                  <a:pt x="690" y="447"/>
                  <a:pt x="690" y="449"/>
                  <a:pt x="690" y="450"/>
                </a:cubicBezTo>
                <a:cubicBezTo>
                  <a:pt x="690" y="451"/>
                  <a:pt x="691" y="453"/>
                  <a:pt x="691" y="453"/>
                </a:cubicBezTo>
                <a:cubicBezTo>
                  <a:pt x="692" y="453"/>
                  <a:pt x="692" y="453"/>
                  <a:pt x="694" y="453"/>
                </a:cubicBezTo>
                <a:cubicBezTo>
                  <a:pt x="694" y="451"/>
                  <a:pt x="695" y="449"/>
                  <a:pt x="695" y="448"/>
                </a:cubicBezTo>
                <a:moveTo>
                  <a:pt x="711" y="529"/>
                </a:moveTo>
                <a:cubicBezTo>
                  <a:pt x="714" y="522"/>
                  <a:pt x="714" y="522"/>
                  <a:pt x="714" y="522"/>
                </a:cubicBezTo>
                <a:cubicBezTo>
                  <a:pt x="714" y="522"/>
                  <a:pt x="715" y="520"/>
                  <a:pt x="715" y="520"/>
                </a:cubicBezTo>
                <a:cubicBezTo>
                  <a:pt x="714" y="521"/>
                  <a:pt x="713" y="521"/>
                  <a:pt x="712" y="522"/>
                </a:cubicBezTo>
                <a:cubicBezTo>
                  <a:pt x="712" y="522"/>
                  <a:pt x="712" y="522"/>
                  <a:pt x="711" y="523"/>
                </a:cubicBezTo>
                <a:cubicBezTo>
                  <a:pt x="712" y="523"/>
                  <a:pt x="712" y="523"/>
                  <a:pt x="712" y="523"/>
                </a:cubicBezTo>
                <a:cubicBezTo>
                  <a:pt x="711" y="524"/>
                  <a:pt x="711" y="525"/>
                  <a:pt x="711" y="525"/>
                </a:cubicBezTo>
                <a:cubicBezTo>
                  <a:pt x="711" y="525"/>
                  <a:pt x="711" y="525"/>
                  <a:pt x="711" y="525"/>
                </a:cubicBezTo>
                <a:cubicBezTo>
                  <a:pt x="711" y="526"/>
                  <a:pt x="711" y="526"/>
                  <a:pt x="710" y="527"/>
                </a:cubicBezTo>
                <a:cubicBezTo>
                  <a:pt x="710" y="528"/>
                  <a:pt x="710" y="528"/>
                  <a:pt x="710" y="528"/>
                </a:cubicBezTo>
                <a:cubicBezTo>
                  <a:pt x="710" y="528"/>
                  <a:pt x="710" y="528"/>
                  <a:pt x="710" y="528"/>
                </a:cubicBezTo>
                <a:cubicBezTo>
                  <a:pt x="710" y="528"/>
                  <a:pt x="711" y="527"/>
                  <a:pt x="711" y="527"/>
                </a:cubicBezTo>
                <a:cubicBezTo>
                  <a:pt x="711" y="527"/>
                  <a:pt x="711" y="526"/>
                  <a:pt x="712" y="527"/>
                </a:cubicBezTo>
                <a:cubicBezTo>
                  <a:pt x="711" y="527"/>
                  <a:pt x="711" y="528"/>
                  <a:pt x="711" y="529"/>
                </a:cubicBezTo>
                <a:cubicBezTo>
                  <a:pt x="711" y="528"/>
                  <a:pt x="711" y="528"/>
                  <a:pt x="711" y="528"/>
                </a:cubicBezTo>
                <a:cubicBezTo>
                  <a:pt x="711" y="528"/>
                  <a:pt x="711" y="528"/>
                  <a:pt x="711" y="528"/>
                </a:cubicBezTo>
                <a:cubicBezTo>
                  <a:pt x="711" y="529"/>
                  <a:pt x="710" y="530"/>
                  <a:pt x="710" y="531"/>
                </a:cubicBezTo>
                <a:cubicBezTo>
                  <a:pt x="710" y="531"/>
                  <a:pt x="710" y="531"/>
                  <a:pt x="710" y="531"/>
                </a:cubicBezTo>
                <a:cubicBezTo>
                  <a:pt x="710" y="531"/>
                  <a:pt x="710" y="531"/>
                  <a:pt x="710" y="531"/>
                </a:cubicBezTo>
                <a:cubicBezTo>
                  <a:pt x="710" y="530"/>
                  <a:pt x="710" y="530"/>
                  <a:pt x="711" y="529"/>
                </a:cubicBezTo>
                <a:moveTo>
                  <a:pt x="712" y="517"/>
                </a:moveTo>
                <a:cubicBezTo>
                  <a:pt x="712" y="517"/>
                  <a:pt x="712" y="516"/>
                  <a:pt x="712" y="516"/>
                </a:cubicBezTo>
                <a:cubicBezTo>
                  <a:pt x="712" y="515"/>
                  <a:pt x="712" y="515"/>
                  <a:pt x="712" y="515"/>
                </a:cubicBezTo>
                <a:cubicBezTo>
                  <a:pt x="713" y="515"/>
                  <a:pt x="713" y="514"/>
                  <a:pt x="713" y="514"/>
                </a:cubicBezTo>
                <a:cubicBezTo>
                  <a:pt x="713" y="514"/>
                  <a:pt x="713" y="515"/>
                  <a:pt x="712" y="515"/>
                </a:cubicBezTo>
                <a:cubicBezTo>
                  <a:pt x="712" y="515"/>
                  <a:pt x="712" y="516"/>
                  <a:pt x="712" y="516"/>
                </a:cubicBezTo>
                <a:cubicBezTo>
                  <a:pt x="712" y="517"/>
                  <a:pt x="712" y="517"/>
                  <a:pt x="712" y="517"/>
                </a:cubicBezTo>
                <a:moveTo>
                  <a:pt x="728" y="487"/>
                </a:moveTo>
                <a:cubicBezTo>
                  <a:pt x="734" y="465"/>
                  <a:pt x="734" y="465"/>
                  <a:pt x="734" y="465"/>
                </a:cubicBezTo>
                <a:cubicBezTo>
                  <a:pt x="733" y="469"/>
                  <a:pt x="733" y="469"/>
                  <a:pt x="733" y="469"/>
                </a:cubicBezTo>
                <a:cubicBezTo>
                  <a:pt x="732" y="471"/>
                  <a:pt x="732" y="473"/>
                  <a:pt x="731" y="475"/>
                </a:cubicBezTo>
                <a:cubicBezTo>
                  <a:pt x="731" y="476"/>
                  <a:pt x="731" y="476"/>
                  <a:pt x="731" y="476"/>
                </a:cubicBezTo>
                <a:cubicBezTo>
                  <a:pt x="731" y="475"/>
                  <a:pt x="731" y="475"/>
                  <a:pt x="731" y="474"/>
                </a:cubicBezTo>
                <a:cubicBezTo>
                  <a:pt x="731" y="473"/>
                  <a:pt x="731" y="473"/>
                  <a:pt x="731" y="473"/>
                </a:cubicBezTo>
                <a:cubicBezTo>
                  <a:pt x="731" y="474"/>
                  <a:pt x="731" y="474"/>
                  <a:pt x="731" y="474"/>
                </a:cubicBezTo>
                <a:cubicBezTo>
                  <a:pt x="728" y="480"/>
                  <a:pt x="727" y="486"/>
                  <a:pt x="725" y="493"/>
                </a:cubicBezTo>
                <a:cubicBezTo>
                  <a:pt x="725" y="493"/>
                  <a:pt x="725" y="493"/>
                  <a:pt x="725" y="493"/>
                </a:cubicBezTo>
                <a:cubicBezTo>
                  <a:pt x="725" y="494"/>
                  <a:pt x="725" y="494"/>
                  <a:pt x="725" y="494"/>
                </a:cubicBezTo>
                <a:cubicBezTo>
                  <a:pt x="723" y="498"/>
                  <a:pt x="723" y="498"/>
                  <a:pt x="722" y="501"/>
                </a:cubicBezTo>
                <a:cubicBezTo>
                  <a:pt x="722" y="504"/>
                  <a:pt x="721" y="504"/>
                  <a:pt x="721" y="504"/>
                </a:cubicBezTo>
                <a:cubicBezTo>
                  <a:pt x="722" y="504"/>
                  <a:pt x="722" y="504"/>
                  <a:pt x="722" y="504"/>
                </a:cubicBezTo>
                <a:cubicBezTo>
                  <a:pt x="728" y="487"/>
                  <a:pt x="728" y="487"/>
                  <a:pt x="728" y="487"/>
                </a:cubicBezTo>
                <a:moveTo>
                  <a:pt x="714" y="506"/>
                </a:moveTo>
                <a:cubicBezTo>
                  <a:pt x="715" y="505"/>
                  <a:pt x="715" y="503"/>
                  <a:pt x="716" y="502"/>
                </a:cubicBezTo>
                <a:cubicBezTo>
                  <a:pt x="716" y="501"/>
                  <a:pt x="716" y="501"/>
                  <a:pt x="716" y="501"/>
                </a:cubicBezTo>
                <a:cubicBezTo>
                  <a:pt x="716" y="500"/>
                  <a:pt x="716" y="500"/>
                  <a:pt x="716" y="500"/>
                </a:cubicBezTo>
                <a:cubicBezTo>
                  <a:pt x="716" y="500"/>
                  <a:pt x="716" y="500"/>
                  <a:pt x="716" y="500"/>
                </a:cubicBezTo>
                <a:cubicBezTo>
                  <a:pt x="716" y="500"/>
                  <a:pt x="716" y="499"/>
                  <a:pt x="716" y="496"/>
                </a:cubicBezTo>
                <a:cubicBezTo>
                  <a:pt x="718" y="491"/>
                  <a:pt x="718" y="491"/>
                  <a:pt x="718" y="491"/>
                </a:cubicBezTo>
                <a:cubicBezTo>
                  <a:pt x="715" y="496"/>
                  <a:pt x="715" y="502"/>
                  <a:pt x="715" y="503"/>
                </a:cubicBezTo>
                <a:cubicBezTo>
                  <a:pt x="715" y="503"/>
                  <a:pt x="715" y="503"/>
                  <a:pt x="715" y="504"/>
                </a:cubicBezTo>
                <a:cubicBezTo>
                  <a:pt x="714" y="505"/>
                  <a:pt x="714" y="506"/>
                  <a:pt x="714" y="506"/>
                </a:cubicBezTo>
                <a:cubicBezTo>
                  <a:pt x="714" y="506"/>
                  <a:pt x="714" y="506"/>
                  <a:pt x="714" y="506"/>
                </a:cubicBezTo>
                <a:moveTo>
                  <a:pt x="719" y="481"/>
                </a:moveTo>
                <a:cubicBezTo>
                  <a:pt x="719" y="480"/>
                  <a:pt x="719" y="480"/>
                  <a:pt x="719" y="480"/>
                </a:cubicBezTo>
                <a:cubicBezTo>
                  <a:pt x="719" y="480"/>
                  <a:pt x="719" y="480"/>
                  <a:pt x="719" y="481"/>
                </a:cubicBezTo>
                <a:cubicBezTo>
                  <a:pt x="719" y="481"/>
                  <a:pt x="719" y="481"/>
                  <a:pt x="719" y="481"/>
                </a:cubicBezTo>
                <a:moveTo>
                  <a:pt x="719" y="485"/>
                </a:moveTo>
                <a:cubicBezTo>
                  <a:pt x="719" y="484"/>
                  <a:pt x="719" y="484"/>
                  <a:pt x="719" y="484"/>
                </a:cubicBezTo>
                <a:cubicBezTo>
                  <a:pt x="719" y="483"/>
                  <a:pt x="719" y="482"/>
                  <a:pt x="719" y="482"/>
                </a:cubicBezTo>
                <a:cubicBezTo>
                  <a:pt x="720" y="479"/>
                  <a:pt x="720" y="479"/>
                  <a:pt x="720" y="479"/>
                </a:cubicBezTo>
                <a:cubicBezTo>
                  <a:pt x="719" y="478"/>
                  <a:pt x="719" y="478"/>
                  <a:pt x="719" y="478"/>
                </a:cubicBezTo>
                <a:cubicBezTo>
                  <a:pt x="719" y="479"/>
                  <a:pt x="719" y="479"/>
                  <a:pt x="719" y="479"/>
                </a:cubicBezTo>
                <a:cubicBezTo>
                  <a:pt x="719" y="480"/>
                  <a:pt x="719" y="480"/>
                  <a:pt x="719" y="482"/>
                </a:cubicBezTo>
                <a:cubicBezTo>
                  <a:pt x="719" y="485"/>
                  <a:pt x="719" y="485"/>
                  <a:pt x="718" y="486"/>
                </a:cubicBezTo>
                <a:cubicBezTo>
                  <a:pt x="719" y="485"/>
                  <a:pt x="719" y="485"/>
                  <a:pt x="719" y="485"/>
                </a:cubicBezTo>
                <a:moveTo>
                  <a:pt x="720" y="475"/>
                </a:moveTo>
                <a:cubicBezTo>
                  <a:pt x="720" y="475"/>
                  <a:pt x="720" y="474"/>
                  <a:pt x="720" y="474"/>
                </a:cubicBezTo>
                <a:cubicBezTo>
                  <a:pt x="720" y="473"/>
                  <a:pt x="720" y="473"/>
                  <a:pt x="720" y="473"/>
                </a:cubicBezTo>
                <a:cubicBezTo>
                  <a:pt x="720" y="472"/>
                  <a:pt x="720" y="471"/>
                  <a:pt x="720" y="471"/>
                </a:cubicBezTo>
                <a:cubicBezTo>
                  <a:pt x="720" y="470"/>
                  <a:pt x="720" y="470"/>
                  <a:pt x="720" y="470"/>
                </a:cubicBezTo>
                <a:cubicBezTo>
                  <a:pt x="720" y="470"/>
                  <a:pt x="720" y="471"/>
                  <a:pt x="720" y="471"/>
                </a:cubicBezTo>
                <a:cubicBezTo>
                  <a:pt x="720" y="472"/>
                  <a:pt x="720" y="472"/>
                  <a:pt x="719" y="473"/>
                </a:cubicBezTo>
                <a:cubicBezTo>
                  <a:pt x="719" y="474"/>
                  <a:pt x="719" y="474"/>
                  <a:pt x="719" y="475"/>
                </a:cubicBezTo>
                <a:cubicBezTo>
                  <a:pt x="719" y="475"/>
                  <a:pt x="719" y="475"/>
                  <a:pt x="719" y="475"/>
                </a:cubicBezTo>
                <a:cubicBezTo>
                  <a:pt x="719" y="475"/>
                  <a:pt x="719" y="475"/>
                  <a:pt x="719" y="475"/>
                </a:cubicBezTo>
                <a:cubicBezTo>
                  <a:pt x="719" y="475"/>
                  <a:pt x="719" y="475"/>
                  <a:pt x="719" y="475"/>
                </a:cubicBezTo>
                <a:cubicBezTo>
                  <a:pt x="719" y="475"/>
                  <a:pt x="719" y="475"/>
                  <a:pt x="719" y="475"/>
                </a:cubicBezTo>
                <a:cubicBezTo>
                  <a:pt x="719" y="475"/>
                  <a:pt x="719" y="475"/>
                  <a:pt x="719" y="475"/>
                </a:cubicBezTo>
                <a:cubicBezTo>
                  <a:pt x="719" y="475"/>
                  <a:pt x="719" y="475"/>
                  <a:pt x="719" y="475"/>
                </a:cubicBezTo>
                <a:cubicBezTo>
                  <a:pt x="719" y="475"/>
                  <a:pt x="719" y="475"/>
                  <a:pt x="719" y="475"/>
                </a:cubicBezTo>
                <a:cubicBezTo>
                  <a:pt x="719" y="475"/>
                  <a:pt x="719" y="475"/>
                  <a:pt x="719" y="475"/>
                </a:cubicBezTo>
                <a:cubicBezTo>
                  <a:pt x="719" y="475"/>
                  <a:pt x="719" y="475"/>
                  <a:pt x="719" y="475"/>
                </a:cubicBezTo>
                <a:cubicBezTo>
                  <a:pt x="720" y="475"/>
                  <a:pt x="720" y="475"/>
                  <a:pt x="720" y="475"/>
                </a:cubicBezTo>
                <a:moveTo>
                  <a:pt x="721" y="502"/>
                </a:moveTo>
                <a:cubicBezTo>
                  <a:pt x="721" y="502"/>
                  <a:pt x="723" y="495"/>
                  <a:pt x="723" y="494"/>
                </a:cubicBezTo>
                <a:cubicBezTo>
                  <a:pt x="722" y="495"/>
                  <a:pt x="722" y="495"/>
                  <a:pt x="721" y="497"/>
                </a:cubicBezTo>
                <a:cubicBezTo>
                  <a:pt x="721" y="497"/>
                  <a:pt x="721" y="497"/>
                  <a:pt x="721" y="497"/>
                </a:cubicBezTo>
                <a:cubicBezTo>
                  <a:pt x="723" y="492"/>
                  <a:pt x="723" y="492"/>
                  <a:pt x="723" y="492"/>
                </a:cubicBezTo>
                <a:cubicBezTo>
                  <a:pt x="723" y="492"/>
                  <a:pt x="723" y="492"/>
                  <a:pt x="723" y="492"/>
                </a:cubicBezTo>
                <a:cubicBezTo>
                  <a:pt x="722" y="491"/>
                  <a:pt x="722" y="491"/>
                  <a:pt x="722" y="491"/>
                </a:cubicBezTo>
                <a:cubicBezTo>
                  <a:pt x="723" y="490"/>
                  <a:pt x="723" y="489"/>
                  <a:pt x="723" y="488"/>
                </a:cubicBezTo>
                <a:cubicBezTo>
                  <a:pt x="724" y="486"/>
                  <a:pt x="724" y="484"/>
                  <a:pt x="725" y="482"/>
                </a:cubicBezTo>
                <a:cubicBezTo>
                  <a:pt x="724" y="482"/>
                  <a:pt x="724" y="482"/>
                  <a:pt x="724" y="482"/>
                </a:cubicBezTo>
                <a:cubicBezTo>
                  <a:pt x="724" y="482"/>
                  <a:pt x="724" y="482"/>
                  <a:pt x="724" y="482"/>
                </a:cubicBezTo>
                <a:cubicBezTo>
                  <a:pt x="724" y="480"/>
                  <a:pt x="725" y="477"/>
                  <a:pt x="726" y="474"/>
                </a:cubicBezTo>
                <a:cubicBezTo>
                  <a:pt x="725" y="475"/>
                  <a:pt x="725" y="475"/>
                  <a:pt x="725" y="475"/>
                </a:cubicBezTo>
                <a:cubicBezTo>
                  <a:pt x="725" y="475"/>
                  <a:pt x="725" y="475"/>
                  <a:pt x="725" y="475"/>
                </a:cubicBezTo>
                <a:cubicBezTo>
                  <a:pt x="725" y="475"/>
                  <a:pt x="724" y="474"/>
                  <a:pt x="725" y="473"/>
                </a:cubicBezTo>
                <a:cubicBezTo>
                  <a:pt x="725" y="472"/>
                  <a:pt x="725" y="472"/>
                  <a:pt x="725" y="472"/>
                </a:cubicBezTo>
                <a:cubicBezTo>
                  <a:pt x="725" y="471"/>
                  <a:pt x="725" y="464"/>
                  <a:pt x="725" y="461"/>
                </a:cubicBezTo>
                <a:cubicBezTo>
                  <a:pt x="725" y="461"/>
                  <a:pt x="725" y="461"/>
                  <a:pt x="725" y="457"/>
                </a:cubicBezTo>
                <a:cubicBezTo>
                  <a:pt x="725" y="457"/>
                  <a:pt x="724" y="458"/>
                  <a:pt x="724" y="458"/>
                </a:cubicBezTo>
                <a:cubicBezTo>
                  <a:pt x="724" y="458"/>
                  <a:pt x="723" y="456"/>
                  <a:pt x="723" y="455"/>
                </a:cubicBezTo>
                <a:cubicBezTo>
                  <a:pt x="722" y="455"/>
                  <a:pt x="722" y="456"/>
                  <a:pt x="722" y="458"/>
                </a:cubicBezTo>
                <a:cubicBezTo>
                  <a:pt x="722" y="461"/>
                  <a:pt x="722" y="461"/>
                  <a:pt x="722" y="465"/>
                </a:cubicBezTo>
                <a:cubicBezTo>
                  <a:pt x="723" y="468"/>
                  <a:pt x="721" y="470"/>
                  <a:pt x="721" y="473"/>
                </a:cubicBezTo>
                <a:cubicBezTo>
                  <a:pt x="721" y="473"/>
                  <a:pt x="721" y="473"/>
                  <a:pt x="721" y="473"/>
                </a:cubicBezTo>
                <a:cubicBezTo>
                  <a:pt x="722" y="474"/>
                  <a:pt x="722" y="474"/>
                  <a:pt x="722" y="474"/>
                </a:cubicBezTo>
                <a:cubicBezTo>
                  <a:pt x="722" y="475"/>
                  <a:pt x="721" y="478"/>
                  <a:pt x="721" y="481"/>
                </a:cubicBezTo>
                <a:cubicBezTo>
                  <a:pt x="721" y="481"/>
                  <a:pt x="720" y="481"/>
                  <a:pt x="720" y="482"/>
                </a:cubicBezTo>
                <a:cubicBezTo>
                  <a:pt x="720" y="485"/>
                  <a:pt x="720" y="488"/>
                  <a:pt x="719" y="491"/>
                </a:cubicBezTo>
                <a:cubicBezTo>
                  <a:pt x="719" y="494"/>
                  <a:pt x="718" y="497"/>
                  <a:pt x="717" y="500"/>
                </a:cubicBezTo>
                <a:cubicBezTo>
                  <a:pt x="716" y="506"/>
                  <a:pt x="715" y="512"/>
                  <a:pt x="713" y="517"/>
                </a:cubicBezTo>
                <a:cubicBezTo>
                  <a:pt x="714" y="516"/>
                  <a:pt x="715" y="515"/>
                  <a:pt x="715" y="514"/>
                </a:cubicBezTo>
                <a:cubicBezTo>
                  <a:pt x="715" y="514"/>
                  <a:pt x="716" y="513"/>
                  <a:pt x="716" y="513"/>
                </a:cubicBezTo>
                <a:cubicBezTo>
                  <a:pt x="716" y="513"/>
                  <a:pt x="718" y="508"/>
                  <a:pt x="719" y="506"/>
                </a:cubicBezTo>
                <a:cubicBezTo>
                  <a:pt x="719" y="506"/>
                  <a:pt x="719" y="506"/>
                  <a:pt x="719" y="505"/>
                </a:cubicBezTo>
                <a:cubicBezTo>
                  <a:pt x="720" y="503"/>
                  <a:pt x="720" y="503"/>
                  <a:pt x="720" y="503"/>
                </a:cubicBezTo>
                <a:cubicBezTo>
                  <a:pt x="720" y="504"/>
                  <a:pt x="720" y="504"/>
                  <a:pt x="720" y="504"/>
                </a:cubicBezTo>
                <a:cubicBezTo>
                  <a:pt x="720" y="503"/>
                  <a:pt x="720" y="503"/>
                  <a:pt x="721" y="502"/>
                </a:cubicBezTo>
                <a:moveTo>
                  <a:pt x="482" y="16"/>
                </a:moveTo>
                <a:cubicBezTo>
                  <a:pt x="480" y="15"/>
                  <a:pt x="479" y="15"/>
                  <a:pt x="479" y="15"/>
                </a:cubicBezTo>
                <a:cubicBezTo>
                  <a:pt x="479" y="15"/>
                  <a:pt x="479" y="15"/>
                  <a:pt x="479" y="15"/>
                </a:cubicBezTo>
                <a:cubicBezTo>
                  <a:pt x="478" y="15"/>
                  <a:pt x="478" y="15"/>
                  <a:pt x="478" y="15"/>
                </a:cubicBezTo>
                <a:cubicBezTo>
                  <a:pt x="478" y="15"/>
                  <a:pt x="478" y="15"/>
                  <a:pt x="478" y="15"/>
                </a:cubicBezTo>
                <a:cubicBezTo>
                  <a:pt x="478" y="15"/>
                  <a:pt x="478" y="15"/>
                  <a:pt x="478" y="15"/>
                </a:cubicBezTo>
                <a:cubicBezTo>
                  <a:pt x="479" y="15"/>
                  <a:pt x="479" y="15"/>
                  <a:pt x="479" y="15"/>
                </a:cubicBezTo>
                <a:cubicBezTo>
                  <a:pt x="480" y="15"/>
                  <a:pt x="480" y="15"/>
                  <a:pt x="481" y="15"/>
                </a:cubicBezTo>
                <a:cubicBezTo>
                  <a:pt x="481" y="15"/>
                  <a:pt x="481" y="15"/>
                  <a:pt x="481" y="15"/>
                </a:cubicBezTo>
                <a:cubicBezTo>
                  <a:pt x="481" y="16"/>
                  <a:pt x="482" y="16"/>
                  <a:pt x="482" y="16"/>
                </a:cubicBezTo>
                <a:cubicBezTo>
                  <a:pt x="483" y="16"/>
                  <a:pt x="483" y="16"/>
                  <a:pt x="483" y="16"/>
                </a:cubicBezTo>
                <a:cubicBezTo>
                  <a:pt x="483" y="16"/>
                  <a:pt x="483" y="16"/>
                  <a:pt x="483" y="16"/>
                </a:cubicBezTo>
                <a:cubicBezTo>
                  <a:pt x="483" y="16"/>
                  <a:pt x="482" y="16"/>
                  <a:pt x="482" y="16"/>
                </a:cubicBezTo>
                <a:moveTo>
                  <a:pt x="492" y="21"/>
                </a:moveTo>
                <a:cubicBezTo>
                  <a:pt x="492" y="20"/>
                  <a:pt x="488" y="19"/>
                  <a:pt x="488" y="19"/>
                </a:cubicBezTo>
                <a:cubicBezTo>
                  <a:pt x="488" y="19"/>
                  <a:pt x="488" y="19"/>
                  <a:pt x="488" y="19"/>
                </a:cubicBezTo>
                <a:cubicBezTo>
                  <a:pt x="489" y="20"/>
                  <a:pt x="490" y="20"/>
                  <a:pt x="490" y="20"/>
                </a:cubicBezTo>
                <a:cubicBezTo>
                  <a:pt x="491" y="20"/>
                  <a:pt x="491" y="20"/>
                  <a:pt x="491" y="21"/>
                </a:cubicBezTo>
                <a:cubicBezTo>
                  <a:pt x="491" y="20"/>
                  <a:pt x="491" y="20"/>
                  <a:pt x="491" y="20"/>
                </a:cubicBezTo>
                <a:cubicBezTo>
                  <a:pt x="491" y="20"/>
                  <a:pt x="492" y="21"/>
                  <a:pt x="492" y="21"/>
                </a:cubicBezTo>
                <a:cubicBezTo>
                  <a:pt x="492" y="21"/>
                  <a:pt x="492" y="21"/>
                  <a:pt x="492" y="21"/>
                </a:cubicBezTo>
                <a:moveTo>
                  <a:pt x="476" y="14"/>
                </a:moveTo>
                <a:cubicBezTo>
                  <a:pt x="475" y="14"/>
                  <a:pt x="475" y="14"/>
                  <a:pt x="474" y="14"/>
                </a:cubicBezTo>
                <a:cubicBezTo>
                  <a:pt x="474" y="13"/>
                  <a:pt x="473" y="13"/>
                  <a:pt x="473" y="13"/>
                </a:cubicBezTo>
                <a:cubicBezTo>
                  <a:pt x="473" y="13"/>
                  <a:pt x="473" y="13"/>
                  <a:pt x="473" y="13"/>
                </a:cubicBezTo>
                <a:cubicBezTo>
                  <a:pt x="469" y="12"/>
                  <a:pt x="468" y="12"/>
                  <a:pt x="467" y="12"/>
                </a:cubicBezTo>
                <a:cubicBezTo>
                  <a:pt x="468" y="12"/>
                  <a:pt x="469" y="12"/>
                  <a:pt x="469" y="12"/>
                </a:cubicBezTo>
                <a:cubicBezTo>
                  <a:pt x="469" y="12"/>
                  <a:pt x="469" y="12"/>
                  <a:pt x="469" y="12"/>
                </a:cubicBezTo>
                <a:cubicBezTo>
                  <a:pt x="467" y="12"/>
                  <a:pt x="465" y="11"/>
                  <a:pt x="463" y="11"/>
                </a:cubicBezTo>
                <a:cubicBezTo>
                  <a:pt x="463" y="11"/>
                  <a:pt x="463" y="11"/>
                  <a:pt x="463" y="11"/>
                </a:cubicBezTo>
                <a:cubicBezTo>
                  <a:pt x="465" y="12"/>
                  <a:pt x="468" y="12"/>
                  <a:pt x="470" y="13"/>
                </a:cubicBezTo>
                <a:cubicBezTo>
                  <a:pt x="470" y="13"/>
                  <a:pt x="470" y="13"/>
                  <a:pt x="470" y="13"/>
                </a:cubicBezTo>
                <a:cubicBezTo>
                  <a:pt x="482" y="17"/>
                  <a:pt x="482" y="17"/>
                  <a:pt x="483" y="17"/>
                </a:cubicBezTo>
                <a:cubicBezTo>
                  <a:pt x="482" y="16"/>
                  <a:pt x="480" y="16"/>
                  <a:pt x="479" y="15"/>
                </a:cubicBezTo>
                <a:cubicBezTo>
                  <a:pt x="480" y="16"/>
                  <a:pt x="480" y="16"/>
                  <a:pt x="480" y="16"/>
                </a:cubicBezTo>
                <a:cubicBezTo>
                  <a:pt x="480" y="16"/>
                  <a:pt x="480" y="16"/>
                  <a:pt x="480" y="16"/>
                </a:cubicBezTo>
                <a:cubicBezTo>
                  <a:pt x="479" y="15"/>
                  <a:pt x="479" y="15"/>
                  <a:pt x="478" y="15"/>
                </a:cubicBezTo>
                <a:cubicBezTo>
                  <a:pt x="479" y="15"/>
                  <a:pt x="479" y="15"/>
                  <a:pt x="479" y="15"/>
                </a:cubicBezTo>
                <a:cubicBezTo>
                  <a:pt x="478" y="15"/>
                  <a:pt x="478" y="15"/>
                  <a:pt x="478" y="15"/>
                </a:cubicBezTo>
                <a:cubicBezTo>
                  <a:pt x="478" y="15"/>
                  <a:pt x="478" y="15"/>
                  <a:pt x="478" y="15"/>
                </a:cubicBezTo>
                <a:cubicBezTo>
                  <a:pt x="478" y="15"/>
                  <a:pt x="477" y="14"/>
                  <a:pt x="476" y="14"/>
                </a:cubicBezTo>
                <a:moveTo>
                  <a:pt x="460" y="10"/>
                </a:moveTo>
                <a:cubicBezTo>
                  <a:pt x="455" y="9"/>
                  <a:pt x="455" y="9"/>
                  <a:pt x="455" y="9"/>
                </a:cubicBezTo>
                <a:cubicBezTo>
                  <a:pt x="455" y="9"/>
                  <a:pt x="456" y="9"/>
                  <a:pt x="457" y="10"/>
                </a:cubicBezTo>
                <a:cubicBezTo>
                  <a:pt x="457" y="10"/>
                  <a:pt x="457" y="10"/>
                  <a:pt x="455" y="9"/>
                </a:cubicBezTo>
                <a:cubicBezTo>
                  <a:pt x="454" y="9"/>
                  <a:pt x="454" y="9"/>
                  <a:pt x="453" y="9"/>
                </a:cubicBezTo>
                <a:cubicBezTo>
                  <a:pt x="453" y="9"/>
                  <a:pt x="453" y="9"/>
                  <a:pt x="453" y="9"/>
                </a:cubicBezTo>
                <a:cubicBezTo>
                  <a:pt x="454" y="9"/>
                  <a:pt x="455" y="9"/>
                  <a:pt x="456" y="10"/>
                </a:cubicBezTo>
                <a:cubicBezTo>
                  <a:pt x="455" y="10"/>
                  <a:pt x="455" y="10"/>
                  <a:pt x="455" y="10"/>
                </a:cubicBezTo>
                <a:cubicBezTo>
                  <a:pt x="456" y="10"/>
                  <a:pt x="457" y="10"/>
                  <a:pt x="458" y="10"/>
                </a:cubicBezTo>
                <a:cubicBezTo>
                  <a:pt x="457" y="10"/>
                  <a:pt x="457" y="10"/>
                  <a:pt x="457" y="10"/>
                </a:cubicBezTo>
                <a:cubicBezTo>
                  <a:pt x="458" y="11"/>
                  <a:pt x="459" y="11"/>
                  <a:pt x="460" y="11"/>
                </a:cubicBezTo>
                <a:cubicBezTo>
                  <a:pt x="461" y="11"/>
                  <a:pt x="461" y="11"/>
                  <a:pt x="461" y="11"/>
                </a:cubicBezTo>
                <a:cubicBezTo>
                  <a:pt x="462" y="11"/>
                  <a:pt x="462" y="11"/>
                  <a:pt x="466" y="13"/>
                </a:cubicBezTo>
                <a:cubicBezTo>
                  <a:pt x="467" y="13"/>
                  <a:pt x="467" y="13"/>
                  <a:pt x="467" y="13"/>
                </a:cubicBezTo>
                <a:cubicBezTo>
                  <a:pt x="468" y="13"/>
                  <a:pt x="469" y="13"/>
                  <a:pt x="470" y="13"/>
                </a:cubicBezTo>
                <a:cubicBezTo>
                  <a:pt x="470" y="13"/>
                  <a:pt x="470" y="13"/>
                  <a:pt x="470" y="13"/>
                </a:cubicBezTo>
                <a:cubicBezTo>
                  <a:pt x="471" y="13"/>
                  <a:pt x="471" y="13"/>
                  <a:pt x="471" y="13"/>
                </a:cubicBezTo>
                <a:cubicBezTo>
                  <a:pt x="471" y="13"/>
                  <a:pt x="471" y="13"/>
                  <a:pt x="471" y="13"/>
                </a:cubicBezTo>
                <a:cubicBezTo>
                  <a:pt x="470" y="13"/>
                  <a:pt x="470" y="13"/>
                  <a:pt x="469" y="13"/>
                </a:cubicBezTo>
                <a:cubicBezTo>
                  <a:pt x="468" y="12"/>
                  <a:pt x="467" y="12"/>
                  <a:pt x="466" y="12"/>
                </a:cubicBezTo>
                <a:cubicBezTo>
                  <a:pt x="464" y="12"/>
                  <a:pt x="462" y="11"/>
                  <a:pt x="460" y="10"/>
                </a:cubicBezTo>
                <a:moveTo>
                  <a:pt x="445" y="7"/>
                </a:moveTo>
                <a:cubicBezTo>
                  <a:pt x="444" y="7"/>
                  <a:pt x="444" y="7"/>
                  <a:pt x="444" y="7"/>
                </a:cubicBezTo>
                <a:cubicBezTo>
                  <a:pt x="444" y="7"/>
                  <a:pt x="444" y="7"/>
                  <a:pt x="444" y="7"/>
                </a:cubicBezTo>
                <a:cubicBezTo>
                  <a:pt x="443" y="7"/>
                  <a:pt x="443" y="7"/>
                  <a:pt x="443" y="7"/>
                </a:cubicBezTo>
                <a:cubicBezTo>
                  <a:pt x="440" y="6"/>
                  <a:pt x="439" y="6"/>
                  <a:pt x="438" y="6"/>
                </a:cubicBezTo>
                <a:cubicBezTo>
                  <a:pt x="440" y="6"/>
                  <a:pt x="441" y="6"/>
                  <a:pt x="442" y="7"/>
                </a:cubicBezTo>
                <a:cubicBezTo>
                  <a:pt x="442" y="7"/>
                  <a:pt x="442" y="7"/>
                  <a:pt x="442" y="7"/>
                </a:cubicBezTo>
                <a:cubicBezTo>
                  <a:pt x="444" y="7"/>
                  <a:pt x="445" y="7"/>
                  <a:pt x="447" y="8"/>
                </a:cubicBezTo>
                <a:cubicBezTo>
                  <a:pt x="447" y="8"/>
                  <a:pt x="447" y="8"/>
                  <a:pt x="447" y="8"/>
                </a:cubicBezTo>
                <a:cubicBezTo>
                  <a:pt x="450" y="9"/>
                  <a:pt x="450" y="9"/>
                  <a:pt x="450" y="9"/>
                </a:cubicBezTo>
                <a:cubicBezTo>
                  <a:pt x="450" y="9"/>
                  <a:pt x="450" y="9"/>
                  <a:pt x="450" y="9"/>
                </a:cubicBezTo>
                <a:cubicBezTo>
                  <a:pt x="450" y="9"/>
                  <a:pt x="450" y="9"/>
                  <a:pt x="450" y="9"/>
                </a:cubicBezTo>
                <a:cubicBezTo>
                  <a:pt x="451" y="9"/>
                  <a:pt x="452" y="9"/>
                  <a:pt x="452" y="9"/>
                </a:cubicBezTo>
                <a:cubicBezTo>
                  <a:pt x="454" y="9"/>
                  <a:pt x="454" y="9"/>
                  <a:pt x="454" y="9"/>
                </a:cubicBezTo>
                <a:cubicBezTo>
                  <a:pt x="454" y="9"/>
                  <a:pt x="453" y="9"/>
                  <a:pt x="452" y="9"/>
                </a:cubicBezTo>
                <a:cubicBezTo>
                  <a:pt x="453" y="9"/>
                  <a:pt x="453" y="9"/>
                  <a:pt x="453" y="9"/>
                </a:cubicBezTo>
                <a:cubicBezTo>
                  <a:pt x="452" y="9"/>
                  <a:pt x="452" y="9"/>
                  <a:pt x="451" y="9"/>
                </a:cubicBezTo>
                <a:cubicBezTo>
                  <a:pt x="451" y="8"/>
                  <a:pt x="451" y="8"/>
                  <a:pt x="451" y="8"/>
                </a:cubicBezTo>
                <a:cubicBezTo>
                  <a:pt x="451" y="8"/>
                  <a:pt x="451" y="8"/>
                  <a:pt x="449" y="8"/>
                </a:cubicBezTo>
                <a:cubicBezTo>
                  <a:pt x="448" y="8"/>
                  <a:pt x="447" y="7"/>
                  <a:pt x="446" y="7"/>
                </a:cubicBezTo>
                <a:cubicBezTo>
                  <a:pt x="446" y="7"/>
                  <a:pt x="446" y="7"/>
                  <a:pt x="446" y="7"/>
                </a:cubicBezTo>
                <a:cubicBezTo>
                  <a:pt x="446" y="7"/>
                  <a:pt x="445" y="7"/>
                  <a:pt x="445" y="7"/>
                </a:cubicBezTo>
                <a:moveTo>
                  <a:pt x="459" y="11"/>
                </a:moveTo>
                <a:cubicBezTo>
                  <a:pt x="458" y="10"/>
                  <a:pt x="458" y="10"/>
                  <a:pt x="458" y="10"/>
                </a:cubicBezTo>
                <a:cubicBezTo>
                  <a:pt x="457" y="10"/>
                  <a:pt x="457" y="10"/>
                  <a:pt x="457" y="10"/>
                </a:cubicBezTo>
                <a:cubicBezTo>
                  <a:pt x="456" y="10"/>
                  <a:pt x="456" y="10"/>
                  <a:pt x="456" y="10"/>
                </a:cubicBezTo>
                <a:cubicBezTo>
                  <a:pt x="456" y="10"/>
                  <a:pt x="456" y="10"/>
                  <a:pt x="456" y="10"/>
                </a:cubicBezTo>
                <a:cubicBezTo>
                  <a:pt x="455" y="10"/>
                  <a:pt x="454" y="10"/>
                  <a:pt x="454" y="10"/>
                </a:cubicBezTo>
                <a:cubicBezTo>
                  <a:pt x="454" y="10"/>
                  <a:pt x="454" y="10"/>
                  <a:pt x="454" y="10"/>
                </a:cubicBezTo>
                <a:cubicBezTo>
                  <a:pt x="453" y="9"/>
                  <a:pt x="453" y="9"/>
                  <a:pt x="453" y="9"/>
                </a:cubicBezTo>
                <a:cubicBezTo>
                  <a:pt x="454" y="10"/>
                  <a:pt x="454" y="10"/>
                  <a:pt x="454" y="10"/>
                </a:cubicBezTo>
                <a:cubicBezTo>
                  <a:pt x="454" y="10"/>
                  <a:pt x="454" y="10"/>
                  <a:pt x="454" y="10"/>
                </a:cubicBezTo>
                <a:cubicBezTo>
                  <a:pt x="454" y="10"/>
                  <a:pt x="454" y="10"/>
                  <a:pt x="454" y="10"/>
                </a:cubicBezTo>
                <a:cubicBezTo>
                  <a:pt x="457" y="10"/>
                  <a:pt x="457" y="10"/>
                  <a:pt x="458" y="11"/>
                </a:cubicBezTo>
                <a:cubicBezTo>
                  <a:pt x="458" y="11"/>
                  <a:pt x="458" y="11"/>
                  <a:pt x="458" y="11"/>
                </a:cubicBezTo>
                <a:cubicBezTo>
                  <a:pt x="458" y="11"/>
                  <a:pt x="459" y="11"/>
                  <a:pt x="460" y="11"/>
                </a:cubicBezTo>
                <a:cubicBezTo>
                  <a:pt x="460" y="11"/>
                  <a:pt x="460" y="11"/>
                  <a:pt x="460" y="11"/>
                </a:cubicBezTo>
                <a:cubicBezTo>
                  <a:pt x="460" y="11"/>
                  <a:pt x="459" y="11"/>
                  <a:pt x="459" y="11"/>
                </a:cubicBezTo>
                <a:moveTo>
                  <a:pt x="440" y="6"/>
                </a:moveTo>
                <a:cubicBezTo>
                  <a:pt x="440" y="6"/>
                  <a:pt x="437" y="6"/>
                  <a:pt x="436" y="6"/>
                </a:cubicBezTo>
                <a:cubicBezTo>
                  <a:pt x="437" y="6"/>
                  <a:pt x="437" y="6"/>
                  <a:pt x="437" y="6"/>
                </a:cubicBezTo>
                <a:cubicBezTo>
                  <a:pt x="437" y="6"/>
                  <a:pt x="436" y="6"/>
                  <a:pt x="436" y="6"/>
                </a:cubicBezTo>
                <a:cubicBezTo>
                  <a:pt x="437" y="6"/>
                  <a:pt x="437" y="6"/>
                  <a:pt x="437" y="6"/>
                </a:cubicBezTo>
                <a:cubicBezTo>
                  <a:pt x="438" y="6"/>
                  <a:pt x="439" y="6"/>
                  <a:pt x="440" y="6"/>
                </a:cubicBezTo>
                <a:cubicBezTo>
                  <a:pt x="440" y="7"/>
                  <a:pt x="441" y="7"/>
                  <a:pt x="442" y="7"/>
                </a:cubicBezTo>
                <a:cubicBezTo>
                  <a:pt x="442" y="7"/>
                  <a:pt x="442" y="7"/>
                  <a:pt x="442" y="7"/>
                </a:cubicBezTo>
                <a:cubicBezTo>
                  <a:pt x="441" y="7"/>
                  <a:pt x="441" y="7"/>
                  <a:pt x="440" y="6"/>
                </a:cubicBezTo>
                <a:moveTo>
                  <a:pt x="487" y="60"/>
                </a:moveTo>
                <a:cubicBezTo>
                  <a:pt x="487" y="59"/>
                  <a:pt x="487" y="59"/>
                  <a:pt x="486" y="59"/>
                </a:cubicBezTo>
                <a:cubicBezTo>
                  <a:pt x="485" y="59"/>
                  <a:pt x="485" y="59"/>
                  <a:pt x="485" y="59"/>
                </a:cubicBezTo>
                <a:cubicBezTo>
                  <a:pt x="484" y="58"/>
                  <a:pt x="484" y="58"/>
                  <a:pt x="484" y="58"/>
                </a:cubicBezTo>
                <a:cubicBezTo>
                  <a:pt x="483" y="58"/>
                  <a:pt x="482" y="58"/>
                  <a:pt x="480" y="58"/>
                </a:cubicBezTo>
                <a:cubicBezTo>
                  <a:pt x="481" y="58"/>
                  <a:pt x="481" y="58"/>
                  <a:pt x="481" y="58"/>
                </a:cubicBezTo>
                <a:cubicBezTo>
                  <a:pt x="482" y="59"/>
                  <a:pt x="482" y="59"/>
                  <a:pt x="482" y="59"/>
                </a:cubicBezTo>
                <a:cubicBezTo>
                  <a:pt x="483" y="60"/>
                  <a:pt x="483" y="61"/>
                  <a:pt x="484" y="62"/>
                </a:cubicBezTo>
                <a:cubicBezTo>
                  <a:pt x="485" y="62"/>
                  <a:pt x="485" y="62"/>
                  <a:pt x="486" y="62"/>
                </a:cubicBezTo>
                <a:cubicBezTo>
                  <a:pt x="487" y="62"/>
                  <a:pt x="486" y="62"/>
                  <a:pt x="486" y="61"/>
                </a:cubicBezTo>
                <a:cubicBezTo>
                  <a:pt x="486" y="61"/>
                  <a:pt x="486" y="61"/>
                  <a:pt x="486" y="61"/>
                </a:cubicBezTo>
                <a:cubicBezTo>
                  <a:pt x="486" y="61"/>
                  <a:pt x="486" y="61"/>
                  <a:pt x="486" y="61"/>
                </a:cubicBezTo>
                <a:cubicBezTo>
                  <a:pt x="487" y="61"/>
                  <a:pt x="487" y="61"/>
                  <a:pt x="487" y="61"/>
                </a:cubicBezTo>
                <a:cubicBezTo>
                  <a:pt x="487" y="61"/>
                  <a:pt x="487" y="61"/>
                  <a:pt x="487" y="61"/>
                </a:cubicBezTo>
                <a:cubicBezTo>
                  <a:pt x="487" y="60"/>
                  <a:pt x="487" y="60"/>
                  <a:pt x="487" y="60"/>
                </a:cubicBezTo>
                <a:moveTo>
                  <a:pt x="473" y="23"/>
                </a:moveTo>
                <a:cubicBezTo>
                  <a:pt x="471" y="22"/>
                  <a:pt x="471" y="22"/>
                  <a:pt x="468" y="21"/>
                </a:cubicBezTo>
                <a:cubicBezTo>
                  <a:pt x="468" y="21"/>
                  <a:pt x="468" y="21"/>
                  <a:pt x="468" y="21"/>
                </a:cubicBezTo>
                <a:cubicBezTo>
                  <a:pt x="468" y="21"/>
                  <a:pt x="468" y="21"/>
                  <a:pt x="468" y="21"/>
                </a:cubicBezTo>
                <a:cubicBezTo>
                  <a:pt x="468" y="21"/>
                  <a:pt x="468" y="21"/>
                  <a:pt x="467" y="21"/>
                </a:cubicBezTo>
                <a:cubicBezTo>
                  <a:pt x="468" y="22"/>
                  <a:pt x="469" y="22"/>
                  <a:pt x="470" y="23"/>
                </a:cubicBezTo>
                <a:cubicBezTo>
                  <a:pt x="470" y="23"/>
                  <a:pt x="470" y="23"/>
                  <a:pt x="470" y="23"/>
                </a:cubicBezTo>
                <a:cubicBezTo>
                  <a:pt x="469" y="23"/>
                  <a:pt x="469" y="23"/>
                  <a:pt x="469" y="23"/>
                </a:cubicBezTo>
                <a:cubicBezTo>
                  <a:pt x="469" y="23"/>
                  <a:pt x="470" y="23"/>
                  <a:pt x="470" y="23"/>
                </a:cubicBezTo>
                <a:cubicBezTo>
                  <a:pt x="469" y="23"/>
                  <a:pt x="469" y="23"/>
                  <a:pt x="469" y="23"/>
                </a:cubicBezTo>
                <a:cubicBezTo>
                  <a:pt x="469" y="24"/>
                  <a:pt x="469" y="24"/>
                  <a:pt x="469" y="24"/>
                </a:cubicBezTo>
                <a:cubicBezTo>
                  <a:pt x="469" y="24"/>
                  <a:pt x="469" y="24"/>
                  <a:pt x="469" y="24"/>
                </a:cubicBezTo>
                <a:cubicBezTo>
                  <a:pt x="469" y="24"/>
                  <a:pt x="469" y="24"/>
                  <a:pt x="469" y="24"/>
                </a:cubicBezTo>
                <a:cubicBezTo>
                  <a:pt x="468" y="24"/>
                  <a:pt x="468" y="24"/>
                  <a:pt x="467" y="24"/>
                </a:cubicBezTo>
                <a:cubicBezTo>
                  <a:pt x="467" y="24"/>
                  <a:pt x="467" y="24"/>
                  <a:pt x="467" y="24"/>
                </a:cubicBezTo>
                <a:cubicBezTo>
                  <a:pt x="467" y="24"/>
                  <a:pt x="467" y="24"/>
                  <a:pt x="467" y="24"/>
                </a:cubicBezTo>
                <a:cubicBezTo>
                  <a:pt x="466" y="24"/>
                  <a:pt x="466" y="24"/>
                  <a:pt x="466" y="24"/>
                </a:cubicBezTo>
                <a:cubicBezTo>
                  <a:pt x="466" y="24"/>
                  <a:pt x="466" y="24"/>
                  <a:pt x="466" y="24"/>
                </a:cubicBezTo>
                <a:cubicBezTo>
                  <a:pt x="466" y="25"/>
                  <a:pt x="466" y="25"/>
                  <a:pt x="468" y="26"/>
                </a:cubicBezTo>
                <a:cubicBezTo>
                  <a:pt x="467" y="26"/>
                  <a:pt x="466" y="26"/>
                  <a:pt x="466" y="26"/>
                </a:cubicBezTo>
                <a:cubicBezTo>
                  <a:pt x="466" y="26"/>
                  <a:pt x="466" y="26"/>
                  <a:pt x="467" y="27"/>
                </a:cubicBezTo>
                <a:cubicBezTo>
                  <a:pt x="467" y="27"/>
                  <a:pt x="467" y="27"/>
                  <a:pt x="467" y="27"/>
                </a:cubicBezTo>
                <a:cubicBezTo>
                  <a:pt x="467" y="27"/>
                  <a:pt x="467" y="27"/>
                  <a:pt x="466" y="28"/>
                </a:cubicBezTo>
                <a:cubicBezTo>
                  <a:pt x="466" y="28"/>
                  <a:pt x="466" y="28"/>
                  <a:pt x="469" y="30"/>
                </a:cubicBezTo>
                <a:cubicBezTo>
                  <a:pt x="468" y="30"/>
                  <a:pt x="467" y="29"/>
                  <a:pt x="467" y="30"/>
                </a:cubicBezTo>
                <a:cubicBezTo>
                  <a:pt x="468" y="30"/>
                  <a:pt x="469" y="31"/>
                  <a:pt x="470" y="32"/>
                </a:cubicBezTo>
                <a:cubicBezTo>
                  <a:pt x="470" y="33"/>
                  <a:pt x="470" y="33"/>
                  <a:pt x="470" y="33"/>
                </a:cubicBezTo>
                <a:cubicBezTo>
                  <a:pt x="471" y="33"/>
                  <a:pt x="471" y="33"/>
                  <a:pt x="472" y="34"/>
                </a:cubicBezTo>
                <a:cubicBezTo>
                  <a:pt x="471" y="34"/>
                  <a:pt x="471" y="33"/>
                  <a:pt x="470" y="34"/>
                </a:cubicBezTo>
                <a:cubicBezTo>
                  <a:pt x="470" y="34"/>
                  <a:pt x="470" y="34"/>
                  <a:pt x="470" y="35"/>
                </a:cubicBezTo>
                <a:cubicBezTo>
                  <a:pt x="470" y="35"/>
                  <a:pt x="472" y="37"/>
                  <a:pt x="472" y="36"/>
                </a:cubicBezTo>
                <a:cubicBezTo>
                  <a:pt x="472" y="36"/>
                  <a:pt x="472" y="36"/>
                  <a:pt x="474" y="37"/>
                </a:cubicBezTo>
                <a:cubicBezTo>
                  <a:pt x="474" y="37"/>
                  <a:pt x="474" y="37"/>
                  <a:pt x="474" y="37"/>
                </a:cubicBezTo>
                <a:cubicBezTo>
                  <a:pt x="475" y="37"/>
                  <a:pt x="475" y="37"/>
                  <a:pt x="475" y="37"/>
                </a:cubicBezTo>
                <a:cubicBezTo>
                  <a:pt x="474" y="38"/>
                  <a:pt x="473" y="37"/>
                  <a:pt x="473" y="38"/>
                </a:cubicBezTo>
                <a:cubicBezTo>
                  <a:pt x="473" y="38"/>
                  <a:pt x="474" y="39"/>
                  <a:pt x="475" y="39"/>
                </a:cubicBezTo>
                <a:cubicBezTo>
                  <a:pt x="474" y="39"/>
                  <a:pt x="473" y="39"/>
                  <a:pt x="473" y="40"/>
                </a:cubicBezTo>
                <a:cubicBezTo>
                  <a:pt x="474" y="41"/>
                  <a:pt x="475" y="41"/>
                  <a:pt x="475" y="42"/>
                </a:cubicBezTo>
                <a:cubicBezTo>
                  <a:pt x="475" y="42"/>
                  <a:pt x="475" y="42"/>
                  <a:pt x="476" y="43"/>
                </a:cubicBezTo>
                <a:cubicBezTo>
                  <a:pt x="475" y="43"/>
                  <a:pt x="475" y="43"/>
                  <a:pt x="475" y="43"/>
                </a:cubicBezTo>
                <a:cubicBezTo>
                  <a:pt x="475" y="43"/>
                  <a:pt x="475" y="43"/>
                  <a:pt x="476" y="44"/>
                </a:cubicBezTo>
                <a:cubicBezTo>
                  <a:pt x="476" y="44"/>
                  <a:pt x="476" y="44"/>
                  <a:pt x="476" y="44"/>
                </a:cubicBezTo>
                <a:cubicBezTo>
                  <a:pt x="477" y="46"/>
                  <a:pt x="478" y="46"/>
                  <a:pt x="479" y="47"/>
                </a:cubicBezTo>
                <a:cubicBezTo>
                  <a:pt x="479" y="47"/>
                  <a:pt x="480" y="47"/>
                  <a:pt x="480" y="47"/>
                </a:cubicBezTo>
                <a:cubicBezTo>
                  <a:pt x="480" y="47"/>
                  <a:pt x="480" y="47"/>
                  <a:pt x="480" y="47"/>
                </a:cubicBezTo>
                <a:cubicBezTo>
                  <a:pt x="480" y="47"/>
                  <a:pt x="480" y="47"/>
                  <a:pt x="480" y="47"/>
                </a:cubicBezTo>
                <a:cubicBezTo>
                  <a:pt x="481" y="47"/>
                  <a:pt x="481" y="47"/>
                  <a:pt x="482" y="48"/>
                </a:cubicBezTo>
                <a:cubicBezTo>
                  <a:pt x="482" y="47"/>
                  <a:pt x="482" y="47"/>
                  <a:pt x="481" y="47"/>
                </a:cubicBezTo>
                <a:cubicBezTo>
                  <a:pt x="484" y="48"/>
                  <a:pt x="485" y="48"/>
                  <a:pt x="486" y="49"/>
                </a:cubicBezTo>
                <a:cubicBezTo>
                  <a:pt x="486" y="50"/>
                  <a:pt x="486" y="50"/>
                  <a:pt x="486" y="50"/>
                </a:cubicBezTo>
                <a:cubicBezTo>
                  <a:pt x="487" y="51"/>
                  <a:pt x="487" y="51"/>
                  <a:pt x="487" y="51"/>
                </a:cubicBezTo>
                <a:cubicBezTo>
                  <a:pt x="488" y="51"/>
                  <a:pt x="488" y="51"/>
                  <a:pt x="488" y="51"/>
                </a:cubicBezTo>
                <a:cubicBezTo>
                  <a:pt x="488" y="51"/>
                  <a:pt x="489" y="51"/>
                  <a:pt x="490" y="51"/>
                </a:cubicBezTo>
                <a:cubicBezTo>
                  <a:pt x="492" y="51"/>
                  <a:pt x="494" y="52"/>
                  <a:pt x="495" y="52"/>
                </a:cubicBezTo>
                <a:cubicBezTo>
                  <a:pt x="495" y="52"/>
                  <a:pt x="496" y="52"/>
                  <a:pt x="496" y="52"/>
                </a:cubicBezTo>
                <a:cubicBezTo>
                  <a:pt x="496" y="52"/>
                  <a:pt x="496" y="52"/>
                  <a:pt x="497" y="52"/>
                </a:cubicBezTo>
                <a:cubicBezTo>
                  <a:pt x="496" y="52"/>
                  <a:pt x="496" y="51"/>
                  <a:pt x="495" y="51"/>
                </a:cubicBezTo>
                <a:cubicBezTo>
                  <a:pt x="495" y="51"/>
                  <a:pt x="495" y="51"/>
                  <a:pt x="487" y="46"/>
                </a:cubicBezTo>
                <a:cubicBezTo>
                  <a:pt x="486" y="45"/>
                  <a:pt x="484" y="44"/>
                  <a:pt x="483" y="43"/>
                </a:cubicBezTo>
                <a:cubicBezTo>
                  <a:pt x="483" y="43"/>
                  <a:pt x="483" y="43"/>
                  <a:pt x="483" y="43"/>
                </a:cubicBezTo>
                <a:cubicBezTo>
                  <a:pt x="483" y="42"/>
                  <a:pt x="483" y="42"/>
                  <a:pt x="481" y="41"/>
                </a:cubicBezTo>
                <a:cubicBezTo>
                  <a:pt x="480" y="40"/>
                  <a:pt x="480" y="40"/>
                  <a:pt x="480" y="40"/>
                </a:cubicBezTo>
                <a:cubicBezTo>
                  <a:pt x="480" y="40"/>
                  <a:pt x="480" y="40"/>
                  <a:pt x="480" y="40"/>
                </a:cubicBezTo>
                <a:cubicBezTo>
                  <a:pt x="480" y="39"/>
                  <a:pt x="480" y="39"/>
                  <a:pt x="479" y="39"/>
                </a:cubicBezTo>
                <a:cubicBezTo>
                  <a:pt x="479" y="38"/>
                  <a:pt x="479" y="38"/>
                  <a:pt x="479" y="38"/>
                </a:cubicBezTo>
                <a:cubicBezTo>
                  <a:pt x="479" y="38"/>
                  <a:pt x="479" y="38"/>
                  <a:pt x="479" y="38"/>
                </a:cubicBezTo>
                <a:cubicBezTo>
                  <a:pt x="479" y="38"/>
                  <a:pt x="479" y="38"/>
                  <a:pt x="479" y="38"/>
                </a:cubicBezTo>
                <a:cubicBezTo>
                  <a:pt x="479" y="37"/>
                  <a:pt x="479" y="37"/>
                  <a:pt x="479" y="37"/>
                </a:cubicBezTo>
                <a:cubicBezTo>
                  <a:pt x="479" y="37"/>
                  <a:pt x="479" y="37"/>
                  <a:pt x="479" y="37"/>
                </a:cubicBezTo>
                <a:cubicBezTo>
                  <a:pt x="479" y="37"/>
                  <a:pt x="479" y="37"/>
                  <a:pt x="478" y="36"/>
                </a:cubicBezTo>
                <a:cubicBezTo>
                  <a:pt x="478" y="35"/>
                  <a:pt x="477" y="35"/>
                  <a:pt x="477" y="35"/>
                </a:cubicBezTo>
                <a:cubicBezTo>
                  <a:pt x="477" y="35"/>
                  <a:pt x="477" y="35"/>
                  <a:pt x="477" y="35"/>
                </a:cubicBezTo>
                <a:cubicBezTo>
                  <a:pt x="477" y="34"/>
                  <a:pt x="475" y="33"/>
                  <a:pt x="474" y="32"/>
                </a:cubicBezTo>
                <a:cubicBezTo>
                  <a:pt x="475" y="32"/>
                  <a:pt x="475" y="32"/>
                  <a:pt x="476" y="32"/>
                </a:cubicBezTo>
                <a:cubicBezTo>
                  <a:pt x="475" y="31"/>
                  <a:pt x="475" y="31"/>
                  <a:pt x="475" y="31"/>
                </a:cubicBezTo>
                <a:cubicBezTo>
                  <a:pt x="476" y="31"/>
                  <a:pt x="476" y="31"/>
                  <a:pt x="476" y="31"/>
                </a:cubicBezTo>
                <a:cubicBezTo>
                  <a:pt x="475" y="31"/>
                  <a:pt x="475" y="31"/>
                  <a:pt x="475" y="31"/>
                </a:cubicBezTo>
                <a:cubicBezTo>
                  <a:pt x="475" y="30"/>
                  <a:pt x="475" y="30"/>
                  <a:pt x="475" y="30"/>
                </a:cubicBezTo>
                <a:cubicBezTo>
                  <a:pt x="475" y="30"/>
                  <a:pt x="475" y="30"/>
                  <a:pt x="475" y="30"/>
                </a:cubicBezTo>
                <a:cubicBezTo>
                  <a:pt x="475" y="29"/>
                  <a:pt x="473" y="29"/>
                  <a:pt x="472" y="28"/>
                </a:cubicBezTo>
                <a:cubicBezTo>
                  <a:pt x="473" y="27"/>
                  <a:pt x="473" y="28"/>
                  <a:pt x="474" y="28"/>
                </a:cubicBezTo>
                <a:cubicBezTo>
                  <a:pt x="474" y="27"/>
                  <a:pt x="473" y="27"/>
                  <a:pt x="473" y="27"/>
                </a:cubicBezTo>
                <a:cubicBezTo>
                  <a:pt x="473" y="27"/>
                  <a:pt x="473" y="27"/>
                  <a:pt x="473" y="27"/>
                </a:cubicBezTo>
                <a:cubicBezTo>
                  <a:pt x="473" y="26"/>
                  <a:pt x="473" y="26"/>
                  <a:pt x="473" y="26"/>
                </a:cubicBezTo>
                <a:cubicBezTo>
                  <a:pt x="474" y="26"/>
                  <a:pt x="474" y="26"/>
                  <a:pt x="475" y="26"/>
                </a:cubicBezTo>
                <a:cubicBezTo>
                  <a:pt x="475" y="26"/>
                  <a:pt x="474" y="26"/>
                  <a:pt x="474" y="26"/>
                </a:cubicBezTo>
                <a:cubicBezTo>
                  <a:pt x="475" y="25"/>
                  <a:pt x="475" y="25"/>
                  <a:pt x="475" y="25"/>
                </a:cubicBezTo>
                <a:cubicBezTo>
                  <a:pt x="474" y="25"/>
                  <a:pt x="474" y="25"/>
                  <a:pt x="474" y="25"/>
                </a:cubicBezTo>
                <a:cubicBezTo>
                  <a:pt x="475" y="25"/>
                  <a:pt x="475" y="25"/>
                  <a:pt x="476" y="25"/>
                </a:cubicBezTo>
                <a:cubicBezTo>
                  <a:pt x="475" y="24"/>
                  <a:pt x="475" y="24"/>
                  <a:pt x="473" y="23"/>
                </a:cubicBezTo>
                <a:cubicBezTo>
                  <a:pt x="473" y="23"/>
                  <a:pt x="473" y="23"/>
                  <a:pt x="473" y="23"/>
                </a:cubicBezTo>
                <a:cubicBezTo>
                  <a:pt x="474" y="23"/>
                  <a:pt x="474" y="23"/>
                  <a:pt x="474" y="23"/>
                </a:cubicBezTo>
                <a:cubicBezTo>
                  <a:pt x="474" y="23"/>
                  <a:pt x="473" y="23"/>
                  <a:pt x="473" y="23"/>
                </a:cubicBezTo>
                <a:moveTo>
                  <a:pt x="504" y="38"/>
                </a:moveTo>
                <a:cubicBezTo>
                  <a:pt x="503" y="37"/>
                  <a:pt x="501" y="36"/>
                  <a:pt x="501" y="36"/>
                </a:cubicBezTo>
                <a:cubicBezTo>
                  <a:pt x="500" y="36"/>
                  <a:pt x="500" y="36"/>
                  <a:pt x="500" y="36"/>
                </a:cubicBezTo>
                <a:cubicBezTo>
                  <a:pt x="500" y="36"/>
                  <a:pt x="500" y="36"/>
                  <a:pt x="500" y="36"/>
                </a:cubicBezTo>
                <a:cubicBezTo>
                  <a:pt x="501" y="37"/>
                  <a:pt x="501" y="37"/>
                  <a:pt x="501" y="37"/>
                </a:cubicBezTo>
                <a:cubicBezTo>
                  <a:pt x="502" y="38"/>
                  <a:pt x="502" y="38"/>
                  <a:pt x="502" y="38"/>
                </a:cubicBezTo>
                <a:cubicBezTo>
                  <a:pt x="503" y="39"/>
                  <a:pt x="503" y="39"/>
                  <a:pt x="503" y="39"/>
                </a:cubicBezTo>
                <a:cubicBezTo>
                  <a:pt x="504" y="39"/>
                  <a:pt x="504" y="39"/>
                  <a:pt x="504" y="39"/>
                </a:cubicBezTo>
                <a:cubicBezTo>
                  <a:pt x="504" y="39"/>
                  <a:pt x="504" y="39"/>
                  <a:pt x="504" y="39"/>
                </a:cubicBezTo>
                <a:cubicBezTo>
                  <a:pt x="504" y="39"/>
                  <a:pt x="504" y="39"/>
                  <a:pt x="504" y="39"/>
                </a:cubicBezTo>
                <a:cubicBezTo>
                  <a:pt x="504" y="38"/>
                  <a:pt x="504" y="38"/>
                  <a:pt x="504" y="38"/>
                </a:cubicBezTo>
                <a:cubicBezTo>
                  <a:pt x="504" y="38"/>
                  <a:pt x="504" y="38"/>
                  <a:pt x="504" y="38"/>
                </a:cubicBezTo>
                <a:cubicBezTo>
                  <a:pt x="504" y="38"/>
                  <a:pt x="504" y="38"/>
                  <a:pt x="504" y="38"/>
                </a:cubicBezTo>
                <a:cubicBezTo>
                  <a:pt x="505" y="38"/>
                  <a:pt x="505" y="38"/>
                  <a:pt x="505" y="38"/>
                </a:cubicBezTo>
                <a:cubicBezTo>
                  <a:pt x="505" y="38"/>
                  <a:pt x="504" y="38"/>
                  <a:pt x="504" y="38"/>
                </a:cubicBezTo>
                <a:moveTo>
                  <a:pt x="428" y="7"/>
                </a:moveTo>
                <a:cubicBezTo>
                  <a:pt x="428" y="7"/>
                  <a:pt x="428" y="7"/>
                  <a:pt x="428" y="7"/>
                </a:cubicBezTo>
                <a:cubicBezTo>
                  <a:pt x="428" y="7"/>
                  <a:pt x="427" y="6"/>
                  <a:pt x="426" y="6"/>
                </a:cubicBezTo>
                <a:cubicBezTo>
                  <a:pt x="426" y="6"/>
                  <a:pt x="426" y="6"/>
                  <a:pt x="426" y="6"/>
                </a:cubicBezTo>
                <a:cubicBezTo>
                  <a:pt x="426" y="6"/>
                  <a:pt x="426" y="6"/>
                  <a:pt x="426" y="6"/>
                </a:cubicBezTo>
                <a:cubicBezTo>
                  <a:pt x="426" y="6"/>
                  <a:pt x="426" y="6"/>
                  <a:pt x="426" y="6"/>
                </a:cubicBezTo>
                <a:cubicBezTo>
                  <a:pt x="427" y="7"/>
                  <a:pt x="427" y="7"/>
                  <a:pt x="427" y="7"/>
                </a:cubicBezTo>
                <a:cubicBezTo>
                  <a:pt x="426" y="7"/>
                  <a:pt x="426" y="7"/>
                  <a:pt x="426" y="7"/>
                </a:cubicBezTo>
                <a:cubicBezTo>
                  <a:pt x="426" y="7"/>
                  <a:pt x="427" y="7"/>
                  <a:pt x="427" y="7"/>
                </a:cubicBezTo>
                <a:cubicBezTo>
                  <a:pt x="427" y="7"/>
                  <a:pt x="427" y="7"/>
                  <a:pt x="427" y="7"/>
                </a:cubicBezTo>
                <a:cubicBezTo>
                  <a:pt x="427" y="7"/>
                  <a:pt x="431" y="8"/>
                  <a:pt x="431" y="8"/>
                </a:cubicBezTo>
                <a:cubicBezTo>
                  <a:pt x="431" y="8"/>
                  <a:pt x="431" y="8"/>
                  <a:pt x="431" y="8"/>
                </a:cubicBezTo>
                <a:cubicBezTo>
                  <a:pt x="431" y="8"/>
                  <a:pt x="431" y="8"/>
                  <a:pt x="429" y="7"/>
                </a:cubicBezTo>
                <a:cubicBezTo>
                  <a:pt x="429" y="7"/>
                  <a:pt x="429" y="7"/>
                  <a:pt x="429" y="7"/>
                </a:cubicBezTo>
                <a:cubicBezTo>
                  <a:pt x="428" y="7"/>
                  <a:pt x="428" y="7"/>
                  <a:pt x="428" y="7"/>
                </a:cubicBezTo>
                <a:moveTo>
                  <a:pt x="431" y="8"/>
                </a:moveTo>
                <a:cubicBezTo>
                  <a:pt x="430" y="8"/>
                  <a:pt x="430" y="8"/>
                  <a:pt x="429" y="8"/>
                </a:cubicBezTo>
                <a:cubicBezTo>
                  <a:pt x="429" y="8"/>
                  <a:pt x="429" y="8"/>
                  <a:pt x="428" y="8"/>
                </a:cubicBezTo>
                <a:cubicBezTo>
                  <a:pt x="427" y="7"/>
                  <a:pt x="426" y="7"/>
                  <a:pt x="425" y="7"/>
                </a:cubicBezTo>
                <a:cubicBezTo>
                  <a:pt x="424" y="6"/>
                  <a:pt x="424" y="6"/>
                  <a:pt x="424" y="6"/>
                </a:cubicBezTo>
                <a:cubicBezTo>
                  <a:pt x="424" y="6"/>
                  <a:pt x="424" y="6"/>
                  <a:pt x="424" y="6"/>
                </a:cubicBezTo>
                <a:cubicBezTo>
                  <a:pt x="424" y="6"/>
                  <a:pt x="424" y="6"/>
                  <a:pt x="424" y="7"/>
                </a:cubicBezTo>
                <a:cubicBezTo>
                  <a:pt x="425" y="7"/>
                  <a:pt x="425" y="7"/>
                  <a:pt x="426" y="7"/>
                </a:cubicBezTo>
                <a:cubicBezTo>
                  <a:pt x="425" y="7"/>
                  <a:pt x="425" y="7"/>
                  <a:pt x="425" y="7"/>
                </a:cubicBezTo>
                <a:cubicBezTo>
                  <a:pt x="425" y="7"/>
                  <a:pt x="426" y="7"/>
                  <a:pt x="426" y="7"/>
                </a:cubicBezTo>
                <a:cubicBezTo>
                  <a:pt x="426" y="7"/>
                  <a:pt x="426" y="7"/>
                  <a:pt x="426" y="7"/>
                </a:cubicBezTo>
                <a:cubicBezTo>
                  <a:pt x="427" y="8"/>
                  <a:pt x="427" y="8"/>
                  <a:pt x="428" y="8"/>
                </a:cubicBezTo>
                <a:cubicBezTo>
                  <a:pt x="428" y="8"/>
                  <a:pt x="429" y="8"/>
                  <a:pt x="430" y="9"/>
                </a:cubicBezTo>
                <a:cubicBezTo>
                  <a:pt x="430" y="8"/>
                  <a:pt x="430" y="8"/>
                  <a:pt x="430" y="8"/>
                </a:cubicBezTo>
                <a:cubicBezTo>
                  <a:pt x="429" y="8"/>
                  <a:pt x="429" y="8"/>
                  <a:pt x="429" y="8"/>
                </a:cubicBezTo>
                <a:cubicBezTo>
                  <a:pt x="430" y="8"/>
                  <a:pt x="430" y="8"/>
                  <a:pt x="430" y="8"/>
                </a:cubicBezTo>
                <a:cubicBezTo>
                  <a:pt x="430" y="8"/>
                  <a:pt x="430" y="8"/>
                  <a:pt x="430" y="8"/>
                </a:cubicBezTo>
                <a:cubicBezTo>
                  <a:pt x="430" y="8"/>
                  <a:pt x="430" y="8"/>
                  <a:pt x="431" y="8"/>
                </a:cubicBezTo>
                <a:cubicBezTo>
                  <a:pt x="431" y="8"/>
                  <a:pt x="431" y="8"/>
                  <a:pt x="431" y="8"/>
                </a:cubicBezTo>
                <a:moveTo>
                  <a:pt x="433" y="10"/>
                </a:moveTo>
                <a:cubicBezTo>
                  <a:pt x="433" y="10"/>
                  <a:pt x="432" y="9"/>
                  <a:pt x="432" y="9"/>
                </a:cubicBezTo>
                <a:cubicBezTo>
                  <a:pt x="432" y="9"/>
                  <a:pt x="432" y="9"/>
                  <a:pt x="432" y="9"/>
                </a:cubicBezTo>
                <a:cubicBezTo>
                  <a:pt x="432" y="9"/>
                  <a:pt x="432" y="9"/>
                  <a:pt x="432" y="9"/>
                </a:cubicBezTo>
                <a:cubicBezTo>
                  <a:pt x="432" y="9"/>
                  <a:pt x="432" y="9"/>
                  <a:pt x="432" y="9"/>
                </a:cubicBezTo>
                <a:cubicBezTo>
                  <a:pt x="432" y="9"/>
                  <a:pt x="432" y="9"/>
                  <a:pt x="432" y="9"/>
                </a:cubicBezTo>
                <a:cubicBezTo>
                  <a:pt x="432" y="10"/>
                  <a:pt x="432" y="10"/>
                  <a:pt x="432" y="10"/>
                </a:cubicBezTo>
                <a:cubicBezTo>
                  <a:pt x="432" y="10"/>
                  <a:pt x="432" y="10"/>
                  <a:pt x="432" y="10"/>
                </a:cubicBezTo>
                <a:cubicBezTo>
                  <a:pt x="432" y="10"/>
                  <a:pt x="432" y="10"/>
                  <a:pt x="432" y="10"/>
                </a:cubicBezTo>
                <a:cubicBezTo>
                  <a:pt x="432" y="10"/>
                  <a:pt x="432" y="10"/>
                  <a:pt x="432" y="10"/>
                </a:cubicBezTo>
                <a:cubicBezTo>
                  <a:pt x="432" y="10"/>
                  <a:pt x="432" y="10"/>
                  <a:pt x="432" y="10"/>
                </a:cubicBezTo>
                <a:cubicBezTo>
                  <a:pt x="433" y="10"/>
                  <a:pt x="433" y="10"/>
                  <a:pt x="433" y="10"/>
                </a:cubicBezTo>
                <a:cubicBezTo>
                  <a:pt x="434" y="10"/>
                  <a:pt x="434" y="10"/>
                  <a:pt x="434" y="10"/>
                </a:cubicBezTo>
                <a:cubicBezTo>
                  <a:pt x="434" y="10"/>
                  <a:pt x="434" y="10"/>
                  <a:pt x="434" y="10"/>
                </a:cubicBezTo>
                <a:cubicBezTo>
                  <a:pt x="433" y="10"/>
                  <a:pt x="433" y="10"/>
                  <a:pt x="433" y="10"/>
                </a:cubicBezTo>
                <a:cubicBezTo>
                  <a:pt x="433" y="10"/>
                  <a:pt x="433" y="10"/>
                  <a:pt x="433" y="10"/>
                </a:cubicBezTo>
                <a:moveTo>
                  <a:pt x="430" y="9"/>
                </a:moveTo>
                <a:cubicBezTo>
                  <a:pt x="429" y="9"/>
                  <a:pt x="429" y="9"/>
                  <a:pt x="429" y="9"/>
                </a:cubicBezTo>
                <a:cubicBezTo>
                  <a:pt x="428" y="8"/>
                  <a:pt x="428" y="8"/>
                  <a:pt x="428" y="8"/>
                </a:cubicBezTo>
                <a:cubicBezTo>
                  <a:pt x="428" y="8"/>
                  <a:pt x="428" y="8"/>
                  <a:pt x="427" y="8"/>
                </a:cubicBezTo>
                <a:cubicBezTo>
                  <a:pt x="427" y="8"/>
                  <a:pt x="427" y="8"/>
                  <a:pt x="427" y="8"/>
                </a:cubicBezTo>
                <a:cubicBezTo>
                  <a:pt x="428" y="9"/>
                  <a:pt x="428" y="9"/>
                  <a:pt x="428" y="9"/>
                </a:cubicBezTo>
                <a:cubicBezTo>
                  <a:pt x="428" y="9"/>
                  <a:pt x="428" y="9"/>
                  <a:pt x="428" y="9"/>
                </a:cubicBezTo>
                <a:cubicBezTo>
                  <a:pt x="429" y="9"/>
                  <a:pt x="429" y="10"/>
                  <a:pt x="430" y="10"/>
                </a:cubicBezTo>
                <a:cubicBezTo>
                  <a:pt x="431" y="10"/>
                  <a:pt x="431" y="10"/>
                  <a:pt x="431" y="10"/>
                </a:cubicBezTo>
                <a:cubicBezTo>
                  <a:pt x="430" y="9"/>
                  <a:pt x="429" y="9"/>
                  <a:pt x="429" y="9"/>
                </a:cubicBezTo>
                <a:cubicBezTo>
                  <a:pt x="430" y="10"/>
                  <a:pt x="431" y="10"/>
                  <a:pt x="432" y="10"/>
                </a:cubicBezTo>
                <a:cubicBezTo>
                  <a:pt x="431" y="10"/>
                  <a:pt x="431" y="10"/>
                  <a:pt x="431" y="10"/>
                </a:cubicBezTo>
                <a:cubicBezTo>
                  <a:pt x="432" y="10"/>
                  <a:pt x="432" y="10"/>
                  <a:pt x="432" y="10"/>
                </a:cubicBezTo>
                <a:cubicBezTo>
                  <a:pt x="431" y="10"/>
                  <a:pt x="430" y="9"/>
                  <a:pt x="429" y="9"/>
                </a:cubicBezTo>
                <a:cubicBezTo>
                  <a:pt x="430" y="9"/>
                  <a:pt x="430" y="9"/>
                  <a:pt x="430" y="9"/>
                </a:cubicBezTo>
                <a:moveTo>
                  <a:pt x="425" y="7"/>
                </a:moveTo>
                <a:cubicBezTo>
                  <a:pt x="424" y="7"/>
                  <a:pt x="424" y="7"/>
                  <a:pt x="424" y="7"/>
                </a:cubicBezTo>
                <a:cubicBezTo>
                  <a:pt x="423" y="7"/>
                  <a:pt x="423" y="7"/>
                  <a:pt x="423" y="6"/>
                </a:cubicBezTo>
                <a:cubicBezTo>
                  <a:pt x="422" y="6"/>
                  <a:pt x="422" y="6"/>
                  <a:pt x="422" y="6"/>
                </a:cubicBezTo>
                <a:cubicBezTo>
                  <a:pt x="422" y="7"/>
                  <a:pt x="422" y="7"/>
                  <a:pt x="422" y="7"/>
                </a:cubicBezTo>
                <a:cubicBezTo>
                  <a:pt x="422" y="7"/>
                  <a:pt x="422" y="7"/>
                  <a:pt x="419" y="6"/>
                </a:cubicBezTo>
                <a:cubicBezTo>
                  <a:pt x="419" y="5"/>
                  <a:pt x="418" y="5"/>
                  <a:pt x="418" y="5"/>
                </a:cubicBezTo>
                <a:cubicBezTo>
                  <a:pt x="418" y="5"/>
                  <a:pt x="418" y="5"/>
                  <a:pt x="418" y="5"/>
                </a:cubicBezTo>
                <a:cubicBezTo>
                  <a:pt x="418" y="5"/>
                  <a:pt x="418" y="5"/>
                  <a:pt x="418" y="5"/>
                </a:cubicBezTo>
                <a:cubicBezTo>
                  <a:pt x="418" y="5"/>
                  <a:pt x="418" y="5"/>
                  <a:pt x="418" y="5"/>
                </a:cubicBezTo>
                <a:cubicBezTo>
                  <a:pt x="418" y="6"/>
                  <a:pt x="418" y="6"/>
                  <a:pt x="418" y="6"/>
                </a:cubicBezTo>
                <a:cubicBezTo>
                  <a:pt x="419" y="6"/>
                  <a:pt x="420" y="6"/>
                  <a:pt x="421" y="7"/>
                </a:cubicBezTo>
                <a:cubicBezTo>
                  <a:pt x="420" y="6"/>
                  <a:pt x="420" y="6"/>
                  <a:pt x="420" y="6"/>
                </a:cubicBezTo>
                <a:cubicBezTo>
                  <a:pt x="420" y="6"/>
                  <a:pt x="420" y="6"/>
                  <a:pt x="420" y="6"/>
                </a:cubicBezTo>
                <a:cubicBezTo>
                  <a:pt x="420" y="6"/>
                  <a:pt x="420" y="6"/>
                  <a:pt x="420" y="6"/>
                </a:cubicBezTo>
                <a:cubicBezTo>
                  <a:pt x="420" y="6"/>
                  <a:pt x="420" y="6"/>
                  <a:pt x="420" y="6"/>
                </a:cubicBezTo>
                <a:cubicBezTo>
                  <a:pt x="420" y="7"/>
                  <a:pt x="421" y="7"/>
                  <a:pt x="421" y="7"/>
                </a:cubicBezTo>
                <a:cubicBezTo>
                  <a:pt x="421" y="7"/>
                  <a:pt x="421" y="7"/>
                  <a:pt x="421" y="7"/>
                </a:cubicBezTo>
                <a:cubicBezTo>
                  <a:pt x="422" y="7"/>
                  <a:pt x="422" y="7"/>
                  <a:pt x="422" y="7"/>
                </a:cubicBezTo>
                <a:cubicBezTo>
                  <a:pt x="423" y="7"/>
                  <a:pt x="423" y="8"/>
                  <a:pt x="424" y="8"/>
                </a:cubicBezTo>
                <a:cubicBezTo>
                  <a:pt x="423" y="8"/>
                  <a:pt x="423" y="8"/>
                  <a:pt x="423" y="8"/>
                </a:cubicBezTo>
                <a:cubicBezTo>
                  <a:pt x="423" y="8"/>
                  <a:pt x="423" y="8"/>
                  <a:pt x="423" y="8"/>
                </a:cubicBezTo>
                <a:cubicBezTo>
                  <a:pt x="423" y="8"/>
                  <a:pt x="423" y="8"/>
                  <a:pt x="423" y="8"/>
                </a:cubicBezTo>
                <a:cubicBezTo>
                  <a:pt x="423" y="8"/>
                  <a:pt x="423" y="8"/>
                  <a:pt x="423" y="8"/>
                </a:cubicBezTo>
                <a:cubicBezTo>
                  <a:pt x="423" y="8"/>
                  <a:pt x="423" y="8"/>
                  <a:pt x="423" y="8"/>
                </a:cubicBezTo>
                <a:cubicBezTo>
                  <a:pt x="423" y="8"/>
                  <a:pt x="423" y="8"/>
                  <a:pt x="423" y="8"/>
                </a:cubicBezTo>
                <a:cubicBezTo>
                  <a:pt x="423" y="8"/>
                  <a:pt x="423" y="8"/>
                  <a:pt x="423" y="8"/>
                </a:cubicBezTo>
                <a:cubicBezTo>
                  <a:pt x="423" y="8"/>
                  <a:pt x="423" y="8"/>
                  <a:pt x="423" y="8"/>
                </a:cubicBezTo>
                <a:cubicBezTo>
                  <a:pt x="423" y="8"/>
                  <a:pt x="423" y="8"/>
                  <a:pt x="423" y="8"/>
                </a:cubicBezTo>
                <a:cubicBezTo>
                  <a:pt x="423" y="8"/>
                  <a:pt x="423" y="8"/>
                  <a:pt x="423" y="8"/>
                </a:cubicBezTo>
                <a:cubicBezTo>
                  <a:pt x="423" y="8"/>
                  <a:pt x="423" y="8"/>
                  <a:pt x="423" y="8"/>
                </a:cubicBezTo>
                <a:cubicBezTo>
                  <a:pt x="423" y="8"/>
                  <a:pt x="423" y="8"/>
                  <a:pt x="424" y="9"/>
                </a:cubicBezTo>
                <a:cubicBezTo>
                  <a:pt x="424" y="9"/>
                  <a:pt x="424" y="9"/>
                  <a:pt x="424" y="9"/>
                </a:cubicBezTo>
                <a:cubicBezTo>
                  <a:pt x="425" y="9"/>
                  <a:pt x="425" y="9"/>
                  <a:pt x="425" y="9"/>
                </a:cubicBezTo>
                <a:cubicBezTo>
                  <a:pt x="425" y="9"/>
                  <a:pt x="425" y="9"/>
                  <a:pt x="425" y="9"/>
                </a:cubicBezTo>
                <a:cubicBezTo>
                  <a:pt x="425" y="9"/>
                  <a:pt x="425" y="9"/>
                  <a:pt x="425" y="9"/>
                </a:cubicBezTo>
                <a:cubicBezTo>
                  <a:pt x="425" y="9"/>
                  <a:pt x="424" y="9"/>
                  <a:pt x="423" y="8"/>
                </a:cubicBezTo>
                <a:cubicBezTo>
                  <a:pt x="424" y="8"/>
                  <a:pt x="424" y="8"/>
                  <a:pt x="424" y="8"/>
                </a:cubicBezTo>
                <a:cubicBezTo>
                  <a:pt x="424" y="8"/>
                  <a:pt x="424" y="8"/>
                  <a:pt x="424" y="8"/>
                </a:cubicBezTo>
                <a:cubicBezTo>
                  <a:pt x="424" y="8"/>
                  <a:pt x="424" y="8"/>
                  <a:pt x="424" y="8"/>
                </a:cubicBezTo>
                <a:cubicBezTo>
                  <a:pt x="424" y="8"/>
                  <a:pt x="424" y="8"/>
                  <a:pt x="424" y="8"/>
                </a:cubicBezTo>
                <a:cubicBezTo>
                  <a:pt x="424" y="8"/>
                  <a:pt x="424" y="8"/>
                  <a:pt x="424" y="8"/>
                </a:cubicBezTo>
                <a:cubicBezTo>
                  <a:pt x="424" y="8"/>
                  <a:pt x="424" y="8"/>
                  <a:pt x="423" y="8"/>
                </a:cubicBezTo>
                <a:cubicBezTo>
                  <a:pt x="423" y="7"/>
                  <a:pt x="423" y="7"/>
                  <a:pt x="423" y="7"/>
                </a:cubicBezTo>
                <a:cubicBezTo>
                  <a:pt x="424" y="8"/>
                  <a:pt x="424" y="8"/>
                  <a:pt x="425" y="8"/>
                </a:cubicBezTo>
                <a:cubicBezTo>
                  <a:pt x="425" y="8"/>
                  <a:pt x="425" y="8"/>
                  <a:pt x="425" y="8"/>
                </a:cubicBezTo>
                <a:cubicBezTo>
                  <a:pt x="422" y="7"/>
                  <a:pt x="422" y="7"/>
                  <a:pt x="422" y="7"/>
                </a:cubicBezTo>
                <a:cubicBezTo>
                  <a:pt x="423" y="7"/>
                  <a:pt x="423" y="7"/>
                  <a:pt x="423" y="7"/>
                </a:cubicBezTo>
                <a:cubicBezTo>
                  <a:pt x="425" y="7"/>
                  <a:pt x="425" y="7"/>
                  <a:pt x="425" y="7"/>
                </a:cubicBezTo>
                <a:cubicBezTo>
                  <a:pt x="425" y="7"/>
                  <a:pt x="425" y="7"/>
                  <a:pt x="425" y="7"/>
                </a:cubicBezTo>
                <a:moveTo>
                  <a:pt x="421" y="8"/>
                </a:moveTo>
                <a:cubicBezTo>
                  <a:pt x="420" y="8"/>
                  <a:pt x="420" y="8"/>
                  <a:pt x="419" y="7"/>
                </a:cubicBezTo>
                <a:cubicBezTo>
                  <a:pt x="419" y="7"/>
                  <a:pt x="419" y="7"/>
                  <a:pt x="419" y="7"/>
                </a:cubicBezTo>
                <a:cubicBezTo>
                  <a:pt x="418" y="7"/>
                  <a:pt x="417" y="7"/>
                  <a:pt x="417" y="7"/>
                </a:cubicBezTo>
                <a:cubicBezTo>
                  <a:pt x="416" y="6"/>
                  <a:pt x="416" y="6"/>
                  <a:pt x="416" y="6"/>
                </a:cubicBezTo>
                <a:cubicBezTo>
                  <a:pt x="416" y="6"/>
                  <a:pt x="416" y="6"/>
                  <a:pt x="416" y="6"/>
                </a:cubicBezTo>
                <a:cubicBezTo>
                  <a:pt x="416" y="6"/>
                  <a:pt x="416" y="6"/>
                  <a:pt x="416" y="6"/>
                </a:cubicBezTo>
                <a:cubicBezTo>
                  <a:pt x="416" y="6"/>
                  <a:pt x="416" y="6"/>
                  <a:pt x="416" y="6"/>
                </a:cubicBezTo>
                <a:cubicBezTo>
                  <a:pt x="416" y="7"/>
                  <a:pt x="416" y="7"/>
                  <a:pt x="416" y="7"/>
                </a:cubicBezTo>
                <a:cubicBezTo>
                  <a:pt x="416" y="7"/>
                  <a:pt x="417" y="7"/>
                  <a:pt x="417" y="7"/>
                </a:cubicBezTo>
                <a:cubicBezTo>
                  <a:pt x="417" y="7"/>
                  <a:pt x="417" y="7"/>
                  <a:pt x="416" y="7"/>
                </a:cubicBezTo>
                <a:cubicBezTo>
                  <a:pt x="416" y="7"/>
                  <a:pt x="416" y="7"/>
                  <a:pt x="416" y="7"/>
                </a:cubicBezTo>
                <a:cubicBezTo>
                  <a:pt x="417" y="7"/>
                  <a:pt x="417" y="7"/>
                  <a:pt x="417" y="7"/>
                </a:cubicBezTo>
                <a:cubicBezTo>
                  <a:pt x="416" y="7"/>
                  <a:pt x="416" y="7"/>
                  <a:pt x="416" y="7"/>
                </a:cubicBezTo>
                <a:cubicBezTo>
                  <a:pt x="416" y="7"/>
                  <a:pt x="416" y="7"/>
                  <a:pt x="415" y="7"/>
                </a:cubicBezTo>
                <a:cubicBezTo>
                  <a:pt x="416" y="8"/>
                  <a:pt x="416" y="8"/>
                  <a:pt x="416" y="8"/>
                </a:cubicBezTo>
                <a:cubicBezTo>
                  <a:pt x="416" y="8"/>
                  <a:pt x="415" y="7"/>
                  <a:pt x="415" y="7"/>
                </a:cubicBezTo>
                <a:cubicBezTo>
                  <a:pt x="414" y="7"/>
                  <a:pt x="414" y="7"/>
                  <a:pt x="414" y="7"/>
                </a:cubicBezTo>
                <a:cubicBezTo>
                  <a:pt x="416" y="8"/>
                  <a:pt x="417" y="9"/>
                  <a:pt x="417" y="8"/>
                </a:cubicBezTo>
                <a:cubicBezTo>
                  <a:pt x="417" y="8"/>
                  <a:pt x="417" y="8"/>
                  <a:pt x="417" y="8"/>
                </a:cubicBezTo>
                <a:cubicBezTo>
                  <a:pt x="417" y="8"/>
                  <a:pt x="417" y="8"/>
                  <a:pt x="417" y="8"/>
                </a:cubicBezTo>
                <a:cubicBezTo>
                  <a:pt x="417" y="8"/>
                  <a:pt x="417" y="8"/>
                  <a:pt x="417" y="8"/>
                </a:cubicBezTo>
                <a:cubicBezTo>
                  <a:pt x="417" y="8"/>
                  <a:pt x="418" y="8"/>
                  <a:pt x="418" y="8"/>
                </a:cubicBezTo>
                <a:cubicBezTo>
                  <a:pt x="418" y="8"/>
                  <a:pt x="418" y="8"/>
                  <a:pt x="418" y="8"/>
                </a:cubicBezTo>
                <a:cubicBezTo>
                  <a:pt x="419" y="8"/>
                  <a:pt x="419" y="8"/>
                  <a:pt x="420" y="9"/>
                </a:cubicBezTo>
                <a:cubicBezTo>
                  <a:pt x="419" y="9"/>
                  <a:pt x="419" y="9"/>
                  <a:pt x="419" y="9"/>
                </a:cubicBezTo>
                <a:cubicBezTo>
                  <a:pt x="420" y="9"/>
                  <a:pt x="420" y="9"/>
                  <a:pt x="420" y="9"/>
                </a:cubicBezTo>
                <a:cubicBezTo>
                  <a:pt x="421" y="9"/>
                  <a:pt x="421" y="10"/>
                  <a:pt x="422" y="10"/>
                </a:cubicBezTo>
                <a:cubicBezTo>
                  <a:pt x="424" y="10"/>
                  <a:pt x="424" y="10"/>
                  <a:pt x="424" y="10"/>
                </a:cubicBezTo>
                <a:cubicBezTo>
                  <a:pt x="424" y="10"/>
                  <a:pt x="423" y="9"/>
                  <a:pt x="421" y="9"/>
                </a:cubicBezTo>
                <a:cubicBezTo>
                  <a:pt x="421" y="9"/>
                  <a:pt x="421" y="9"/>
                  <a:pt x="421" y="9"/>
                </a:cubicBezTo>
                <a:cubicBezTo>
                  <a:pt x="421" y="9"/>
                  <a:pt x="421" y="9"/>
                  <a:pt x="422" y="9"/>
                </a:cubicBezTo>
                <a:cubicBezTo>
                  <a:pt x="422" y="9"/>
                  <a:pt x="422" y="9"/>
                  <a:pt x="422" y="9"/>
                </a:cubicBezTo>
                <a:cubicBezTo>
                  <a:pt x="422" y="9"/>
                  <a:pt x="422" y="9"/>
                  <a:pt x="422" y="9"/>
                </a:cubicBezTo>
                <a:cubicBezTo>
                  <a:pt x="422" y="8"/>
                  <a:pt x="421" y="8"/>
                  <a:pt x="421" y="8"/>
                </a:cubicBezTo>
                <a:moveTo>
                  <a:pt x="399" y="10"/>
                </a:moveTo>
                <a:cubicBezTo>
                  <a:pt x="399" y="9"/>
                  <a:pt x="399" y="9"/>
                  <a:pt x="399" y="9"/>
                </a:cubicBezTo>
                <a:cubicBezTo>
                  <a:pt x="398" y="9"/>
                  <a:pt x="398" y="9"/>
                  <a:pt x="398" y="9"/>
                </a:cubicBezTo>
                <a:cubicBezTo>
                  <a:pt x="397" y="9"/>
                  <a:pt x="397" y="9"/>
                  <a:pt x="397" y="9"/>
                </a:cubicBezTo>
                <a:cubicBezTo>
                  <a:pt x="397" y="9"/>
                  <a:pt x="397" y="9"/>
                  <a:pt x="397" y="9"/>
                </a:cubicBezTo>
                <a:cubicBezTo>
                  <a:pt x="397" y="9"/>
                  <a:pt x="397" y="9"/>
                  <a:pt x="397" y="9"/>
                </a:cubicBezTo>
                <a:cubicBezTo>
                  <a:pt x="396" y="8"/>
                  <a:pt x="395" y="8"/>
                  <a:pt x="395" y="8"/>
                </a:cubicBezTo>
                <a:cubicBezTo>
                  <a:pt x="395" y="9"/>
                  <a:pt x="395" y="9"/>
                  <a:pt x="394" y="9"/>
                </a:cubicBezTo>
                <a:cubicBezTo>
                  <a:pt x="394" y="8"/>
                  <a:pt x="394" y="8"/>
                  <a:pt x="394" y="8"/>
                </a:cubicBezTo>
                <a:cubicBezTo>
                  <a:pt x="394" y="8"/>
                  <a:pt x="394" y="8"/>
                  <a:pt x="394" y="8"/>
                </a:cubicBezTo>
                <a:cubicBezTo>
                  <a:pt x="394" y="8"/>
                  <a:pt x="394" y="8"/>
                  <a:pt x="394" y="8"/>
                </a:cubicBezTo>
                <a:cubicBezTo>
                  <a:pt x="394" y="8"/>
                  <a:pt x="394" y="8"/>
                  <a:pt x="394" y="8"/>
                </a:cubicBezTo>
                <a:cubicBezTo>
                  <a:pt x="394" y="8"/>
                  <a:pt x="394" y="8"/>
                  <a:pt x="394" y="8"/>
                </a:cubicBezTo>
                <a:cubicBezTo>
                  <a:pt x="394" y="8"/>
                  <a:pt x="394" y="8"/>
                  <a:pt x="394" y="8"/>
                </a:cubicBezTo>
                <a:cubicBezTo>
                  <a:pt x="394" y="8"/>
                  <a:pt x="394" y="8"/>
                  <a:pt x="394" y="8"/>
                </a:cubicBezTo>
                <a:cubicBezTo>
                  <a:pt x="394" y="8"/>
                  <a:pt x="394" y="8"/>
                  <a:pt x="394" y="8"/>
                </a:cubicBezTo>
                <a:cubicBezTo>
                  <a:pt x="393" y="8"/>
                  <a:pt x="393" y="8"/>
                  <a:pt x="393" y="8"/>
                </a:cubicBezTo>
                <a:cubicBezTo>
                  <a:pt x="393" y="8"/>
                  <a:pt x="393" y="8"/>
                  <a:pt x="393" y="8"/>
                </a:cubicBezTo>
                <a:cubicBezTo>
                  <a:pt x="393" y="9"/>
                  <a:pt x="393" y="9"/>
                  <a:pt x="393" y="9"/>
                </a:cubicBezTo>
                <a:cubicBezTo>
                  <a:pt x="393" y="9"/>
                  <a:pt x="393" y="9"/>
                  <a:pt x="393" y="9"/>
                </a:cubicBezTo>
                <a:cubicBezTo>
                  <a:pt x="393" y="9"/>
                  <a:pt x="392" y="8"/>
                  <a:pt x="392" y="8"/>
                </a:cubicBezTo>
                <a:cubicBezTo>
                  <a:pt x="392" y="8"/>
                  <a:pt x="390" y="8"/>
                  <a:pt x="389" y="8"/>
                </a:cubicBezTo>
                <a:cubicBezTo>
                  <a:pt x="389" y="8"/>
                  <a:pt x="388" y="9"/>
                  <a:pt x="390" y="9"/>
                </a:cubicBezTo>
                <a:cubicBezTo>
                  <a:pt x="390" y="9"/>
                  <a:pt x="390" y="9"/>
                  <a:pt x="390" y="9"/>
                </a:cubicBezTo>
                <a:cubicBezTo>
                  <a:pt x="391" y="9"/>
                  <a:pt x="391" y="9"/>
                  <a:pt x="391" y="9"/>
                </a:cubicBezTo>
                <a:cubicBezTo>
                  <a:pt x="391" y="9"/>
                  <a:pt x="391" y="9"/>
                  <a:pt x="392" y="9"/>
                </a:cubicBezTo>
                <a:cubicBezTo>
                  <a:pt x="392" y="9"/>
                  <a:pt x="392" y="10"/>
                  <a:pt x="393" y="10"/>
                </a:cubicBezTo>
                <a:cubicBezTo>
                  <a:pt x="392" y="10"/>
                  <a:pt x="391" y="10"/>
                  <a:pt x="391" y="10"/>
                </a:cubicBezTo>
                <a:cubicBezTo>
                  <a:pt x="391" y="10"/>
                  <a:pt x="391" y="10"/>
                  <a:pt x="391" y="10"/>
                </a:cubicBezTo>
                <a:cubicBezTo>
                  <a:pt x="391" y="11"/>
                  <a:pt x="392" y="11"/>
                  <a:pt x="392" y="11"/>
                </a:cubicBezTo>
                <a:cubicBezTo>
                  <a:pt x="393" y="11"/>
                  <a:pt x="393" y="11"/>
                  <a:pt x="394" y="11"/>
                </a:cubicBezTo>
                <a:cubicBezTo>
                  <a:pt x="394" y="11"/>
                  <a:pt x="394" y="11"/>
                  <a:pt x="394" y="11"/>
                </a:cubicBezTo>
                <a:cubicBezTo>
                  <a:pt x="395" y="11"/>
                  <a:pt x="395" y="11"/>
                  <a:pt x="395" y="11"/>
                </a:cubicBezTo>
                <a:cubicBezTo>
                  <a:pt x="396" y="12"/>
                  <a:pt x="396" y="12"/>
                  <a:pt x="396" y="12"/>
                </a:cubicBezTo>
                <a:cubicBezTo>
                  <a:pt x="397" y="12"/>
                  <a:pt x="397" y="11"/>
                  <a:pt x="397" y="11"/>
                </a:cubicBezTo>
                <a:cubicBezTo>
                  <a:pt x="398" y="11"/>
                  <a:pt x="398" y="11"/>
                  <a:pt x="399" y="11"/>
                </a:cubicBezTo>
                <a:cubicBezTo>
                  <a:pt x="398" y="11"/>
                  <a:pt x="398" y="11"/>
                  <a:pt x="398" y="11"/>
                </a:cubicBezTo>
                <a:cubicBezTo>
                  <a:pt x="398" y="10"/>
                  <a:pt x="398" y="10"/>
                  <a:pt x="398" y="10"/>
                </a:cubicBezTo>
                <a:cubicBezTo>
                  <a:pt x="398" y="10"/>
                  <a:pt x="399" y="10"/>
                  <a:pt x="399" y="10"/>
                </a:cubicBezTo>
                <a:moveTo>
                  <a:pt x="390" y="11"/>
                </a:moveTo>
                <a:cubicBezTo>
                  <a:pt x="390" y="11"/>
                  <a:pt x="390" y="11"/>
                  <a:pt x="390" y="11"/>
                </a:cubicBezTo>
                <a:cubicBezTo>
                  <a:pt x="390" y="11"/>
                  <a:pt x="390" y="11"/>
                  <a:pt x="390" y="11"/>
                </a:cubicBezTo>
                <a:cubicBezTo>
                  <a:pt x="390" y="11"/>
                  <a:pt x="390" y="11"/>
                  <a:pt x="390" y="11"/>
                </a:cubicBezTo>
                <a:cubicBezTo>
                  <a:pt x="390" y="11"/>
                  <a:pt x="390" y="11"/>
                  <a:pt x="390" y="11"/>
                </a:cubicBezTo>
                <a:moveTo>
                  <a:pt x="401" y="18"/>
                </a:moveTo>
                <a:cubicBezTo>
                  <a:pt x="401" y="17"/>
                  <a:pt x="401" y="17"/>
                  <a:pt x="401" y="17"/>
                </a:cubicBezTo>
                <a:cubicBezTo>
                  <a:pt x="401" y="17"/>
                  <a:pt x="401" y="17"/>
                  <a:pt x="399" y="17"/>
                </a:cubicBezTo>
                <a:cubicBezTo>
                  <a:pt x="398" y="16"/>
                  <a:pt x="398" y="16"/>
                  <a:pt x="398" y="16"/>
                </a:cubicBezTo>
                <a:cubicBezTo>
                  <a:pt x="398" y="15"/>
                  <a:pt x="397" y="15"/>
                  <a:pt x="396" y="15"/>
                </a:cubicBezTo>
                <a:cubicBezTo>
                  <a:pt x="396" y="15"/>
                  <a:pt x="396" y="14"/>
                  <a:pt x="395" y="14"/>
                </a:cubicBezTo>
                <a:cubicBezTo>
                  <a:pt x="395" y="14"/>
                  <a:pt x="395" y="14"/>
                  <a:pt x="394" y="13"/>
                </a:cubicBezTo>
                <a:cubicBezTo>
                  <a:pt x="394" y="13"/>
                  <a:pt x="394" y="13"/>
                  <a:pt x="393" y="13"/>
                </a:cubicBezTo>
                <a:cubicBezTo>
                  <a:pt x="393" y="13"/>
                  <a:pt x="393" y="12"/>
                  <a:pt x="392" y="12"/>
                </a:cubicBezTo>
                <a:cubicBezTo>
                  <a:pt x="392" y="12"/>
                  <a:pt x="392" y="12"/>
                  <a:pt x="392" y="12"/>
                </a:cubicBezTo>
                <a:cubicBezTo>
                  <a:pt x="392" y="12"/>
                  <a:pt x="392" y="12"/>
                  <a:pt x="391" y="12"/>
                </a:cubicBezTo>
                <a:cubicBezTo>
                  <a:pt x="390" y="12"/>
                  <a:pt x="390" y="12"/>
                  <a:pt x="390" y="12"/>
                </a:cubicBezTo>
                <a:cubicBezTo>
                  <a:pt x="390" y="11"/>
                  <a:pt x="390" y="11"/>
                  <a:pt x="390" y="11"/>
                </a:cubicBezTo>
                <a:cubicBezTo>
                  <a:pt x="389" y="11"/>
                  <a:pt x="389" y="11"/>
                  <a:pt x="389" y="11"/>
                </a:cubicBezTo>
                <a:cubicBezTo>
                  <a:pt x="389" y="10"/>
                  <a:pt x="389" y="10"/>
                  <a:pt x="389" y="10"/>
                </a:cubicBezTo>
                <a:cubicBezTo>
                  <a:pt x="388" y="10"/>
                  <a:pt x="387" y="9"/>
                  <a:pt x="387" y="9"/>
                </a:cubicBezTo>
                <a:cubicBezTo>
                  <a:pt x="387" y="9"/>
                  <a:pt x="387" y="9"/>
                  <a:pt x="387" y="9"/>
                </a:cubicBezTo>
                <a:cubicBezTo>
                  <a:pt x="386" y="9"/>
                  <a:pt x="386" y="9"/>
                  <a:pt x="386" y="10"/>
                </a:cubicBezTo>
                <a:cubicBezTo>
                  <a:pt x="386" y="10"/>
                  <a:pt x="386" y="10"/>
                  <a:pt x="386" y="10"/>
                </a:cubicBezTo>
                <a:cubicBezTo>
                  <a:pt x="386" y="11"/>
                  <a:pt x="387" y="11"/>
                  <a:pt x="387" y="11"/>
                </a:cubicBezTo>
                <a:cubicBezTo>
                  <a:pt x="386" y="12"/>
                  <a:pt x="386" y="12"/>
                  <a:pt x="386" y="12"/>
                </a:cubicBezTo>
                <a:cubicBezTo>
                  <a:pt x="385" y="11"/>
                  <a:pt x="385" y="11"/>
                  <a:pt x="385" y="11"/>
                </a:cubicBezTo>
                <a:cubicBezTo>
                  <a:pt x="385" y="11"/>
                  <a:pt x="385" y="11"/>
                  <a:pt x="385" y="11"/>
                </a:cubicBezTo>
                <a:cubicBezTo>
                  <a:pt x="385" y="10"/>
                  <a:pt x="385" y="10"/>
                  <a:pt x="385" y="10"/>
                </a:cubicBezTo>
                <a:cubicBezTo>
                  <a:pt x="385" y="10"/>
                  <a:pt x="385" y="10"/>
                  <a:pt x="385" y="10"/>
                </a:cubicBezTo>
                <a:cubicBezTo>
                  <a:pt x="385" y="10"/>
                  <a:pt x="385" y="10"/>
                  <a:pt x="385" y="10"/>
                </a:cubicBezTo>
                <a:cubicBezTo>
                  <a:pt x="385" y="9"/>
                  <a:pt x="385" y="9"/>
                  <a:pt x="385" y="9"/>
                </a:cubicBezTo>
                <a:cubicBezTo>
                  <a:pt x="384" y="10"/>
                  <a:pt x="384" y="10"/>
                  <a:pt x="384" y="10"/>
                </a:cubicBezTo>
                <a:cubicBezTo>
                  <a:pt x="383" y="10"/>
                  <a:pt x="383" y="10"/>
                  <a:pt x="383" y="10"/>
                </a:cubicBezTo>
                <a:cubicBezTo>
                  <a:pt x="383" y="10"/>
                  <a:pt x="383" y="10"/>
                  <a:pt x="383" y="10"/>
                </a:cubicBezTo>
                <a:cubicBezTo>
                  <a:pt x="383" y="9"/>
                  <a:pt x="383" y="9"/>
                  <a:pt x="383" y="9"/>
                </a:cubicBezTo>
                <a:cubicBezTo>
                  <a:pt x="383" y="9"/>
                  <a:pt x="383" y="9"/>
                  <a:pt x="383" y="9"/>
                </a:cubicBezTo>
                <a:cubicBezTo>
                  <a:pt x="383" y="9"/>
                  <a:pt x="383" y="9"/>
                  <a:pt x="382" y="10"/>
                </a:cubicBezTo>
                <a:cubicBezTo>
                  <a:pt x="382" y="10"/>
                  <a:pt x="381" y="10"/>
                  <a:pt x="381" y="10"/>
                </a:cubicBezTo>
                <a:cubicBezTo>
                  <a:pt x="378" y="10"/>
                  <a:pt x="380" y="11"/>
                  <a:pt x="380" y="11"/>
                </a:cubicBezTo>
                <a:cubicBezTo>
                  <a:pt x="380" y="11"/>
                  <a:pt x="381" y="11"/>
                  <a:pt x="381" y="11"/>
                </a:cubicBezTo>
                <a:cubicBezTo>
                  <a:pt x="381" y="11"/>
                  <a:pt x="381" y="12"/>
                  <a:pt x="381" y="12"/>
                </a:cubicBezTo>
                <a:cubicBezTo>
                  <a:pt x="380" y="13"/>
                  <a:pt x="381" y="13"/>
                  <a:pt x="381" y="14"/>
                </a:cubicBezTo>
                <a:cubicBezTo>
                  <a:pt x="380" y="14"/>
                  <a:pt x="380" y="12"/>
                  <a:pt x="379" y="12"/>
                </a:cubicBezTo>
                <a:cubicBezTo>
                  <a:pt x="379" y="13"/>
                  <a:pt x="379" y="13"/>
                  <a:pt x="379" y="14"/>
                </a:cubicBezTo>
                <a:cubicBezTo>
                  <a:pt x="380" y="15"/>
                  <a:pt x="381" y="15"/>
                  <a:pt x="381" y="15"/>
                </a:cubicBezTo>
                <a:cubicBezTo>
                  <a:pt x="381" y="14"/>
                  <a:pt x="381" y="14"/>
                  <a:pt x="381" y="14"/>
                </a:cubicBezTo>
                <a:cubicBezTo>
                  <a:pt x="381" y="14"/>
                  <a:pt x="381" y="14"/>
                  <a:pt x="381" y="14"/>
                </a:cubicBezTo>
                <a:cubicBezTo>
                  <a:pt x="382" y="15"/>
                  <a:pt x="382" y="15"/>
                  <a:pt x="382" y="15"/>
                </a:cubicBezTo>
                <a:cubicBezTo>
                  <a:pt x="382" y="15"/>
                  <a:pt x="382" y="15"/>
                  <a:pt x="383" y="15"/>
                </a:cubicBezTo>
                <a:cubicBezTo>
                  <a:pt x="383" y="15"/>
                  <a:pt x="383" y="15"/>
                  <a:pt x="383" y="15"/>
                </a:cubicBezTo>
                <a:cubicBezTo>
                  <a:pt x="384" y="15"/>
                  <a:pt x="384" y="14"/>
                  <a:pt x="384" y="14"/>
                </a:cubicBezTo>
                <a:cubicBezTo>
                  <a:pt x="384" y="14"/>
                  <a:pt x="384" y="14"/>
                  <a:pt x="385" y="14"/>
                </a:cubicBezTo>
                <a:cubicBezTo>
                  <a:pt x="385" y="14"/>
                  <a:pt x="385" y="14"/>
                  <a:pt x="385" y="14"/>
                </a:cubicBezTo>
                <a:cubicBezTo>
                  <a:pt x="385" y="13"/>
                  <a:pt x="385" y="13"/>
                  <a:pt x="385" y="13"/>
                </a:cubicBezTo>
                <a:cubicBezTo>
                  <a:pt x="385" y="13"/>
                  <a:pt x="385" y="13"/>
                  <a:pt x="385" y="13"/>
                </a:cubicBezTo>
                <a:cubicBezTo>
                  <a:pt x="385" y="13"/>
                  <a:pt x="385" y="13"/>
                  <a:pt x="385" y="14"/>
                </a:cubicBezTo>
                <a:cubicBezTo>
                  <a:pt x="386" y="14"/>
                  <a:pt x="386" y="14"/>
                  <a:pt x="387" y="14"/>
                </a:cubicBezTo>
                <a:cubicBezTo>
                  <a:pt x="387" y="14"/>
                  <a:pt x="387" y="14"/>
                  <a:pt x="387" y="14"/>
                </a:cubicBezTo>
                <a:cubicBezTo>
                  <a:pt x="388" y="14"/>
                  <a:pt x="388" y="14"/>
                  <a:pt x="388" y="14"/>
                </a:cubicBezTo>
                <a:cubicBezTo>
                  <a:pt x="388" y="15"/>
                  <a:pt x="388" y="15"/>
                  <a:pt x="388" y="15"/>
                </a:cubicBezTo>
                <a:cubicBezTo>
                  <a:pt x="388" y="15"/>
                  <a:pt x="388" y="15"/>
                  <a:pt x="388" y="15"/>
                </a:cubicBezTo>
                <a:cubicBezTo>
                  <a:pt x="388" y="15"/>
                  <a:pt x="388" y="15"/>
                  <a:pt x="387" y="15"/>
                </a:cubicBezTo>
                <a:cubicBezTo>
                  <a:pt x="387" y="15"/>
                  <a:pt x="387" y="15"/>
                  <a:pt x="387" y="15"/>
                </a:cubicBezTo>
                <a:cubicBezTo>
                  <a:pt x="387" y="15"/>
                  <a:pt x="383" y="15"/>
                  <a:pt x="383" y="16"/>
                </a:cubicBezTo>
                <a:cubicBezTo>
                  <a:pt x="383" y="17"/>
                  <a:pt x="383" y="17"/>
                  <a:pt x="383" y="17"/>
                </a:cubicBezTo>
                <a:cubicBezTo>
                  <a:pt x="384" y="17"/>
                  <a:pt x="384" y="17"/>
                  <a:pt x="384" y="17"/>
                </a:cubicBezTo>
                <a:cubicBezTo>
                  <a:pt x="384" y="17"/>
                  <a:pt x="384" y="17"/>
                  <a:pt x="384" y="17"/>
                </a:cubicBezTo>
                <a:cubicBezTo>
                  <a:pt x="385" y="17"/>
                  <a:pt x="385" y="17"/>
                  <a:pt x="386" y="17"/>
                </a:cubicBezTo>
                <a:cubicBezTo>
                  <a:pt x="386" y="17"/>
                  <a:pt x="387" y="16"/>
                  <a:pt x="387" y="16"/>
                </a:cubicBezTo>
                <a:cubicBezTo>
                  <a:pt x="387" y="16"/>
                  <a:pt x="387" y="16"/>
                  <a:pt x="387" y="16"/>
                </a:cubicBezTo>
                <a:cubicBezTo>
                  <a:pt x="387" y="16"/>
                  <a:pt x="387" y="16"/>
                  <a:pt x="388" y="16"/>
                </a:cubicBezTo>
                <a:cubicBezTo>
                  <a:pt x="387" y="17"/>
                  <a:pt x="387" y="17"/>
                  <a:pt x="387" y="17"/>
                </a:cubicBezTo>
                <a:cubicBezTo>
                  <a:pt x="386" y="18"/>
                  <a:pt x="386" y="18"/>
                  <a:pt x="386" y="18"/>
                </a:cubicBezTo>
                <a:cubicBezTo>
                  <a:pt x="386" y="18"/>
                  <a:pt x="386" y="18"/>
                  <a:pt x="386" y="18"/>
                </a:cubicBezTo>
                <a:cubicBezTo>
                  <a:pt x="383" y="17"/>
                  <a:pt x="383" y="18"/>
                  <a:pt x="384" y="19"/>
                </a:cubicBezTo>
                <a:cubicBezTo>
                  <a:pt x="384" y="19"/>
                  <a:pt x="384" y="19"/>
                  <a:pt x="385" y="19"/>
                </a:cubicBezTo>
                <a:cubicBezTo>
                  <a:pt x="386" y="19"/>
                  <a:pt x="386" y="19"/>
                  <a:pt x="388" y="22"/>
                </a:cubicBezTo>
                <a:cubicBezTo>
                  <a:pt x="388" y="22"/>
                  <a:pt x="388" y="22"/>
                  <a:pt x="388" y="22"/>
                </a:cubicBezTo>
                <a:cubicBezTo>
                  <a:pt x="388" y="21"/>
                  <a:pt x="388" y="21"/>
                  <a:pt x="388" y="21"/>
                </a:cubicBezTo>
                <a:cubicBezTo>
                  <a:pt x="388" y="21"/>
                  <a:pt x="389" y="21"/>
                  <a:pt x="389" y="20"/>
                </a:cubicBezTo>
                <a:cubicBezTo>
                  <a:pt x="389" y="19"/>
                  <a:pt x="389" y="19"/>
                  <a:pt x="389" y="18"/>
                </a:cubicBezTo>
                <a:cubicBezTo>
                  <a:pt x="390" y="18"/>
                  <a:pt x="390" y="18"/>
                  <a:pt x="390" y="18"/>
                </a:cubicBezTo>
                <a:cubicBezTo>
                  <a:pt x="390" y="17"/>
                  <a:pt x="390" y="17"/>
                  <a:pt x="390" y="16"/>
                </a:cubicBezTo>
                <a:cubicBezTo>
                  <a:pt x="391" y="16"/>
                  <a:pt x="391" y="16"/>
                  <a:pt x="391" y="16"/>
                </a:cubicBezTo>
                <a:cubicBezTo>
                  <a:pt x="391" y="15"/>
                  <a:pt x="391" y="14"/>
                  <a:pt x="391" y="14"/>
                </a:cubicBezTo>
                <a:cubicBezTo>
                  <a:pt x="391" y="14"/>
                  <a:pt x="392" y="14"/>
                  <a:pt x="393" y="14"/>
                </a:cubicBezTo>
                <a:cubicBezTo>
                  <a:pt x="393" y="14"/>
                  <a:pt x="393" y="14"/>
                  <a:pt x="393" y="14"/>
                </a:cubicBezTo>
                <a:cubicBezTo>
                  <a:pt x="393" y="14"/>
                  <a:pt x="393" y="15"/>
                  <a:pt x="393" y="15"/>
                </a:cubicBezTo>
                <a:cubicBezTo>
                  <a:pt x="395" y="15"/>
                  <a:pt x="395" y="17"/>
                  <a:pt x="395" y="17"/>
                </a:cubicBezTo>
                <a:cubicBezTo>
                  <a:pt x="394" y="17"/>
                  <a:pt x="394" y="18"/>
                  <a:pt x="395" y="18"/>
                </a:cubicBezTo>
                <a:cubicBezTo>
                  <a:pt x="395" y="18"/>
                  <a:pt x="395" y="18"/>
                  <a:pt x="395" y="18"/>
                </a:cubicBezTo>
                <a:cubicBezTo>
                  <a:pt x="396" y="18"/>
                  <a:pt x="396" y="17"/>
                  <a:pt x="397" y="17"/>
                </a:cubicBezTo>
                <a:cubicBezTo>
                  <a:pt x="397" y="18"/>
                  <a:pt x="397" y="18"/>
                  <a:pt x="398" y="19"/>
                </a:cubicBezTo>
                <a:cubicBezTo>
                  <a:pt x="398" y="19"/>
                  <a:pt x="398" y="19"/>
                  <a:pt x="399" y="19"/>
                </a:cubicBezTo>
                <a:cubicBezTo>
                  <a:pt x="399" y="19"/>
                  <a:pt x="399" y="19"/>
                  <a:pt x="399" y="19"/>
                </a:cubicBezTo>
                <a:cubicBezTo>
                  <a:pt x="399" y="18"/>
                  <a:pt x="399" y="18"/>
                  <a:pt x="399" y="18"/>
                </a:cubicBezTo>
                <a:cubicBezTo>
                  <a:pt x="400" y="18"/>
                  <a:pt x="400" y="18"/>
                  <a:pt x="401" y="18"/>
                </a:cubicBezTo>
                <a:cubicBezTo>
                  <a:pt x="401" y="18"/>
                  <a:pt x="401" y="18"/>
                  <a:pt x="401" y="18"/>
                </a:cubicBezTo>
                <a:moveTo>
                  <a:pt x="609" y="325"/>
                </a:moveTo>
                <a:cubicBezTo>
                  <a:pt x="608" y="313"/>
                  <a:pt x="607" y="300"/>
                  <a:pt x="605" y="288"/>
                </a:cubicBezTo>
                <a:cubicBezTo>
                  <a:pt x="590" y="288"/>
                  <a:pt x="575" y="288"/>
                  <a:pt x="558" y="288"/>
                </a:cubicBezTo>
                <a:cubicBezTo>
                  <a:pt x="537" y="287"/>
                  <a:pt x="514" y="287"/>
                  <a:pt x="492" y="287"/>
                </a:cubicBezTo>
                <a:cubicBezTo>
                  <a:pt x="492" y="287"/>
                  <a:pt x="490" y="292"/>
                  <a:pt x="489" y="294"/>
                </a:cubicBezTo>
                <a:cubicBezTo>
                  <a:pt x="488" y="294"/>
                  <a:pt x="488" y="294"/>
                  <a:pt x="488" y="294"/>
                </a:cubicBezTo>
                <a:cubicBezTo>
                  <a:pt x="488" y="295"/>
                  <a:pt x="488" y="295"/>
                  <a:pt x="488" y="295"/>
                </a:cubicBezTo>
                <a:cubicBezTo>
                  <a:pt x="487" y="295"/>
                  <a:pt x="487" y="295"/>
                  <a:pt x="487" y="295"/>
                </a:cubicBezTo>
                <a:cubicBezTo>
                  <a:pt x="486" y="295"/>
                  <a:pt x="486" y="295"/>
                  <a:pt x="484" y="295"/>
                </a:cubicBezTo>
                <a:cubicBezTo>
                  <a:pt x="484" y="295"/>
                  <a:pt x="484" y="295"/>
                  <a:pt x="484" y="295"/>
                </a:cubicBezTo>
                <a:cubicBezTo>
                  <a:pt x="483" y="295"/>
                  <a:pt x="483" y="295"/>
                  <a:pt x="483" y="295"/>
                </a:cubicBezTo>
                <a:cubicBezTo>
                  <a:pt x="482" y="296"/>
                  <a:pt x="482" y="296"/>
                  <a:pt x="482" y="296"/>
                </a:cubicBezTo>
                <a:cubicBezTo>
                  <a:pt x="482" y="296"/>
                  <a:pt x="482" y="296"/>
                  <a:pt x="482" y="296"/>
                </a:cubicBezTo>
                <a:cubicBezTo>
                  <a:pt x="481" y="296"/>
                  <a:pt x="481" y="296"/>
                  <a:pt x="480" y="296"/>
                </a:cubicBezTo>
                <a:cubicBezTo>
                  <a:pt x="480" y="295"/>
                  <a:pt x="479" y="295"/>
                  <a:pt x="479" y="295"/>
                </a:cubicBezTo>
                <a:cubicBezTo>
                  <a:pt x="479" y="295"/>
                  <a:pt x="478" y="294"/>
                  <a:pt x="478" y="294"/>
                </a:cubicBezTo>
                <a:cubicBezTo>
                  <a:pt x="478" y="294"/>
                  <a:pt x="475" y="294"/>
                  <a:pt x="473" y="294"/>
                </a:cubicBezTo>
                <a:cubicBezTo>
                  <a:pt x="473" y="294"/>
                  <a:pt x="473" y="294"/>
                  <a:pt x="473" y="294"/>
                </a:cubicBezTo>
                <a:cubicBezTo>
                  <a:pt x="472" y="294"/>
                  <a:pt x="472" y="294"/>
                  <a:pt x="472" y="294"/>
                </a:cubicBezTo>
                <a:cubicBezTo>
                  <a:pt x="471" y="294"/>
                  <a:pt x="471" y="294"/>
                  <a:pt x="471" y="294"/>
                </a:cubicBezTo>
                <a:cubicBezTo>
                  <a:pt x="473" y="295"/>
                  <a:pt x="474" y="295"/>
                  <a:pt x="477" y="296"/>
                </a:cubicBezTo>
                <a:cubicBezTo>
                  <a:pt x="478" y="296"/>
                  <a:pt x="478" y="297"/>
                  <a:pt x="478" y="297"/>
                </a:cubicBezTo>
                <a:cubicBezTo>
                  <a:pt x="478" y="298"/>
                  <a:pt x="478" y="298"/>
                  <a:pt x="478" y="298"/>
                </a:cubicBezTo>
                <a:cubicBezTo>
                  <a:pt x="478" y="299"/>
                  <a:pt x="478" y="299"/>
                  <a:pt x="479" y="300"/>
                </a:cubicBezTo>
                <a:cubicBezTo>
                  <a:pt x="479" y="300"/>
                  <a:pt x="479" y="301"/>
                  <a:pt x="479" y="301"/>
                </a:cubicBezTo>
                <a:cubicBezTo>
                  <a:pt x="479" y="302"/>
                  <a:pt x="479" y="302"/>
                  <a:pt x="479" y="302"/>
                </a:cubicBezTo>
                <a:cubicBezTo>
                  <a:pt x="479" y="303"/>
                  <a:pt x="479" y="303"/>
                  <a:pt x="479" y="303"/>
                </a:cubicBezTo>
                <a:cubicBezTo>
                  <a:pt x="479" y="306"/>
                  <a:pt x="482" y="308"/>
                  <a:pt x="483" y="311"/>
                </a:cubicBezTo>
                <a:cubicBezTo>
                  <a:pt x="485" y="314"/>
                  <a:pt x="486" y="314"/>
                  <a:pt x="487" y="315"/>
                </a:cubicBezTo>
                <a:cubicBezTo>
                  <a:pt x="488" y="315"/>
                  <a:pt x="488" y="315"/>
                  <a:pt x="489" y="315"/>
                </a:cubicBezTo>
                <a:cubicBezTo>
                  <a:pt x="491" y="316"/>
                  <a:pt x="491" y="313"/>
                  <a:pt x="492" y="312"/>
                </a:cubicBezTo>
                <a:cubicBezTo>
                  <a:pt x="492" y="313"/>
                  <a:pt x="493" y="313"/>
                  <a:pt x="493" y="313"/>
                </a:cubicBezTo>
                <a:cubicBezTo>
                  <a:pt x="495" y="316"/>
                  <a:pt x="498" y="318"/>
                  <a:pt x="499" y="321"/>
                </a:cubicBezTo>
                <a:cubicBezTo>
                  <a:pt x="505" y="332"/>
                  <a:pt x="505" y="332"/>
                  <a:pt x="505" y="332"/>
                </a:cubicBezTo>
                <a:cubicBezTo>
                  <a:pt x="505" y="333"/>
                  <a:pt x="505" y="333"/>
                  <a:pt x="505" y="333"/>
                </a:cubicBezTo>
                <a:cubicBezTo>
                  <a:pt x="504" y="335"/>
                  <a:pt x="504" y="337"/>
                  <a:pt x="505" y="339"/>
                </a:cubicBezTo>
                <a:cubicBezTo>
                  <a:pt x="506" y="341"/>
                  <a:pt x="509" y="340"/>
                  <a:pt x="510" y="341"/>
                </a:cubicBezTo>
                <a:cubicBezTo>
                  <a:pt x="511" y="342"/>
                  <a:pt x="516" y="352"/>
                  <a:pt x="516" y="352"/>
                </a:cubicBezTo>
                <a:cubicBezTo>
                  <a:pt x="518" y="356"/>
                  <a:pt x="514" y="362"/>
                  <a:pt x="519" y="364"/>
                </a:cubicBezTo>
                <a:cubicBezTo>
                  <a:pt x="519" y="364"/>
                  <a:pt x="525" y="368"/>
                  <a:pt x="527" y="373"/>
                </a:cubicBezTo>
                <a:cubicBezTo>
                  <a:pt x="527" y="376"/>
                  <a:pt x="528" y="376"/>
                  <a:pt x="529" y="377"/>
                </a:cubicBezTo>
                <a:cubicBezTo>
                  <a:pt x="531" y="379"/>
                  <a:pt x="531" y="379"/>
                  <a:pt x="538" y="397"/>
                </a:cubicBezTo>
                <a:cubicBezTo>
                  <a:pt x="538" y="401"/>
                  <a:pt x="538" y="404"/>
                  <a:pt x="538" y="408"/>
                </a:cubicBezTo>
                <a:cubicBezTo>
                  <a:pt x="539" y="414"/>
                  <a:pt x="547" y="415"/>
                  <a:pt x="549" y="412"/>
                </a:cubicBezTo>
                <a:cubicBezTo>
                  <a:pt x="553" y="408"/>
                  <a:pt x="553" y="408"/>
                  <a:pt x="555" y="407"/>
                </a:cubicBezTo>
                <a:cubicBezTo>
                  <a:pt x="557" y="407"/>
                  <a:pt x="559" y="407"/>
                  <a:pt x="561" y="407"/>
                </a:cubicBezTo>
                <a:cubicBezTo>
                  <a:pt x="561" y="407"/>
                  <a:pt x="561" y="407"/>
                  <a:pt x="561" y="407"/>
                </a:cubicBezTo>
                <a:cubicBezTo>
                  <a:pt x="562" y="408"/>
                  <a:pt x="562" y="408"/>
                  <a:pt x="563" y="408"/>
                </a:cubicBezTo>
                <a:cubicBezTo>
                  <a:pt x="563" y="408"/>
                  <a:pt x="563" y="408"/>
                  <a:pt x="563" y="408"/>
                </a:cubicBezTo>
                <a:cubicBezTo>
                  <a:pt x="564" y="408"/>
                  <a:pt x="564" y="407"/>
                  <a:pt x="565" y="406"/>
                </a:cubicBezTo>
                <a:cubicBezTo>
                  <a:pt x="569" y="400"/>
                  <a:pt x="577" y="402"/>
                  <a:pt x="582" y="397"/>
                </a:cubicBezTo>
                <a:cubicBezTo>
                  <a:pt x="583" y="396"/>
                  <a:pt x="583" y="396"/>
                  <a:pt x="586" y="396"/>
                </a:cubicBezTo>
                <a:cubicBezTo>
                  <a:pt x="587" y="395"/>
                  <a:pt x="587" y="395"/>
                  <a:pt x="587" y="395"/>
                </a:cubicBezTo>
                <a:cubicBezTo>
                  <a:pt x="587" y="392"/>
                  <a:pt x="587" y="392"/>
                  <a:pt x="588" y="391"/>
                </a:cubicBezTo>
                <a:cubicBezTo>
                  <a:pt x="589" y="391"/>
                  <a:pt x="589" y="391"/>
                  <a:pt x="591" y="390"/>
                </a:cubicBezTo>
                <a:cubicBezTo>
                  <a:pt x="593" y="389"/>
                  <a:pt x="593" y="389"/>
                  <a:pt x="601" y="389"/>
                </a:cubicBezTo>
                <a:cubicBezTo>
                  <a:pt x="601" y="389"/>
                  <a:pt x="601" y="385"/>
                  <a:pt x="603" y="382"/>
                </a:cubicBezTo>
                <a:cubicBezTo>
                  <a:pt x="605" y="382"/>
                  <a:pt x="606" y="382"/>
                  <a:pt x="608" y="382"/>
                </a:cubicBezTo>
                <a:cubicBezTo>
                  <a:pt x="609" y="379"/>
                  <a:pt x="610" y="376"/>
                  <a:pt x="610" y="376"/>
                </a:cubicBezTo>
                <a:cubicBezTo>
                  <a:pt x="611" y="365"/>
                  <a:pt x="610" y="354"/>
                  <a:pt x="610" y="342"/>
                </a:cubicBezTo>
                <a:cubicBezTo>
                  <a:pt x="609" y="343"/>
                  <a:pt x="609" y="343"/>
                  <a:pt x="609" y="343"/>
                </a:cubicBezTo>
                <a:cubicBezTo>
                  <a:pt x="608" y="342"/>
                  <a:pt x="609" y="340"/>
                  <a:pt x="608" y="339"/>
                </a:cubicBezTo>
                <a:cubicBezTo>
                  <a:pt x="607" y="339"/>
                  <a:pt x="607" y="339"/>
                  <a:pt x="607" y="338"/>
                </a:cubicBezTo>
                <a:cubicBezTo>
                  <a:pt x="607" y="335"/>
                  <a:pt x="606" y="333"/>
                  <a:pt x="606" y="331"/>
                </a:cubicBezTo>
                <a:cubicBezTo>
                  <a:pt x="606" y="330"/>
                  <a:pt x="606" y="330"/>
                  <a:pt x="605" y="329"/>
                </a:cubicBezTo>
                <a:cubicBezTo>
                  <a:pt x="602" y="331"/>
                  <a:pt x="602" y="331"/>
                  <a:pt x="601" y="340"/>
                </a:cubicBezTo>
                <a:cubicBezTo>
                  <a:pt x="600" y="340"/>
                  <a:pt x="599" y="340"/>
                  <a:pt x="597" y="340"/>
                </a:cubicBezTo>
                <a:cubicBezTo>
                  <a:pt x="596" y="340"/>
                  <a:pt x="596" y="340"/>
                  <a:pt x="596" y="340"/>
                </a:cubicBezTo>
                <a:cubicBezTo>
                  <a:pt x="595" y="340"/>
                  <a:pt x="594" y="339"/>
                  <a:pt x="593" y="339"/>
                </a:cubicBezTo>
                <a:cubicBezTo>
                  <a:pt x="592" y="339"/>
                  <a:pt x="592" y="339"/>
                  <a:pt x="592" y="339"/>
                </a:cubicBezTo>
                <a:cubicBezTo>
                  <a:pt x="589" y="341"/>
                  <a:pt x="589" y="341"/>
                  <a:pt x="588" y="343"/>
                </a:cubicBezTo>
                <a:cubicBezTo>
                  <a:pt x="588" y="343"/>
                  <a:pt x="584" y="342"/>
                  <a:pt x="584" y="337"/>
                </a:cubicBezTo>
                <a:cubicBezTo>
                  <a:pt x="584" y="337"/>
                  <a:pt x="584" y="336"/>
                  <a:pt x="585" y="336"/>
                </a:cubicBezTo>
                <a:cubicBezTo>
                  <a:pt x="586" y="335"/>
                  <a:pt x="586" y="335"/>
                  <a:pt x="587" y="335"/>
                </a:cubicBezTo>
                <a:cubicBezTo>
                  <a:pt x="587" y="335"/>
                  <a:pt x="588" y="335"/>
                  <a:pt x="588" y="335"/>
                </a:cubicBezTo>
                <a:cubicBezTo>
                  <a:pt x="594" y="338"/>
                  <a:pt x="594" y="334"/>
                  <a:pt x="594" y="334"/>
                </a:cubicBezTo>
                <a:cubicBezTo>
                  <a:pt x="593" y="334"/>
                  <a:pt x="593" y="334"/>
                  <a:pt x="593" y="334"/>
                </a:cubicBezTo>
                <a:cubicBezTo>
                  <a:pt x="592" y="333"/>
                  <a:pt x="592" y="333"/>
                  <a:pt x="591" y="333"/>
                </a:cubicBezTo>
                <a:cubicBezTo>
                  <a:pt x="591" y="333"/>
                  <a:pt x="590" y="333"/>
                  <a:pt x="590" y="334"/>
                </a:cubicBezTo>
                <a:cubicBezTo>
                  <a:pt x="589" y="334"/>
                  <a:pt x="589" y="334"/>
                  <a:pt x="588" y="334"/>
                </a:cubicBezTo>
                <a:cubicBezTo>
                  <a:pt x="585" y="333"/>
                  <a:pt x="582" y="333"/>
                  <a:pt x="580" y="332"/>
                </a:cubicBezTo>
                <a:cubicBezTo>
                  <a:pt x="579" y="332"/>
                  <a:pt x="578" y="332"/>
                  <a:pt x="578" y="332"/>
                </a:cubicBezTo>
                <a:cubicBezTo>
                  <a:pt x="578" y="330"/>
                  <a:pt x="578" y="327"/>
                  <a:pt x="577" y="325"/>
                </a:cubicBezTo>
                <a:cubicBezTo>
                  <a:pt x="576" y="324"/>
                  <a:pt x="576" y="324"/>
                  <a:pt x="570" y="321"/>
                </a:cubicBezTo>
                <a:cubicBezTo>
                  <a:pt x="568" y="316"/>
                  <a:pt x="565" y="311"/>
                  <a:pt x="565" y="305"/>
                </a:cubicBezTo>
                <a:cubicBezTo>
                  <a:pt x="566" y="301"/>
                  <a:pt x="571" y="303"/>
                  <a:pt x="572" y="303"/>
                </a:cubicBezTo>
                <a:cubicBezTo>
                  <a:pt x="572" y="304"/>
                  <a:pt x="572" y="304"/>
                  <a:pt x="576" y="308"/>
                </a:cubicBezTo>
                <a:cubicBezTo>
                  <a:pt x="578" y="310"/>
                  <a:pt x="578" y="310"/>
                  <a:pt x="580" y="314"/>
                </a:cubicBezTo>
                <a:cubicBezTo>
                  <a:pt x="581" y="317"/>
                  <a:pt x="584" y="317"/>
                  <a:pt x="586" y="319"/>
                </a:cubicBezTo>
                <a:cubicBezTo>
                  <a:pt x="589" y="323"/>
                  <a:pt x="590" y="323"/>
                  <a:pt x="598" y="324"/>
                </a:cubicBezTo>
                <a:cubicBezTo>
                  <a:pt x="599" y="324"/>
                  <a:pt x="599" y="324"/>
                  <a:pt x="599" y="324"/>
                </a:cubicBezTo>
                <a:cubicBezTo>
                  <a:pt x="599" y="324"/>
                  <a:pt x="600" y="324"/>
                  <a:pt x="600" y="324"/>
                </a:cubicBezTo>
                <a:cubicBezTo>
                  <a:pt x="601" y="324"/>
                  <a:pt x="602" y="324"/>
                  <a:pt x="604" y="323"/>
                </a:cubicBezTo>
                <a:cubicBezTo>
                  <a:pt x="604" y="323"/>
                  <a:pt x="605" y="323"/>
                  <a:pt x="605" y="323"/>
                </a:cubicBezTo>
                <a:cubicBezTo>
                  <a:pt x="607" y="323"/>
                  <a:pt x="607" y="323"/>
                  <a:pt x="609" y="325"/>
                </a:cubicBezTo>
                <a:cubicBezTo>
                  <a:pt x="609" y="325"/>
                  <a:pt x="609" y="325"/>
                  <a:pt x="609" y="325"/>
                </a:cubicBezTo>
                <a:moveTo>
                  <a:pt x="680" y="160"/>
                </a:moveTo>
                <a:cubicBezTo>
                  <a:pt x="671" y="147"/>
                  <a:pt x="657" y="130"/>
                  <a:pt x="646" y="118"/>
                </a:cubicBezTo>
                <a:cubicBezTo>
                  <a:pt x="649" y="120"/>
                  <a:pt x="614" y="121"/>
                  <a:pt x="550" y="121"/>
                </a:cubicBezTo>
                <a:cubicBezTo>
                  <a:pt x="577" y="168"/>
                  <a:pt x="596" y="225"/>
                  <a:pt x="605" y="288"/>
                </a:cubicBezTo>
                <a:cubicBezTo>
                  <a:pt x="690" y="289"/>
                  <a:pt x="736" y="287"/>
                  <a:pt x="736" y="284"/>
                </a:cubicBezTo>
                <a:cubicBezTo>
                  <a:pt x="730" y="264"/>
                  <a:pt x="730" y="264"/>
                  <a:pt x="730" y="264"/>
                </a:cubicBezTo>
                <a:cubicBezTo>
                  <a:pt x="718" y="228"/>
                  <a:pt x="718" y="227"/>
                  <a:pt x="709" y="210"/>
                </a:cubicBezTo>
                <a:cubicBezTo>
                  <a:pt x="693" y="178"/>
                  <a:pt x="690" y="173"/>
                  <a:pt x="680" y="160"/>
                </a:cubicBezTo>
                <a:moveTo>
                  <a:pt x="415" y="119"/>
                </a:moveTo>
                <a:cubicBezTo>
                  <a:pt x="416" y="119"/>
                  <a:pt x="418" y="119"/>
                  <a:pt x="420" y="119"/>
                </a:cubicBezTo>
                <a:cubicBezTo>
                  <a:pt x="419" y="119"/>
                  <a:pt x="419" y="119"/>
                  <a:pt x="419" y="119"/>
                </a:cubicBezTo>
                <a:cubicBezTo>
                  <a:pt x="418" y="119"/>
                  <a:pt x="418" y="119"/>
                  <a:pt x="418" y="119"/>
                </a:cubicBezTo>
                <a:cubicBezTo>
                  <a:pt x="418" y="119"/>
                  <a:pt x="418" y="119"/>
                  <a:pt x="418" y="119"/>
                </a:cubicBezTo>
                <a:cubicBezTo>
                  <a:pt x="418" y="119"/>
                  <a:pt x="418" y="119"/>
                  <a:pt x="417" y="118"/>
                </a:cubicBezTo>
                <a:cubicBezTo>
                  <a:pt x="417" y="117"/>
                  <a:pt x="417" y="117"/>
                  <a:pt x="417" y="117"/>
                </a:cubicBezTo>
                <a:cubicBezTo>
                  <a:pt x="417" y="117"/>
                  <a:pt x="417" y="117"/>
                  <a:pt x="417" y="117"/>
                </a:cubicBezTo>
                <a:cubicBezTo>
                  <a:pt x="416" y="117"/>
                  <a:pt x="416" y="117"/>
                  <a:pt x="415" y="117"/>
                </a:cubicBezTo>
                <a:cubicBezTo>
                  <a:pt x="415" y="117"/>
                  <a:pt x="415" y="117"/>
                  <a:pt x="415" y="117"/>
                </a:cubicBezTo>
                <a:cubicBezTo>
                  <a:pt x="414" y="118"/>
                  <a:pt x="414" y="118"/>
                  <a:pt x="414" y="118"/>
                </a:cubicBezTo>
                <a:cubicBezTo>
                  <a:pt x="414" y="118"/>
                  <a:pt x="414" y="118"/>
                  <a:pt x="414" y="118"/>
                </a:cubicBezTo>
                <a:cubicBezTo>
                  <a:pt x="415" y="119"/>
                  <a:pt x="415" y="119"/>
                  <a:pt x="415" y="119"/>
                </a:cubicBezTo>
                <a:moveTo>
                  <a:pt x="416" y="52"/>
                </a:moveTo>
                <a:cubicBezTo>
                  <a:pt x="416" y="51"/>
                  <a:pt x="416" y="50"/>
                  <a:pt x="415" y="50"/>
                </a:cubicBezTo>
                <a:cubicBezTo>
                  <a:pt x="415" y="50"/>
                  <a:pt x="415" y="50"/>
                  <a:pt x="415" y="50"/>
                </a:cubicBezTo>
                <a:cubicBezTo>
                  <a:pt x="415" y="50"/>
                  <a:pt x="415" y="50"/>
                  <a:pt x="415" y="50"/>
                </a:cubicBezTo>
                <a:cubicBezTo>
                  <a:pt x="414" y="50"/>
                  <a:pt x="414" y="50"/>
                  <a:pt x="413" y="50"/>
                </a:cubicBezTo>
                <a:cubicBezTo>
                  <a:pt x="414" y="50"/>
                  <a:pt x="414" y="50"/>
                  <a:pt x="414" y="50"/>
                </a:cubicBezTo>
                <a:cubicBezTo>
                  <a:pt x="414" y="51"/>
                  <a:pt x="414" y="51"/>
                  <a:pt x="414" y="51"/>
                </a:cubicBezTo>
                <a:cubicBezTo>
                  <a:pt x="414" y="51"/>
                  <a:pt x="414" y="52"/>
                  <a:pt x="414" y="52"/>
                </a:cubicBezTo>
                <a:cubicBezTo>
                  <a:pt x="415" y="52"/>
                  <a:pt x="415" y="52"/>
                  <a:pt x="416" y="52"/>
                </a:cubicBezTo>
                <a:moveTo>
                  <a:pt x="550" y="121"/>
                </a:moveTo>
                <a:cubicBezTo>
                  <a:pt x="537" y="99"/>
                  <a:pt x="522" y="79"/>
                  <a:pt x="507" y="62"/>
                </a:cubicBezTo>
                <a:cubicBezTo>
                  <a:pt x="507" y="63"/>
                  <a:pt x="507" y="63"/>
                  <a:pt x="507" y="63"/>
                </a:cubicBezTo>
                <a:cubicBezTo>
                  <a:pt x="506" y="64"/>
                  <a:pt x="506" y="64"/>
                  <a:pt x="506" y="64"/>
                </a:cubicBezTo>
                <a:cubicBezTo>
                  <a:pt x="505" y="63"/>
                  <a:pt x="504" y="63"/>
                  <a:pt x="504" y="63"/>
                </a:cubicBezTo>
                <a:cubicBezTo>
                  <a:pt x="504" y="63"/>
                  <a:pt x="504" y="63"/>
                  <a:pt x="503" y="63"/>
                </a:cubicBezTo>
                <a:cubicBezTo>
                  <a:pt x="503" y="64"/>
                  <a:pt x="504" y="65"/>
                  <a:pt x="504" y="65"/>
                </a:cubicBezTo>
                <a:cubicBezTo>
                  <a:pt x="504" y="65"/>
                  <a:pt x="503" y="65"/>
                  <a:pt x="503" y="65"/>
                </a:cubicBezTo>
                <a:cubicBezTo>
                  <a:pt x="501" y="64"/>
                  <a:pt x="501" y="64"/>
                  <a:pt x="498" y="61"/>
                </a:cubicBezTo>
                <a:cubicBezTo>
                  <a:pt x="497" y="62"/>
                  <a:pt x="497" y="62"/>
                  <a:pt x="497" y="62"/>
                </a:cubicBezTo>
                <a:cubicBezTo>
                  <a:pt x="497" y="62"/>
                  <a:pt x="497" y="62"/>
                  <a:pt x="496" y="62"/>
                </a:cubicBezTo>
                <a:cubicBezTo>
                  <a:pt x="496" y="63"/>
                  <a:pt x="496" y="63"/>
                  <a:pt x="496" y="63"/>
                </a:cubicBezTo>
                <a:cubicBezTo>
                  <a:pt x="495" y="63"/>
                  <a:pt x="495" y="63"/>
                  <a:pt x="495" y="63"/>
                </a:cubicBezTo>
                <a:cubicBezTo>
                  <a:pt x="494" y="63"/>
                  <a:pt x="494" y="63"/>
                  <a:pt x="494" y="63"/>
                </a:cubicBezTo>
                <a:cubicBezTo>
                  <a:pt x="494" y="64"/>
                  <a:pt x="493" y="64"/>
                  <a:pt x="493" y="64"/>
                </a:cubicBezTo>
                <a:cubicBezTo>
                  <a:pt x="492" y="65"/>
                  <a:pt x="492" y="65"/>
                  <a:pt x="492" y="65"/>
                </a:cubicBezTo>
                <a:cubicBezTo>
                  <a:pt x="490" y="65"/>
                  <a:pt x="490" y="65"/>
                  <a:pt x="490" y="67"/>
                </a:cubicBezTo>
                <a:cubicBezTo>
                  <a:pt x="489" y="67"/>
                  <a:pt x="489" y="67"/>
                  <a:pt x="488" y="67"/>
                </a:cubicBezTo>
                <a:cubicBezTo>
                  <a:pt x="487" y="68"/>
                  <a:pt x="487" y="68"/>
                  <a:pt x="487" y="68"/>
                </a:cubicBezTo>
                <a:cubicBezTo>
                  <a:pt x="490" y="70"/>
                  <a:pt x="490" y="70"/>
                  <a:pt x="490" y="70"/>
                </a:cubicBezTo>
                <a:cubicBezTo>
                  <a:pt x="489" y="72"/>
                  <a:pt x="489" y="72"/>
                  <a:pt x="486" y="73"/>
                </a:cubicBezTo>
                <a:cubicBezTo>
                  <a:pt x="486" y="73"/>
                  <a:pt x="486" y="73"/>
                  <a:pt x="486" y="73"/>
                </a:cubicBezTo>
                <a:cubicBezTo>
                  <a:pt x="480" y="69"/>
                  <a:pt x="480" y="69"/>
                  <a:pt x="480" y="68"/>
                </a:cubicBezTo>
                <a:cubicBezTo>
                  <a:pt x="481" y="68"/>
                  <a:pt x="482" y="68"/>
                  <a:pt x="483" y="68"/>
                </a:cubicBezTo>
                <a:cubicBezTo>
                  <a:pt x="483" y="67"/>
                  <a:pt x="482" y="66"/>
                  <a:pt x="482" y="65"/>
                </a:cubicBezTo>
                <a:cubicBezTo>
                  <a:pt x="481" y="65"/>
                  <a:pt x="481" y="65"/>
                  <a:pt x="480" y="65"/>
                </a:cubicBezTo>
                <a:cubicBezTo>
                  <a:pt x="479" y="64"/>
                  <a:pt x="479" y="64"/>
                  <a:pt x="477" y="63"/>
                </a:cubicBezTo>
                <a:cubicBezTo>
                  <a:pt x="477" y="63"/>
                  <a:pt x="477" y="63"/>
                  <a:pt x="476" y="63"/>
                </a:cubicBezTo>
                <a:cubicBezTo>
                  <a:pt x="476" y="63"/>
                  <a:pt x="476" y="63"/>
                  <a:pt x="476" y="63"/>
                </a:cubicBezTo>
                <a:cubicBezTo>
                  <a:pt x="475" y="62"/>
                  <a:pt x="475" y="62"/>
                  <a:pt x="473" y="62"/>
                </a:cubicBezTo>
                <a:cubicBezTo>
                  <a:pt x="472" y="62"/>
                  <a:pt x="472" y="62"/>
                  <a:pt x="472" y="62"/>
                </a:cubicBezTo>
                <a:cubicBezTo>
                  <a:pt x="471" y="63"/>
                  <a:pt x="471" y="63"/>
                  <a:pt x="472" y="63"/>
                </a:cubicBezTo>
                <a:cubicBezTo>
                  <a:pt x="472" y="64"/>
                  <a:pt x="472" y="64"/>
                  <a:pt x="473" y="64"/>
                </a:cubicBezTo>
                <a:cubicBezTo>
                  <a:pt x="475" y="65"/>
                  <a:pt x="476" y="67"/>
                  <a:pt x="476" y="68"/>
                </a:cubicBezTo>
                <a:cubicBezTo>
                  <a:pt x="476" y="69"/>
                  <a:pt x="476" y="70"/>
                  <a:pt x="478" y="71"/>
                </a:cubicBezTo>
                <a:cubicBezTo>
                  <a:pt x="479" y="71"/>
                  <a:pt x="479" y="71"/>
                  <a:pt x="481" y="73"/>
                </a:cubicBezTo>
                <a:cubicBezTo>
                  <a:pt x="481" y="73"/>
                  <a:pt x="481" y="73"/>
                  <a:pt x="481" y="73"/>
                </a:cubicBezTo>
                <a:cubicBezTo>
                  <a:pt x="481" y="75"/>
                  <a:pt x="482" y="76"/>
                  <a:pt x="483" y="77"/>
                </a:cubicBezTo>
                <a:cubicBezTo>
                  <a:pt x="480" y="77"/>
                  <a:pt x="480" y="77"/>
                  <a:pt x="480" y="76"/>
                </a:cubicBezTo>
                <a:cubicBezTo>
                  <a:pt x="479" y="75"/>
                  <a:pt x="479" y="75"/>
                  <a:pt x="479" y="75"/>
                </a:cubicBezTo>
                <a:cubicBezTo>
                  <a:pt x="479" y="75"/>
                  <a:pt x="479" y="75"/>
                  <a:pt x="474" y="75"/>
                </a:cubicBezTo>
                <a:cubicBezTo>
                  <a:pt x="474" y="76"/>
                  <a:pt x="474" y="77"/>
                  <a:pt x="474" y="77"/>
                </a:cubicBezTo>
                <a:cubicBezTo>
                  <a:pt x="471" y="78"/>
                  <a:pt x="471" y="78"/>
                  <a:pt x="471" y="80"/>
                </a:cubicBezTo>
                <a:cubicBezTo>
                  <a:pt x="470" y="80"/>
                  <a:pt x="470" y="80"/>
                  <a:pt x="470" y="80"/>
                </a:cubicBezTo>
                <a:cubicBezTo>
                  <a:pt x="470" y="80"/>
                  <a:pt x="470" y="80"/>
                  <a:pt x="470" y="80"/>
                </a:cubicBezTo>
                <a:cubicBezTo>
                  <a:pt x="471" y="82"/>
                  <a:pt x="474" y="83"/>
                  <a:pt x="475" y="85"/>
                </a:cubicBezTo>
                <a:cubicBezTo>
                  <a:pt x="474" y="85"/>
                  <a:pt x="474" y="85"/>
                  <a:pt x="474" y="85"/>
                </a:cubicBezTo>
                <a:cubicBezTo>
                  <a:pt x="471" y="85"/>
                  <a:pt x="471" y="85"/>
                  <a:pt x="470" y="85"/>
                </a:cubicBezTo>
                <a:cubicBezTo>
                  <a:pt x="470" y="85"/>
                  <a:pt x="470" y="85"/>
                  <a:pt x="469" y="85"/>
                </a:cubicBezTo>
                <a:cubicBezTo>
                  <a:pt x="464" y="84"/>
                  <a:pt x="462" y="82"/>
                  <a:pt x="462" y="81"/>
                </a:cubicBezTo>
                <a:cubicBezTo>
                  <a:pt x="461" y="82"/>
                  <a:pt x="461" y="82"/>
                  <a:pt x="460" y="83"/>
                </a:cubicBezTo>
                <a:cubicBezTo>
                  <a:pt x="460" y="84"/>
                  <a:pt x="460" y="85"/>
                  <a:pt x="463" y="85"/>
                </a:cubicBezTo>
                <a:cubicBezTo>
                  <a:pt x="463" y="86"/>
                  <a:pt x="463" y="86"/>
                  <a:pt x="463" y="86"/>
                </a:cubicBezTo>
                <a:cubicBezTo>
                  <a:pt x="464" y="87"/>
                  <a:pt x="464" y="87"/>
                  <a:pt x="464" y="87"/>
                </a:cubicBezTo>
                <a:cubicBezTo>
                  <a:pt x="466" y="87"/>
                  <a:pt x="467" y="87"/>
                  <a:pt x="468" y="88"/>
                </a:cubicBezTo>
                <a:cubicBezTo>
                  <a:pt x="468" y="89"/>
                  <a:pt x="468" y="89"/>
                  <a:pt x="468" y="89"/>
                </a:cubicBezTo>
                <a:cubicBezTo>
                  <a:pt x="467" y="89"/>
                  <a:pt x="466" y="89"/>
                  <a:pt x="465" y="89"/>
                </a:cubicBezTo>
                <a:cubicBezTo>
                  <a:pt x="464" y="90"/>
                  <a:pt x="464" y="90"/>
                  <a:pt x="464" y="90"/>
                </a:cubicBezTo>
                <a:cubicBezTo>
                  <a:pt x="455" y="83"/>
                  <a:pt x="455" y="83"/>
                  <a:pt x="455" y="83"/>
                </a:cubicBezTo>
                <a:cubicBezTo>
                  <a:pt x="454" y="83"/>
                  <a:pt x="453" y="83"/>
                  <a:pt x="453" y="83"/>
                </a:cubicBezTo>
                <a:cubicBezTo>
                  <a:pt x="452" y="80"/>
                  <a:pt x="452" y="80"/>
                  <a:pt x="452" y="80"/>
                </a:cubicBezTo>
                <a:cubicBezTo>
                  <a:pt x="450" y="75"/>
                  <a:pt x="443" y="75"/>
                  <a:pt x="441" y="70"/>
                </a:cubicBezTo>
                <a:cubicBezTo>
                  <a:pt x="443" y="71"/>
                  <a:pt x="452" y="74"/>
                  <a:pt x="452" y="74"/>
                </a:cubicBezTo>
                <a:cubicBezTo>
                  <a:pt x="454" y="74"/>
                  <a:pt x="455" y="75"/>
                  <a:pt x="457" y="75"/>
                </a:cubicBezTo>
                <a:cubicBezTo>
                  <a:pt x="459" y="75"/>
                  <a:pt x="460" y="76"/>
                  <a:pt x="462" y="76"/>
                </a:cubicBezTo>
                <a:cubicBezTo>
                  <a:pt x="463" y="76"/>
                  <a:pt x="463" y="76"/>
                  <a:pt x="464" y="76"/>
                </a:cubicBezTo>
                <a:cubicBezTo>
                  <a:pt x="464" y="76"/>
                  <a:pt x="464" y="76"/>
                  <a:pt x="464" y="76"/>
                </a:cubicBezTo>
                <a:cubicBezTo>
                  <a:pt x="477" y="72"/>
                  <a:pt x="464" y="66"/>
                  <a:pt x="464" y="66"/>
                </a:cubicBezTo>
                <a:cubicBezTo>
                  <a:pt x="454" y="62"/>
                  <a:pt x="454" y="62"/>
                  <a:pt x="454" y="62"/>
                </a:cubicBezTo>
                <a:cubicBezTo>
                  <a:pt x="453" y="61"/>
                  <a:pt x="452" y="61"/>
                  <a:pt x="451" y="61"/>
                </a:cubicBezTo>
                <a:cubicBezTo>
                  <a:pt x="450" y="60"/>
                  <a:pt x="450" y="60"/>
                  <a:pt x="447" y="60"/>
                </a:cubicBezTo>
                <a:cubicBezTo>
                  <a:pt x="446" y="60"/>
                  <a:pt x="446" y="60"/>
                  <a:pt x="446" y="60"/>
                </a:cubicBezTo>
                <a:cubicBezTo>
                  <a:pt x="445" y="60"/>
                  <a:pt x="444" y="59"/>
                  <a:pt x="443" y="58"/>
                </a:cubicBezTo>
                <a:cubicBezTo>
                  <a:pt x="442" y="58"/>
                  <a:pt x="441" y="58"/>
                  <a:pt x="441" y="58"/>
                </a:cubicBezTo>
                <a:cubicBezTo>
                  <a:pt x="441" y="59"/>
                  <a:pt x="441" y="59"/>
                  <a:pt x="441" y="59"/>
                </a:cubicBezTo>
                <a:cubicBezTo>
                  <a:pt x="440" y="60"/>
                  <a:pt x="440" y="60"/>
                  <a:pt x="440" y="60"/>
                </a:cubicBezTo>
                <a:cubicBezTo>
                  <a:pt x="439" y="59"/>
                  <a:pt x="439" y="59"/>
                  <a:pt x="439" y="59"/>
                </a:cubicBezTo>
                <a:cubicBezTo>
                  <a:pt x="439" y="59"/>
                  <a:pt x="439" y="58"/>
                  <a:pt x="439" y="58"/>
                </a:cubicBezTo>
                <a:cubicBezTo>
                  <a:pt x="439" y="57"/>
                  <a:pt x="439" y="57"/>
                  <a:pt x="439" y="57"/>
                </a:cubicBezTo>
                <a:cubicBezTo>
                  <a:pt x="438" y="57"/>
                  <a:pt x="437" y="57"/>
                  <a:pt x="436" y="55"/>
                </a:cubicBezTo>
                <a:cubicBezTo>
                  <a:pt x="436" y="55"/>
                  <a:pt x="435" y="55"/>
                  <a:pt x="435" y="55"/>
                </a:cubicBezTo>
                <a:cubicBezTo>
                  <a:pt x="434" y="56"/>
                  <a:pt x="434" y="56"/>
                  <a:pt x="434" y="56"/>
                </a:cubicBezTo>
                <a:cubicBezTo>
                  <a:pt x="432" y="56"/>
                  <a:pt x="431" y="55"/>
                  <a:pt x="429" y="54"/>
                </a:cubicBezTo>
                <a:cubicBezTo>
                  <a:pt x="428" y="54"/>
                  <a:pt x="428" y="54"/>
                  <a:pt x="428" y="54"/>
                </a:cubicBezTo>
                <a:cubicBezTo>
                  <a:pt x="428" y="54"/>
                  <a:pt x="429" y="54"/>
                  <a:pt x="429" y="54"/>
                </a:cubicBezTo>
                <a:cubicBezTo>
                  <a:pt x="429" y="53"/>
                  <a:pt x="429" y="53"/>
                  <a:pt x="430" y="52"/>
                </a:cubicBezTo>
                <a:cubicBezTo>
                  <a:pt x="429" y="52"/>
                  <a:pt x="427" y="50"/>
                  <a:pt x="423" y="50"/>
                </a:cubicBezTo>
                <a:cubicBezTo>
                  <a:pt x="423" y="50"/>
                  <a:pt x="423" y="51"/>
                  <a:pt x="423" y="51"/>
                </a:cubicBezTo>
                <a:cubicBezTo>
                  <a:pt x="423" y="51"/>
                  <a:pt x="423" y="51"/>
                  <a:pt x="422" y="51"/>
                </a:cubicBezTo>
                <a:cubicBezTo>
                  <a:pt x="422" y="51"/>
                  <a:pt x="421" y="51"/>
                  <a:pt x="421" y="50"/>
                </a:cubicBezTo>
                <a:cubicBezTo>
                  <a:pt x="422" y="49"/>
                  <a:pt x="422" y="49"/>
                  <a:pt x="422" y="49"/>
                </a:cubicBezTo>
                <a:cubicBezTo>
                  <a:pt x="422" y="49"/>
                  <a:pt x="422" y="49"/>
                  <a:pt x="422" y="49"/>
                </a:cubicBezTo>
                <a:cubicBezTo>
                  <a:pt x="418" y="48"/>
                  <a:pt x="418" y="48"/>
                  <a:pt x="418" y="48"/>
                </a:cubicBezTo>
                <a:cubicBezTo>
                  <a:pt x="418" y="49"/>
                  <a:pt x="418" y="50"/>
                  <a:pt x="418" y="50"/>
                </a:cubicBezTo>
                <a:cubicBezTo>
                  <a:pt x="418" y="51"/>
                  <a:pt x="418" y="51"/>
                  <a:pt x="418" y="52"/>
                </a:cubicBezTo>
                <a:cubicBezTo>
                  <a:pt x="418" y="52"/>
                  <a:pt x="418" y="52"/>
                  <a:pt x="418" y="52"/>
                </a:cubicBezTo>
                <a:cubicBezTo>
                  <a:pt x="418" y="50"/>
                  <a:pt x="418" y="50"/>
                  <a:pt x="417" y="49"/>
                </a:cubicBezTo>
                <a:cubicBezTo>
                  <a:pt x="416" y="49"/>
                  <a:pt x="416" y="49"/>
                  <a:pt x="415" y="49"/>
                </a:cubicBezTo>
                <a:cubicBezTo>
                  <a:pt x="415" y="48"/>
                  <a:pt x="415" y="48"/>
                  <a:pt x="415" y="48"/>
                </a:cubicBezTo>
                <a:cubicBezTo>
                  <a:pt x="414" y="48"/>
                  <a:pt x="414" y="48"/>
                  <a:pt x="414" y="48"/>
                </a:cubicBezTo>
                <a:cubicBezTo>
                  <a:pt x="414" y="48"/>
                  <a:pt x="414" y="48"/>
                  <a:pt x="414" y="48"/>
                </a:cubicBezTo>
                <a:cubicBezTo>
                  <a:pt x="413" y="48"/>
                  <a:pt x="412" y="49"/>
                  <a:pt x="411" y="49"/>
                </a:cubicBezTo>
                <a:cubicBezTo>
                  <a:pt x="411" y="50"/>
                  <a:pt x="411" y="50"/>
                  <a:pt x="410" y="51"/>
                </a:cubicBezTo>
                <a:cubicBezTo>
                  <a:pt x="410" y="51"/>
                  <a:pt x="410" y="51"/>
                  <a:pt x="410" y="51"/>
                </a:cubicBezTo>
                <a:cubicBezTo>
                  <a:pt x="409" y="50"/>
                  <a:pt x="409" y="50"/>
                  <a:pt x="409" y="50"/>
                </a:cubicBezTo>
                <a:cubicBezTo>
                  <a:pt x="409" y="50"/>
                  <a:pt x="409" y="50"/>
                  <a:pt x="409" y="49"/>
                </a:cubicBezTo>
                <a:cubicBezTo>
                  <a:pt x="409" y="49"/>
                  <a:pt x="408" y="49"/>
                  <a:pt x="407" y="49"/>
                </a:cubicBezTo>
                <a:cubicBezTo>
                  <a:pt x="406" y="49"/>
                  <a:pt x="405" y="49"/>
                  <a:pt x="404" y="50"/>
                </a:cubicBezTo>
                <a:cubicBezTo>
                  <a:pt x="405" y="52"/>
                  <a:pt x="405" y="52"/>
                  <a:pt x="407" y="52"/>
                </a:cubicBezTo>
                <a:cubicBezTo>
                  <a:pt x="408" y="53"/>
                  <a:pt x="408" y="53"/>
                  <a:pt x="408" y="54"/>
                </a:cubicBezTo>
                <a:cubicBezTo>
                  <a:pt x="408" y="54"/>
                  <a:pt x="407" y="54"/>
                  <a:pt x="407" y="54"/>
                </a:cubicBezTo>
                <a:cubicBezTo>
                  <a:pt x="406" y="53"/>
                  <a:pt x="406" y="53"/>
                  <a:pt x="404" y="53"/>
                </a:cubicBezTo>
                <a:cubicBezTo>
                  <a:pt x="402" y="53"/>
                  <a:pt x="402" y="53"/>
                  <a:pt x="402" y="53"/>
                </a:cubicBezTo>
                <a:cubicBezTo>
                  <a:pt x="402" y="55"/>
                  <a:pt x="402" y="55"/>
                  <a:pt x="402" y="56"/>
                </a:cubicBezTo>
                <a:cubicBezTo>
                  <a:pt x="401" y="55"/>
                  <a:pt x="401" y="54"/>
                  <a:pt x="401" y="54"/>
                </a:cubicBezTo>
                <a:cubicBezTo>
                  <a:pt x="399" y="54"/>
                  <a:pt x="398" y="52"/>
                  <a:pt x="396" y="52"/>
                </a:cubicBezTo>
                <a:cubicBezTo>
                  <a:pt x="396" y="52"/>
                  <a:pt x="396" y="53"/>
                  <a:pt x="396" y="53"/>
                </a:cubicBezTo>
                <a:cubicBezTo>
                  <a:pt x="397" y="56"/>
                  <a:pt x="395" y="57"/>
                  <a:pt x="394" y="57"/>
                </a:cubicBezTo>
                <a:cubicBezTo>
                  <a:pt x="394" y="57"/>
                  <a:pt x="393" y="56"/>
                  <a:pt x="393" y="55"/>
                </a:cubicBezTo>
                <a:cubicBezTo>
                  <a:pt x="393" y="56"/>
                  <a:pt x="393" y="56"/>
                  <a:pt x="393" y="56"/>
                </a:cubicBezTo>
                <a:cubicBezTo>
                  <a:pt x="392" y="56"/>
                  <a:pt x="392" y="56"/>
                  <a:pt x="391" y="56"/>
                </a:cubicBezTo>
                <a:cubicBezTo>
                  <a:pt x="391" y="57"/>
                  <a:pt x="391" y="57"/>
                  <a:pt x="391" y="57"/>
                </a:cubicBezTo>
                <a:cubicBezTo>
                  <a:pt x="391" y="58"/>
                  <a:pt x="392" y="58"/>
                  <a:pt x="392" y="59"/>
                </a:cubicBezTo>
                <a:cubicBezTo>
                  <a:pt x="392" y="59"/>
                  <a:pt x="392" y="60"/>
                  <a:pt x="392" y="60"/>
                </a:cubicBezTo>
                <a:cubicBezTo>
                  <a:pt x="391" y="60"/>
                  <a:pt x="391" y="60"/>
                  <a:pt x="391" y="60"/>
                </a:cubicBezTo>
                <a:cubicBezTo>
                  <a:pt x="391" y="60"/>
                  <a:pt x="391" y="60"/>
                  <a:pt x="388" y="59"/>
                </a:cubicBezTo>
                <a:cubicBezTo>
                  <a:pt x="389" y="59"/>
                  <a:pt x="389" y="58"/>
                  <a:pt x="389" y="57"/>
                </a:cubicBezTo>
                <a:cubicBezTo>
                  <a:pt x="388" y="57"/>
                  <a:pt x="388" y="57"/>
                  <a:pt x="388" y="57"/>
                </a:cubicBezTo>
                <a:cubicBezTo>
                  <a:pt x="388" y="58"/>
                  <a:pt x="388" y="58"/>
                  <a:pt x="388" y="59"/>
                </a:cubicBezTo>
                <a:cubicBezTo>
                  <a:pt x="385" y="59"/>
                  <a:pt x="385" y="59"/>
                  <a:pt x="384" y="59"/>
                </a:cubicBezTo>
                <a:cubicBezTo>
                  <a:pt x="385" y="60"/>
                  <a:pt x="385" y="60"/>
                  <a:pt x="385" y="60"/>
                </a:cubicBezTo>
                <a:cubicBezTo>
                  <a:pt x="384" y="61"/>
                  <a:pt x="384" y="61"/>
                  <a:pt x="384" y="61"/>
                </a:cubicBezTo>
                <a:cubicBezTo>
                  <a:pt x="382" y="61"/>
                  <a:pt x="382" y="61"/>
                  <a:pt x="381" y="62"/>
                </a:cubicBezTo>
                <a:cubicBezTo>
                  <a:pt x="380" y="62"/>
                  <a:pt x="380" y="62"/>
                  <a:pt x="380" y="62"/>
                </a:cubicBezTo>
                <a:cubicBezTo>
                  <a:pt x="380" y="64"/>
                  <a:pt x="380" y="64"/>
                  <a:pt x="380" y="64"/>
                </a:cubicBezTo>
                <a:cubicBezTo>
                  <a:pt x="379" y="64"/>
                  <a:pt x="379" y="64"/>
                  <a:pt x="379" y="64"/>
                </a:cubicBezTo>
                <a:cubicBezTo>
                  <a:pt x="378" y="65"/>
                  <a:pt x="378" y="65"/>
                  <a:pt x="378" y="65"/>
                </a:cubicBezTo>
                <a:cubicBezTo>
                  <a:pt x="379" y="65"/>
                  <a:pt x="379" y="65"/>
                  <a:pt x="379" y="65"/>
                </a:cubicBezTo>
                <a:cubicBezTo>
                  <a:pt x="382" y="63"/>
                  <a:pt x="382" y="63"/>
                  <a:pt x="383" y="63"/>
                </a:cubicBezTo>
                <a:cubicBezTo>
                  <a:pt x="386" y="61"/>
                  <a:pt x="388" y="62"/>
                  <a:pt x="390" y="62"/>
                </a:cubicBezTo>
                <a:cubicBezTo>
                  <a:pt x="390" y="62"/>
                  <a:pt x="390" y="63"/>
                  <a:pt x="390" y="63"/>
                </a:cubicBezTo>
                <a:cubicBezTo>
                  <a:pt x="389" y="63"/>
                  <a:pt x="389" y="63"/>
                  <a:pt x="386" y="64"/>
                </a:cubicBezTo>
                <a:cubicBezTo>
                  <a:pt x="386" y="65"/>
                  <a:pt x="385" y="66"/>
                  <a:pt x="385" y="68"/>
                </a:cubicBezTo>
                <a:cubicBezTo>
                  <a:pt x="384" y="68"/>
                  <a:pt x="383" y="69"/>
                  <a:pt x="383" y="69"/>
                </a:cubicBezTo>
                <a:cubicBezTo>
                  <a:pt x="382" y="71"/>
                  <a:pt x="379" y="72"/>
                  <a:pt x="379" y="72"/>
                </a:cubicBezTo>
                <a:cubicBezTo>
                  <a:pt x="378" y="74"/>
                  <a:pt x="377" y="76"/>
                  <a:pt x="377" y="78"/>
                </a:cubicBezTo>
                <a:cubicBezTo>
                  <a:pt x="376" y="78"/>
                  <a:pt x="376" y="78"/>
                  <a:pt x="376" y="78"/>
                </a:cubicBezTo>
                <a:cubicBezTo>
                  <a:pt x="376" y="78"/>
                  <a:pt x="375" y="79"/>
                  <a:pt x="371" y="81"/>
                </a:cubicBezTo>
                <a:cubicBezTo>
                  <a:pt x="370" y="82"/>
                  <a:pt x="370" y="82"/>
                  <a:pt x="370" y="82"/>
                </a:cubicBezTo>
                <a:cubicBezTo>
                  <a:pt x="371" y="82"/>
                  <a:pt x="371" y="82"/>
                  <a:pt x="371" y="82"/>
                </a:cubicBezTo>
                <a:cubicBezTo>
                  <a:pt x="372" y="82"/>
                  <a:pt x="373" y="82"/>
                  <a:pt x="373" y="82"/>
                </a:cubicBezTo>
                <a:cubicBezTo>
                  <a:pt x="372" y="86"/>
                  <a:pt x="367" y="86"/>
                  <a:pt x="365" y="89"/>
                </a:cubicBezTo>
                <a:cubicBezTo>
                  <a:pt x="364" y="89"/>
                  <a:pt x="363" y="89"/>
                  <a:pt x="363" y="88"/>
                </a:cubicBezTo>
                <a:cubicBezTo>
                  <a:pt x="362" y="88"/>
                  <a:pt x="361" y="88"/>
                  <a:pt x="361" y="88"/>
                </a:cubicBezTo>
                <a:cubicBezTo>
                  <a:pt x="361" y="90"/>
                  <a:pt x="361" y="90"/>
                  <a:pt x="361" y="90"/>
                </a:cubicBezTo>
                <a:cubicBezTo>
                  <a:pt x="361" y="90"/>
                  <a:pt x="361" y="91"/>
                  <a:pt x="361" y="91"/>
                </a:cubicBezTo>
                <a:cubicBezTo>
                  <a:pt x="360" y="91"/>
                  <a:pt x="360" y="92"/>
                  <a:pt x="359" y="92"/>
                </a:cubicBezTo>
                <a:cubicBezTo>
                  <a:pt x="358" y="92"/>
                  <a:pt x="358" y="92"/>
                  <a:pt x="358" y="92"/>
                </a:cubicBezTo>
                <a:cubicBezTo>
                  <a:pt x="358" y="92"/>
                  <a:pt x="358" y="92"/>
                  <a:pt x="358" y="92"/>
                </a:cubicBezTo>
                <a:cubicBezTo>
                  <a:pt x="358" y="92"/>
                  <a:pt x="358" y="92"/>
                  <a:pt x="358" y="92"/>
                </a:cubicBezTo>
                <a:cubicBezTo>
                  <a:pt x="358" y="92"/>
                  <a:pt x="358" y="92"/>
                  <a:pt x="358" y="92"/>
                </a:cubicBezTo>
                <a:cubicBezTo>
                  <a:pt x="358" y="92"/>
                  <a:pt x="358" y="92"/>
                  <a:pt x="358" y="92"/>
                </a:cubicBezTo>
                <a:cubicBezTo>
                  <a:pt x="358" y="92"/>
                  <a:pt x="358" y="92"/>
                  <a:pt x="358" y="92"/>
                </a:cubicBezTo>
                <a:cubicBezTo>
                  <a:pt x="358" y="92"/>
                  <a:pt x="358" y="92"/>
                  <a:pt x="358" y="92"/>
                </a:cubicBezTo>
                <a:cubicBezTo>
                  <a:pt x="358" y="92"/>
                  <a:pt x="358" y="92"/>
                  <a:pt x="358" y="92"/>
                </a:cubicBezTo>
                <a:cubicBezTo>
                  <a:pt x="356" y="92"/>
                  <a:pt x="355" y="93"/>
                  <a:pt x="353" y="94"/>
                </a:cubicBezTo>
                <a:cubicBezTo>
                  <a:pt x="352" y="97"/>
                  <a:pt x="349" y="97"/>
                  <a:pt x="347" y="98"/>
                </a:cubicBezTo>
                <a:cubicBezTo>
                  <a:pt x="347" y="99"/>
                  <a:pt x="347" y="100"/>
                  <a:pt x="347" y="100"/>
                </a:cubicBezTo>
                <a:cubicBezTo>
                  <a:pt x="347" y="100"/>
                  <a:pt x="347" y="100"/>
                  <a:pt x="346" y="105"/>
                </a:cubicBezTo>
                <a:cubicBezTo>
                  <a:pt x="345" y="105"/>
                  <a:pt x="345" y="105"/>
                  <a:pt x="345" y="105"/>
                </a:cubicBezTo>
                <a:cubicBezTo>
                  <a:pt x="344" y="106"/>
                  <a:pt x="344" y="107"/>
                  <a:pt x="344" y="108"/>
                </a:cubicBezTo>
                <a:cubicBezTo>
                  <a:pt x="345" y="108"/>
                  <a:pt x="346" y="108"/>
                  <a:pt x="346" y="108"/>
                </a:cubicBezTo>
                <a:cubicBezTo>
                  <a:pt x="347" y="108"/>
                  <a:pt x="347" y="108"/>
                  <a:pt x="347" y="108"/>
                </a:cubicBezTo>
                <a:cubicBezTo>
                  <a:pt x="348" y="108"/>
                  <a:pt x="348" y="108"/>
                  <a:pt x="348" y="108"/>
                </a:cubicBezTo>
                <a:cubicBezTo>
                  <a:pt x="348" y="109"/>
                  <a:pt x="347" y="110"/>
                  <a:pt x="347" y="110"/>
                </a:cubicBezTo>
                <a:cubicBezTo>
                  <a:pt x="346" y="112"/>
                  <a:pt x="346" y="112"/>
                  <a:pt x="345" y="112"/>
                </a:cubicBezTo>
                <a:cubicBezTo>
                  <a:pt x="345" y="113"/>
                  <a:pt x="345" y="113"/>
                  <a:pt x="345" y="114"/>
                </a:cubicBezTo>
                <a:cubicBezTo>
                  <a:pt x="346" y="114"/>
                  <a:pt x="346" y="114"/>
                  <a:pt x="348" y="114"/>
                </a:cubicBezTo>
                <a:cubicBezTo>
                  <a:pt x="348" y="116"/>
                  <a:pt x="348" y="116"/>
                  <a:pt x="347" y="117"/>
                </a:cubicBezTo>
                <a:cubicBezTo>
                  <a:pt x="352" y="117"/>
                  <a:pt x="357" y="117"/>
                  <a:pt x="362" y="117"/>
                </a:cubicBezTo>
                <a:cubicBezTo>
                  <a:pt x="363" y="116"/>
                  <a:pt x="363" y="116"/>
                  <a:pt x="366" y="115"/>
                </a:cubicBezTo>
                <a:cubicBezTo>
                  <a:pt x="366" y="114"/>
                  <a:pt x="366" y="114"/>
                  <a:pt x="366" y="113"/>
                </a:cubicBezTo>
                <a:cubicBezTo>
                  <a:pt x="368" y="113"/>
                  <a:pt x="368" y="115"/>
                  <a:pt x="369" y="116"/>
                </a:cubicBezTo>
                <a:cubicBezTo>
                  <a:pt x="369" y="116"/>
                  <a:pt x="369" y="117"/>
                  <a:pt x="369" y="117"/>
                </a:cubicBezTo>
                <a:cubicBezTo>
                  <a:pt x="378" y="118"/>
                  <a:pt x="387" y="118"/>
                  <a:pt x="395" y="118"/>
                </a:cubicBezTo>
                <a:cubicBezTo>
                  <a:pt x="396" y="118"/>
                  <a:pt x="397" y="118"/>
                  <a:pt x="398" y="117"/>
                </a:cubicBezTo>
                <a:cubicBezTo>
                  <a:pt x="398" y="116"/>
                  <a:pt x="399" y="115"/>
                  <a:pt x="401" y="114"/>
                </a:cubicBezTo>
                <a:cubicBezTo>
                  <a:pt x="401" y="113"/>
                  <a:pt x="401" y="112"/>
                  <a:pt x="401" y="112"/>
                </a:cubicBezTo>
                <a:cubicBezTo>
                  <a:pt x="401" y="112"/>
                  <a:pt x="400" y="111"/>
                  <a:pt x="400" y="111"/>
                </a:cubicBezTo>
                <a:cubicBezTo>
                  <a:pt x="399" y="111"/>
                  <a:pt x="398" y="111"/>
                  <a:pt x="396" y="111"/>
                </a:cubicBezTo>
                <a:cubicBezTo>
                  <a:pt x="396" y="109"/>
                  <a:pt x="396" y="109"/>
                  <a:pt x="396" y="107"/>
                </a:cubicBezTo>
                <a:cubicBezTo>
                  <a:pt x="395" y="107"/>
                  <a:pt x="394" y="107"/>
                  <a:pt x="394" y="107"/>
                </a:cubicBezTo>
                <a:cubicBezTo>
                  <a:pt x="394" y="104"/>
                  <a:pt x="394" y="101"/>
                  <a:pt x="393" y="99"/>
                </a:cubicBezTo>
                <a:cubicBezTo>
                  <a:pt x="394" y="99"/>
                  <a:pt x="394" y="99"/>
                  <a:pt x="397" y="94"/>
                </a:cubicBezTo>
                <a:cubicBezTo>
                  <a:pt x="402" y="93"/>
                  <a:pt x="405" y="88"/>
                  <a:pt x="405" y="88"/>
                </a:cubicBezTo>
                <a:cubicBezTo>
                  <a:pt x="406" y="87"/>
                  <a:pt x="406" y="87"/>
                  <a:pt x="408" y="87"/>
                </a:cubicBezTo>
                <a:cubicBezTo>
                  <a:pt x="409" y="86"/>
                  <a:pt x="409" y="86"/>
                  <a:pt x="409" y="86"/>
                </a:cubicBezTo>
                <a:cubicBezTo>
                  <a:pt x="408" y="83"/>
                  <a:pt x="410" y="80"/>
                  <a:pt x="410" y="77"/>
                </a:cubicBezTo>
                <a:cubicBezTo>
                  <a:pt x="411" y="77"/>
                  <a:pt x="411" y="77"/>
                  <a:pt x="413" y="77"/>
                </a:cubicBezTo>
                <a:cubicBezTo>
                  <a:pt x="413" y="77"/>
                  <a:pt x="413" y="77"/>
                  <a:pt x="413" y="77"/>
                </a:cubicBezTo>
                <a:cubicBezTo>
                  <a:pt x="413" y="77"/>
                  <a:pt x="413" y="77"/>
                  <a:pt x="413" y="77"/>
                </a:cubicBezTo>
                <a:cubicBezTo>
                  <a:pt x="413" y="77"/>
                  <a:pt x="413" y="77"/>
                  <a:pt x="413" y="77"/>
                </a:cubicBezTo>
                <a:cubicBezTo>
                  <a:pt x="413" y="77"/>
                  <a:pt x="413" y="77"/>
                  <a:pt x="413" y="77"/>
                </a:cubicBezTo>
                <a:cubicBezTo>
                  <a:pt x="413" y="77"/>
                  <a:pt x="413" y="77"/>
                  <a:pt x="413" y="77"/>
                </a:cubicBezTo>
                <a:cubicBezTo>
                  <a:pt x="413" y="77"/>
                  <a:pt x="413" y="77"/>
                  <a:pt x="413" y="77"/>
                </a:cubicBezTo>
                <a:cubicBezTo>
                  <a:pt x="414" y="77"/>
                  <a:pt x="414" y="77"/>
                  <a:pt x="414" y="77"/>
                </a:cubicBezTo>
                <a:cubicBezTo>
                  <a:pt x="414" y="77"/>
                  <a:pt x="414" y="77"/>
                  <a:pt x="414" y="77"/>
                </a:cubicBezTo>
                <a:cubicBezTo>
                  <a:pt x="415" y="79"/>
                  <a:pt x="415" y="79"/>
                  <a:pt x="416" y="79"/>
                </a:cubicBezTo>
                <a:cubicBezTo>
                  <a:pt x="417" y="78"/>
                  <a:pt x="417" y="78"/>
                  <a:pt x="417" y="78"/>
                </a:cubicBezTo>
                <a:cubicBezTo>
                  <a:pt x="419" y="79"/>
                  <a:pt x="419" y="79"/>
                  <a:pt x="420" y="80"/>
                </a:cubicBezTo>
                <a:cubicBezTo>
                  <a:pt x="420" y="82"/>
                  <a:pt x="420" y="82"/>
                  <a:pt x="420" y="83"/>
                </a:cubicBezTo>
                <a:cubicBezTo>
                  <a:pt x="420" y="83"/>
                  <a:pt x="419" y="83"/>
                  <a:pt x="418" y="83"/>
                </a:cubicBezTo>
                <a:cubicBezTo>
                  <a:pt x="419" y="86"/>
                  <a:pt x="419" y="86"/>
                  <a:pt x="409" y="95"/>
                </a:cubicBezTo>
                <a:cubicBezTo>
                  <a:pt x="409" y="97"/>
                  <a:pt x="408" y="100"/>
                  <a:pt x="409" y="103"/>
                </a:cubicBezTo>
                <a:cubicBezTo>
                  <a:pt x="409" y="104"/>
                  <a:pt x="409" y="104"/>
                  <a:pt x="409" y="104"/>
                </a:cubicBezTo>
                <a:cubicBezTo>
                  <a:pt x="409" y="105"/>
                  <a:pt x="410" y="106"/>
                  <a:pt x="410" y="106"/>
                </a:cubicBezTo>
                <a:cubicBezTo>
                  <a:pt x="411" y="108"/>
                  <a:pt x="419" y="112"/>
                  <a:pt x="419" y="112"/>
                </a:cubicBezTo>
                <a:cubicBezTo>
                  <a:pt x="420" y="112"/>
                  <a:pt x="420" y="112"/>
                  <a:pt x="420" y="112"/>
                </a:cubicBezTo>
                <a:cubicBezTo>
                  <a:pt x="423" y="111"/>
                  <a:pt x="426" y="111"/>
                  <a:pt x="429" y="110"/>
                </a:cubicBezTo>
                <a:cubicBezTo>
                  <a:pt x="429" y="109"/>
                  <a:pt x="429" y="109"/>
                  <a:pt x="429" y="109"/>
                </a:cubicBezTo>
                <a:cubicBezTo>
                  <a:pt x="432" y="109"/>
                  <a:pt x="434" y="109"/>
                  <a:pt x="436" y="109"/>
                </a:cubicBezTo>
                <a:cubicBezTo>
                  <a:pt x="436" y="109"/>
                  <a:pt x="437" y="108"/>
                  <a:pt x="438" y="108"/>
                </a:cubicBezTo>
                <a:cubicBezTo>
                  <a:pt x="438" y="108"/>
                  <a:pt x="438" y="108"/>
                  <a:pt x="438" y="108"/>
                </a:cubicBezTo>
                <a:cubicBezTo>
                  <a:pt x="439" y="109"/>
                  <a:pt x="439" y="109"/>
                  <a:pt x="440" y="110"/>
                </a:cubicBezTo>
                <a:cubicBezTo>
                  <a:pt x="442" y="111"/>
                  <a:pt x="443" y="111"/>
                  <a:pt x="445" y="111"/>
                </a:cubicBezTo>
                <a:cubicBezTo>
                  <a:pt x="445" y="111"/>
                  <a:pt x="445" y="111"/>
                  <a:pt x="445" y="111"/>
                </a:cubicBezTo>
                <a:cubicBezTo>
                  <a:pt x="445" y="112"/>
                  <a:pt x="445" y="112"/>
                  <a:pt x="445" y="112"/>
                </a:cubicBezTo>
                <a:cubicBezTo>
                  <a:pt x="439" y="112"/>
                  <a:pt x="438" y="112"/>
                  <a:pt x="437" y="116"/>
                </a:cubicBezTo>
                <a:cubicBezTo>
                  <a:pt x="432" y="118"/>
                  <a:pt x="428" y="114"/>
                  <a:pt x="424" y="116"/>
                </a:cubicBezTo>
                <a:cubicBezTo>
                  <a:pt x="422" y="116"/>
                  <a:pt x="422" y="116"/>
                  <a:pt x="421" y="116"/>
                </a:cubicBezTo>
                <a:cubicBezTo>
                  <a:pt x="421" y="117"/>
                  <a:pt x="420" y="118"/>
                  <a:pt x="420" y="118"/>
                </a:cubicBezTo>
                <a:cubicBezTo>
                  <a:pt x="453" y="120"/>
                  <a:pt x="485" y="121"/>
                  <a:pt x="515" y="121"/>
                </a:cubicBezTo>
                <a:cubicBezTo>
                  <a:pt x="528" y="121"/>
                  <a:pt x="539" y="121"/>
                  <a:pt x="550" y="121"/>
                </a:cubicBezTo>
                <a:moveTo>
                  <a:pt x="362" y="117"/>
                </a:moveTo>
                <a:cubicBezTo>
                  <a:pt x="357" y="117"/>
                  <a:pt x="352" y="117"/>
                  <a:pt x="347" y="117"/>
                </a:cubicBezTo>
                <a:cubicBezTo>
                  <a:pt x="347" y="117"/>
                  <a:pt x="347" y="117"/>
                  <a:pt x="347" y="117"/>
                </a:cubicBezTo>
                <a:cubicBezTo>
                  <a:pt x="346" y="118"/>
                  <a:pt x="346" y="118"/>
                  <a:pt x="346" y="118"/>
                </a:cubicBezTo>
                <a:cubicBezTo>
                  <a:pt x="346" y="118"/>
                  <a:pt x="346" y="118"/>
                  <a:pt x="346" y="119"/>
                </a:cubicBezTo>
                <a:cubicBezTo>
                  <a:pt x="346" y="119"/>
                  <a:pt x="346" y="119"/>
                  <a:pt x="346" y="119"/>
                </a:cubicBezTo>
                <a:cubicBezTo>
                  <a:pt x="349" y="119"/>
                  <a:pt x="349" y="119"/>
                  <a:pt x="349" y="119"/>
                </a:cubicBezTo>
                <a:cubicBezTo>
                  <a:pt x="349" y="120"/>
                  <a:pt x="349" y="120"/>
                  <a:pt x="349" y="120"/>
                </a:cubicBezTo>
                <a:cubicBezTo>
                  <a:pt x="349" y="120"/>
                  <a:pt x="349" y="120"/>
                  <a:pt x="350" y="121"/>
                </a:cubicBezTo>
                <a:cubicBezTo>
                  <a:pt x="351" y="121"/>
                  <a:pt x="352" y="121"/>
                  <a:pt x="352" y="121"/>
                </a:cubicBezTo>
                <a:cubicBezTo>
                  <a:pt x="353" y="121"/>
                  <a:pt x="353" y="121"/>
                  <a:pt x="354" y="122"/>
                </a:cubicBezTo>
                <a:cubicBezTo>
                  <a:pt x="354" y="122"/>
                  <a:pt x="354" y="122"/>
                  <a:pt x="355" y="122"/>
                </a:cubicBezTo>
                <a:cubicBezTo>
                  <a:pt x="355" y="122"/>
                  <a:pt x="356" y="121"/>
                  <a:pt x="357" y="121"/>
                </a:cubicBezTo>
                <a:cubicBezTo>
                  <a:pt x="357" y="120"/>
                  <a:pt x="357" y="120"/>
                  <a:pt x="357" y="120"/>
                </a:cubicBezTo>
                <a:cubicBezTo>
                  <a:pt x="359" y="120"/>
                  <a:pt x="359" y="120"/>
                  <a:pt x="359" y="120"/>
                </a:cubicBezTo>
                <a:cubicBezTo>
                  <a:pt x="359" y="120"/>
                  <a:pt x="360" y="119"/>
                  <a:pt x="360" y="119"/>
                </a:cubicBezTo>
                <a:cubicBezTo>
                  <a:pt x="360" y="118"/>
                  <a:pt x="360" y="118"/>
                  <a:pt x="360" y="118"/>
                </a:cubicBezTo>
                <a:cubicBezTo>
                  <a:pt x="361" y="118"/>
                  <a:pt x="361" y="118"/>
                  <a:pt x="362" y="117"/>
                </a:cubicBezTo>
                <a:moveTo>
                  <a:pt x="395" y="118"/>
                </a:moveTo>
                <a:cubicBezTo>
                  <a:pt x="387" y="118"/>
                  <a:pt x="378" y="118"/>
                  <a:pt x="369" y="118"/>
                </a:cubicBezTo>
                <a:cubicBezTo>
                  <a:pt x="369" y="119"/>
                  <a:pt x="371" y="119"/>
                  <a:pt x="371" y="121"/>
                </a:cubicBezTo>
                <a:cubicBezTo>
                  <a:pt x="371" y="121"/>
                  <a:pt x="371" y="121"/>
                  <a:pt x="371" y="121"/>
                </a:cubicBezTo>
                <a:cubicBezTo>
                  <a:pt x="371" y="122"/>
                  <a:pt x="370" y="122"/>
                  <a:pt x="370" y="122"/>
                </a:cubicBezTo>
                <a:cubicBezTo>
                  <a:pt x="370" y="122"/>
                  <a:pt x="370" y="124"/>
                  <a:pt x="371" y="125"/>
                </a:cubicBezTo>
                <a:cubicBezTo>
                  <a:pt x="372" y="125"/>
                  <a:pt x="372" y="125"/>
                  <a:pt x="372" y="125"/>
                </a:cubicBezTo>
                <a:cubicBezTo>
                  <a:pt x="372" y="125"/>
                  <a:pt x="373" y="126"/>
                  <a:pt x="373" y="127"/>
                </a:cubicBezTo>
                <a:cubicBezTo>
                  <a:pt x="373" y="127"/>
                  <a:pt x="373" y="128"/>
                  <a:pt x="373" y="128"/>
                </a:cubicBezTo>
                <a:cubicBezTo>
                  <a:pt x="373" y="129"/>
                  <a:pt x="373" y="129"/>
                  <a:pt x="373" y="129"/>
                </a:cubicBezTo>
                <a:cubicBezTo>
                  <a:pt x="373" y="131"/>
                  <a:pt x="374" y="131"/>
                  <a:pt x="375" y="132"/>
                </a:cubicBezTo>
                <a:cubicBezTo>
                  <a:pt x="376" y="133"/>
                  <a:pt x="376" y="133"/>
                  <a:pt x="376" y="134"/>
                </a:cubicBezTo>
                <a:cubicBezTo>
                  <a:pt x="376" y="135"/>
                  <a:pt x="375" y="135"/>
                  <a:pt x="375" y="136"/>
                </a:cubicBezTo>
                <a:cubicBezTo>
                  <a:pt x="375" y="137"/>
                  <a:pt x="375" y="137"/>
                  <a:pt x="375" y="137"/>
                </a:cubicBezTo>
                <a:cubicBezTo>
                  <a:pt x="375" y="137"/>
                  <a:pt x="376" y="138"/>
                  <a:pt x="376" y="138"/>
                </a:cubicBezTo>
                <a:cubicBezTo>
                  <a:pt x="378" y="139"/>
                  <a:pt x="380" y="139"/>
                  <a:pt x="382" y="139"/>
                </a:cubicBezTo>
                <a:cubicBezTo>
                  <a:pt x="382" y="136"/>
                  <a:pt x="383" y="134"/>
                  <a:pt x="385" y="135"/>
                </a:cubicBezTo>
                <a:cubicBezTo>
                  <a:pt x="385" y="135"/>
                  <a:pt x="386" y="135"/>
                  <a:pt x="386" y="135"/>
                </a:cubicBezTo>
                <a:cubicBezTo>
                  <a:pt x="387" y="135"/>
                  <a:pt x="387" y="135"/>
                  <a:pt x="387" y="135"/>
                </a:cubicBezTo>
                <a:cubicBezTo>
                  <a:pt x="388" y="136"/>
                  <a:pt x="388" y="135"/>
                  <a:pt x="389" y="134"/>
                </a:cubicBezTo>
                <a:cubicBezTo>
                  <a:pt x="389" y="134"/>
                  <a:pt x="390" y="134"/>
                  <a:pt x="391" y="134"/>
                </a:cubicBezTo>
                <a:cubicBezTo>
                  <a:pt x="391" y="133"/>
                  <a:pt x="391" y="132"/>
                  <a:pt x="391" y="131"/>
                </a:cubicBezTo>
                <a:cubicBezTo>
                  <a:pt x="392" y="131"/>
                  <a:pt x="394" y="131"/>
                  <a:pt x="395" y="131"/>
                </a:cubicBezTo>
                <a:cubicBezTo>
                  <a:pt x="395" y="130"/>
                  <a:pt x="395" y="130"/>
                  <a:pt x="395" y="129"/>
                </a:cubicBezTo>
                <a:cubicBezTo>
                  <a:pt x="394" y="129"/>
                  <a:pt x="394" y="129"/>
                  <a:pt x="393" y="129"/>
                </a:cubicBezTo>
                <a:cubicBezTo>
                  <a:pt x="391" y="129"/>
                  <a:pt x="391" y="129"/>
                  <a:pt x="391" y="129"/>
                </a:cubicBezTo>
                <a:cubicBezTo>
                  <a:pt x="391" y="128"/>
                  <a:pt x="391" y="128"/>
                  <a:pt x="391" y="128"/>
                </a:cubicBezTo>
                <a:cubicBezTo>
                  <a:pt x="390" y="128"/>
                  <a:pt x="390" y="128"/>
                  <a:pt x="390" y="128"/>
                </a:cubicBezTo>
                <a:cubicBezTo>
                  <a:pt x="392" y="125"/>
                  <a:pt x="392" y="125"/>
                  <a:pt x="392" y="123"/>
                </a:cubicBezTo>
                <a:cubicBezTo>
                  <a:pt x="393" y="120"/>
                  <a:pt x="393" y="120"/>
                  <a:pt x="393" y="120"/>
                </a:cubicBezTo>
                <a:cubicBezTo>
                  <a:pt x="394" y="119"/>
                  <a:pt x="395" y="119"/>
                  <a:pt x="395" y="118"/>
                </a:cubicBezTo>
                <a:moveTo>
                  <a:pt x="605" y="288"/>
                </a:moveTo>
                <a:cubicBezTo>
                  <a:pt x="596" y="225"/>
                  <a:pt x="577" y="168"/>
                  <a:pt x="550" y="121"/>
                </a:cubicBezTo>
                <a:cubicBezTo>
                  <a:pt x="539" y="121"/>
                  <a:pt x="528" y="121"/>
                  <a:pt x="515" y="121"/>
                </a:cubicBezTo>
                <a:cubicBezTo>
                  <a:pt x="485" y="121"/>
                  <a:pt x="453" y="120"/>
                  <a:pt x="420" y="119"/>
                </a:cubicBezTo>
                <a:cubicBezTo>
                  <a:pt x="418" y="119"/>
                  <a:pt x="416" y="119"/>
                  <a:pt x="415" y="119"/>
                </a:cubicBezTo>
                <a:cubicBezTo>
                  <a:pt x="416" y="119"/>
                  <a:pt x="416" y="119"/>
                  <a:pt x="416" y="119"/>
                </a:cubicBezTo>
                <a:cubicBezTo>
                  <a:pt x="416" y="119"/>
                  <a:pt x="416" y="119"/>
                  <a:pt x="416" y="119"/>
                </a:cubicBezTo>
                <a:cubicBezTo>
                  <a:pt x="416" y="119"/>
                  <a:pt x="416" y="119"/>
                  <a:pt x="416" y="119"/>
                </a:cubicBezTo>
                <a:cubicBezTo>
                  <a:pt x="416" y="119"/>
                  <a:pt x="416" y="119"/>
                  <a:pt x="416" y="119"/>
                </a:cubicBezTo>
                <a:cubicBezTo>
                  <a:pt x="416" y="119"/>
                  <a:pt x="416" y="119"/>
                  <a:pt x="416" y="119"/>
                </a:cubicBezTo>
                <a:cubicBezTo>
                  <a:pt x="416" y="119"/>
                  <a:pt x="416" y="119"/>
                  <a:pt x="416" y="119"/>
                </a:cubicBezTo>
                <a:cubicBezTo>
                  <a:pt x="416" y="119"/>
                  <a:pt x="416" y="119"/>
                  <a:pt x="416" y="119"/>
                </a:cubicBezTo>
                <a:cubicBezTo>
                  <a:pt x="416" y="119"/>
                  <a:pt x="416" y="119"/>
                  <a:pt x="416" y="119"/>
                </a:cubicBezTo>
                <a:cubicBezTo>
                  <a:pt x="415" y="120"/>
                  <a:pt x="414" y="120"/>
                  <a:pt x="412" y="121"/>
                </a:cubicBezTo>
                <a:cubicBezTo>
                  <a:pt x="412" y="121"/>
                  <a:pt x="412" y="122"/>
                  <a:pt x="413" y="123"/>
                </a:cubicBezTo>
                <a:cubicBezTo>
                  <a:pt x="415" y="124"/>
                  <a:pt x="415" y="124"/>
                  <a:pt x="418" y="124"/>
                </a:cubicBezTo>
                <a:cubicBezTo>
                  <a:pt x="418" y="123"/>
                  <a:pt x="420" y="122"/>
                  <a:pt x="420" y="121"/>
                </a:cubicBezTo>
                <a:cubicBezTo>
                  <a:pt x="423" y="122"/>
                  <a:pt x="424" y="125"/>
                  <a:pt x="426" y="126"/>
                </a:cubicBezTo>
                <a:cubicBezTo>
                  <a:pt x="426" y="126"/>
                  <a:pt x="426" y="127"/>
                  <a:pt x="426" y="127"/>
                </a:cubicBezTo>
                <a:cubicBezTo>
                  <a:pt x="425" y="128"/>
                  <a:pt x="424" y="129"/>
                  <a:pt x="423" y="130"/>
                </a:cubicBezTo>
                <a:cubicBezTo>
                  <a:pt x="423" y="131"/>
                  <a:pt x="422" y="131"/>
                  <a:pt x="421" y="131"/>
                </a:cubicBezTo>
                <a:cubicBezTo>
                  <a:pt x="421" y="131"/>
                  <a:pt x="420" y="131"/>
                  <a:pt x="420" y="131"/>
                </a:cubicBezTo>
                <a:cubicBezTo>
                  <a:pt x="419" y="130"/>
                  <a:pt x="419" y="129"/>
                  <a:pt x="419" y="129"/>
                </a:cubicBezTo>
                <a:cubicBezTo>
                  <a:pt x="418" y="128"/>
                  <a:pt x="417" y="128"/>
                  <a:pt x="417" y="128"/>
                </a:cubicBezTo>
                <a:cubicBezTo>
                  <a:pt x="417" y="127"/>
                  <a:pt x="417" y="126"/>
                  <a:pt x="417" y="126"/>
                </a:cubicBezTo>
                <a:cubicBezTo>
                  <a:pt x="416" y="126"/>
                  <a:pt x="416" y="126"/>
                  <a:pt x="415" y="126"/>
                </a:cubicBezTo>
                <a:cubicBezTo>
                  <a:pt x="415" y="127"/>
                  <a:pt x="414" y="128"/>
                  <a:pt x="413" y="128"/>
                </a:cubicBezTo>
                <a:cubicBezTo>
                  <a:pt x="412" y="133"/>
                  <a:pt x="410" y="141"/>
                  <a:pt x="410" y="141"/>
                </a:cubicBezTo>
                <a:cubicBezTo>
                  <a:pt x="411" y="141"/>
                  <a:pt x="411" y="141"/>
                  <a:pt x="412" y="142"/>
                </a:cubicBezTo>
                <a:cubicBezTo>
                  <a:pt x="411" y="143"/>
                  <a:pt x="411" y="143"/>
                  <a:pt x="411" y="143"/>
                </a:cubicBezTo>
                <a:cubicBezTo>
                  <a:pt x="404" y="141"/>
                  <a:pt x="404" y="141"/>
                  <a:pt x="402" y="143"/>
                </a:cubicBezTo>
                <a:cubicBezTo>
                  <a:pt x="403" y="144"/>
                  <a:pt x="404" y="145"/>
                  <a:pt x="404" y="146"/>
                </a:cubicBezTo>
                <a:cubicBezTo>
                  <a:pt x="404" y="147"/>
                  <a:pt x="404" y="147"/>
                  <a:pt x="404" y="147"/>
                </a:cubicBezTo>
                <a:cubicBezTo>
                  <a:pt x="403" y="147"/>
                  <a:pt x="403" y="147"/>
                  <a:pt x="403" y="147"/>
                </a:cubicBezTo>
                <a:cubicBezTo>
                  <a:pt x="401" y="145"/>
                  <a:pt x="399" y="144"/>
                  <a:pt x="397" y="142"/>
                </a:cubicBezTo>
                <a:cubicBezTo>
                  <a:pt x="383" y="149"/>
                  <a:pt x="379" y="151"/>
                  <a:pt x="379" y="144"/>
                </a:cubicBezTo>
                <a:cubicBezTo>
                  <a:pt x="377" y="144"/>
                  <a:pt x="377" y="144"/>
                  <a:pt x="377" y="144"/>
                </a:cubicBezTo>
                <a:cubicBezTo>
                  <a:pt x="376" y="145"/>
                  <a:pt x="375" y="145"/>
                  <a:pt x="374" y="145"/>
                </a:cubicBezTo>
                <a:cubicBezTo>
                  <a:pt x="373" y="145"/>
                  <a:pt x="372" y="145"/>
                  <a:pt x="372" y="145"/>
                </a:cubicBezTo>
                <a:cubicBezTo>
                  <a:pt x="371" y="145"/>
                  <a:pt x="370" y="145"/>
                  <a:pt x="370" y="145"/>
                </a:cubicBezTo>
                <a:cubicBezTo>
                  <a:pt x="370" y="145"/>
                  <a:pt x="370" y="146"/>
                  <a:pt x="370" y="147"/>
                </a:cubicBezTo>
                <a:cubicBezTo>
                  <a:pt x="369" y="148"/>
                  <a:pt x="368" y="148"/>
                  <a:pt x="368" y="148"/>
                </a:cubicBezTo>
                <a:cubicBezTo>
                  <a:pt x="367" y="148"/>
                  <a:pt x="367" y="147"/>
                  <a:pt x="366" y="147"/>
                </a:cubicBezTo>
                <a:cubicBezTo>
                  <a:pt x="366" y="146"/>
                  <a:pt x="365" y="145"/>
                  <a:pt x="364" y="145"/>
                </a:cubicBezTo>
                <a:cubicBezTo>
                  <a:pt x="363" y="145"/>
                  <a:pt x="363" y="145"/>
                  <a:pt x="362" y="145"/>
                </a:cubicBezTo>
                <a:cubicBezTo>
                  <a:pt x="362" y="144"/>
                  <a:pt x="362" y="144"/>
                  <a:pt x="362" y="143"/>
                </a:cubicBezTo>
                <a:cubicBezTo>
                  <a:pt x="362" y="143"/>
                  <a:pt x="363" y="142"/>
                  <a:pt x="363" y="141"/>
                </a:cubicBezTo>
                <a:cubicBezTo>
                  <a:pt x="364" y="141"/>
                  <a:pt x="365" y="141"/>
                  <a:pt x="366" y="141"/>
                </a:cubicBezTo>
                <a:cubicBezTo>
                  <a:pt x="368" y="142"/>
                  <a:pt x="370" y="143"/>
                  <a:pt x="372" y="143"/>
                </a:cubicBezTo>
                <a:cubicBezTo>
                  <a:pt x="372" y="142"/>
                  <a:pt x="374" y="140"/>
                  <a:pt x="374" y="135"/>
                </a:cubicBezTo>
                <a:cubicBezTo>
                  <a:pt x="373" y="134"/>
                  <a:pt x="373" y="134"/>
                  <a:pt x="372" y="134"/>
                </a:cubicBezTo>
                <a:cubicBezTo>
                  <a:pt x="369" y="135"/>
                  <a:pt x="369" y="135"/>
                  <a:pt x="368" y="136"/>
                </a:cubicBezTo>
                <a:cubicBezTo>
                  <a:pt x="367" y="137"/>
                  <a:pt x="367" y="137"/>
                  <a:pt x="367" y="137"/>
                </a:cubicBezTo>
                <a:cubicBezTo>
                  <a:pt x="366" y="137"/>
                  <a:pt x="366" y="137"/>
                  <a:pt x="366" y="137"/>
                </a:cubicBezTo>
                <a:cubicBezTo>
                  <a:pt x="366" y="136"/>
                  <a:pt x="366" y="136"/>
                  <a:pt x="366" y="135"/>
                </a:cubicBezTo>
                <a:cubicBezTo>
                  <a:pt x="366" y="135"/>
                  <a:pt x="367" y="134"/>
                  <a:pt x="367" y="134"/>
                </a:cubicBezTo>
                <a:cubicBezTo>
                  <a:pt x="367" y="132"/>
                  <a:pt x="367" y="132"/>
                  <a:pt x="367" y="131"/>
                </a:cubicBezTo>
                <a:cubicBezTo>
                  <a:pt x="367" y="132"/>
                  <a:pt x="366" y="132"/>
                  <a:pt x="366" y="132"/>
                </a:cubicBezTo>
                <a:cubicBezTo>
                  <a:pt x="365" y="125"/>
                  <a:pt x="365" y="125"/>
                  <a:pt x="364" y="124"/>
                </a:cubicBezTo>
                <a:cubicBezTo>
                  <a:pt x="360" y="128"/>
                  <a:pt x="360" y="128"/>
                  <a:pt x="359" y="128"/>
                </a:cubicBezTo>
                <a:cubicBezTo>
                  <a:pt x="358" y="129"/>
                  <a:pt x="358" y="129"/>
                  <a:pt x="358" y="130"/>
                </a:cubicBezTo>
                <a:cubicBezTo>
                  <a:pt x="358" y="131"/>
                  <a:pt x="358" y="131"/>
                  <a:pt x="358" y="131"/>
                </a:cubicBezTo>
                <a:cubicBezTo>
                  <a:pt x="357" y="132"/>
                  <a:pt x="356" y="132"/>
                  <a:pt x="355" y="133"/>
                </a:cubicBezTo>
                <a:cubicBezTo>
                  <a:pt x="353" y="136"/>
                  <a:pt x="357" y="138"/>
                  <a:pt x="356" y="141"/>
                </a:cubicBezTo>
                <a:cubicBezTo>
                  <a:pt x="356" y="142"/>
                  <a:pt x="356" y="142"/>
                  <a:pt x="356" y="142"/>
                </a:cubicBezTo>
                <a:cubicBezTo>
                  <a:pt x="355" y="144"/>
                  <a:pt x="355" y="144"/>
                  <a:pt x="355" y="144"/>
                </a:cubicBezTo>
                <a:cubicBezTo>
                  <a:pt x="356" y="145"/>
                  <a:pt x="356" y="147"/>
                  <a:pt x="356" y="148"/>
                </a:cubicBezTo>
                <a:cubicBezTo>
                  <a:pt x="356" y="149"/>
                  <a:pt x="356" y="150"/>
                  <a:pt x="356" y="150"/>
                </a:cubicBezTo>
                <a:cubicBezTo>
                  <a:pt x="356" y="150"/>
                  <a:pt x="355" y="150"/>
                  <a:pt x="355" y="150"/>
                </a:cubicBezTo>
                <a:cubicBezTo>
                  <a:pt x="354" y="150"/>
                  <a:pt x="354" y="150"/>
                  <a:pt x="353" y="150"/>
                </a:cubicBezTo>
                <a:cubicBezTo>
                  <a:pt x="351" y="151"/>
                  <a:pt x="351" y="151"/>
                  <a:pt x="350" y="150"/>
                </a:cubicBezTo>
                <a:cubicBezTo>
                  <a:pt x="346" y="150"/>
                  <a:pt x="346" y="150"/>
                  <a:pt x="337" y="156"/>
                </a:cubicBezTo>
                <a:cubicBezTo>
                  <a:pt x="336" y="155"/>
                  <a:pt x="336" y="155"/>
                  <a:pt x="335" y="155"/>
                </a:cubicBezTo>
                <a:cubicBezTo>
                  <a:pt x="335" y="155"/>
                  <a:pt x="335" y="155"/>
                  <a:pt x="334" y="155"/>
                </a:cubicBezTo>
                <a:cubicBezTo>
                  <a:pt x="334" y="155"/>
                  <a:pt x="333" y="155"/>
                  <a:pt x="333" y="155"/>
                </a:cubicBezTo>
                <a:cubicBezTo>
                  <a:pt x="332" y="155"/>
                  <a:pt x="332" y="156"/>
                  <a:pt x="332" y="157"/>
                </a:cubicBezTo>
                <a:cubicBezTo>
                  <a:pt x="334" y="158"/>
                  <a:pt x="334" y="158"/>
                  <a:pt x="334" y="158"/>
                </a:cubicBezTo>
                <a:cubicBezTo>
                  <a:pt x="334" y="159"/>
                  <a:pt x="334" y="160"/>
                  <a:pt x="333" y="161"/>
                </a:cubicBezTo>
                <a:cubicBezTo>
                  <a:pt x="330" y="161"/>
                  <a:pt x="330" y="161"/>
                  <a:pt x="325" y="165"/>
                </a:cubicBezTo>
                <a:cubicBezTo>
                  <a:pt x="324" y="165"/>
                  <a:pt x="324" y="165"/>
                  <a:pt x="324" y="165"/>
                </a:cubicBezTo>
                <a:cubicBezTo>
                  <a:pt x="323" y="165"/>
                  <a:pt x="322" y="165"/>
                  <a:pt x="322" y="165"/>
                </a:cubicBezTo>
                <a:cubicBezTo>
                  <a:pt x="320" y="167"/>
                  <a:pt x="320" y="169"/>
                  <a:pt x="319" y="171"/>
                </a:cubicBezTo>
                <a:cubicBezTo>
                  <a:pt x="317" y="171"/>
                  <a:pt x="316" y="171"/>
                  <a:pt x="314" y="172"/>
                </a:cubicBezTo>
                <a:cubicBezTo>
                  <a:pt x="314" y="173"/>
                  <a:pt x="313" y="174"/>
                  <a:pt x="313" y="175"/>
                </a:cubicBezTo>
                <a:cubicBezTo>
                  <a:pt x="312" y="175"/>
                  <a:pt x="311" y="175"/>
                  <a:pt x="310" y="175"/>
                </a:cubicBezTo>
                <a:cubicBezTo>
                  <a:pt x="309" y="174"/>
                  <a:pt x="309" y="174"/>
                  <a:pt x="309" y="174"/>
                </a:cubicBezTo>
                <a:cubicBezTo>
                  <a:pt x="308" y="174"/>
                  <a:pt x="307" y="174"/>
                  <a:pt x="307" y="174"/>
                </a:cubicBezTo>
                <a:cubicBezTo>
                  <a:pt x="306" y="173"/>
                  <a:pt x="306" y="173"/>
                  <a:pt x="306" y="173"/>
                </a:cubicBezTo>
                <a:cubicBezTo>
                  <a:pt x="305" y="172"/>
                  <a:pt x="305" y="172"/>
                  <a:pt x="304" y="172"/>
                </a:cubicBezTo>
                <a:cubicBezTo>
                  <a:pt x="303" y="173"/>
                  <a:pt x="303" y="174"/>
                  <a:pt x="303" y="175"/>
                </a:cubicBezTo>
                <a:cubicBezTo>
                  <a:pt x="303" y="175"/>
                  <a:pt x="304" y="176"/>
                  <a:pt x="304" y="176"/>
                </a:cubicBezTo>
                <a:cubicBezTo>
                  <a:pt x="304" y="176"/>
                  <a:pt x="303" y="177"/>
                  <a:pt x="303" y="178"/>
                </a:cubicBezTo>
                <a:cubicBezTo>
                  <a:pt x="303" y="179"/>
                  <a:pt x="303" y="179"/>
                  <a:pt x="303" y="179"/>
                </a:cubicBezTo>
                <a:cubicBezTo>
                  <a:pt x="303" y="179"/>
                  <a:pt x="303" y="180"/>
                  <a:pt x="303" y="180"/>
                </a:cubicBezTo>
                <a:cubicBezTo>
                  <a:pt x="301" y="180"/>
                  <a:pt x="298" y="180"/>
                  <a:pt x="296" y="180"/>
                </a:cubicBezTo>
                <a:cubicBezTo>
                  <a:pt x="295" y="179"/>
                  <a:pt x="295" y="179"/>
                  <a:pt x="295" y="178"/>
                </a:cubicBezTo>
                <a:cubicBezTo>
                  <a:pt x="289" y="179"/>
                  <a:pt x="289" y="179"/>
                  <a:pt x="288" y="180"/>
                </a:cubicBezTo>
                <a:cubicBezTo>
                  <a:pt x="288" y="182"/>
                  <a:pt x="289" y="182"/>
                  <a:pt x="289" y="182"/>
                </a:cubicBezTo>
                <a:cubicBezTo>
                  <a:pt x="290" y="183"/>
                  <a:pt x="291" y="184"/>
                  <a:pt x="292" y="184"/>
                </a:cubicBezTo>
                <a:cubicBezTo>
                  <a:pt x="294" y="184"/>
                  <a:pt x="294" y="184"/>
                  <a:pt x="295" y="184"/>
                </a:cubicBezTo>
                <a:cubicBezTo>
                  <a:pt x="298" y="187"/>
                  <a:pt x="298" y="187"/>
                  <a:pt x="298" y="188"/>
                </a:cubicBezTo>
                <a:cubicBezTo>
                  <a:pt x="299" y="191"/>
                  <a:pt x="299" y="193"/>
                  <a:pt x="299" y="195"/>
                </a:cubicBezTo>
                <a:cubicBezTo>
                  <a:pt x="300" y="196"/>
                  <a:pt x="301" y="197"/>
                  <a:pt x="302" y="199"/>
                </a:cubicBezTo>
                <a:cubicBezTo>
                  <a:pt x="302" y="201"/>
                  <a:pt x="302" y="201"/>
                  <a:pt x="297" y="213"/>
                </a:cubicBezTo>
                <a:cubicBezTo>
                  <a:pt x="296" y="214"/>
                  <a:pt x="294" y="215"/>
                  <a:pt x="293" y="215"/>
                </a:cubicBezTo>
                <a:cubicBezTo>
                  <a:pt x="292" y="215"/>
                  <a:pt x="292" y="215"/>
                  <a:pt x="292" y="215"/>
                </a:cubicBezTo>
                <a:cubicBezTo>
                  <a:pt x="289" y="214"/>
                  <a:pt x="286" y="214"/>
                  <a:pt x="283" y="212"/>
                </a:cubicBezTo>
                <a:cubicBezTo>
                  <a:pt x="279" y="211"/>
                  <a:pt x="276" y="211"/>
                  <a:pt x="273" y="211"/>
                </a:cubicBezTo>
                <a:cubicBezTo>
                  <a:pt x="269" y="210"/>
                  <a:pt x="269" y="210"/>
                  <a:pt x="268" y="209"/>
                </a:cubicBezTo>
                <a:cubicBezTo>
                  <a:pt x="268" y="209"/>
                  <a:pt x="268" y="209"/>
                  <a:pt x="268" y="209"/>
                </a:cubicBezTo>
                <a:cubicBezTo>
                  <a:pt x="267" y="210"/>
                  <a:pt x="267" y="210"/>
                  <a:pt x="266" y="210"/>
                </a:cubicBezTo>
                <a:cubicBezTo>
                  <a:pt x="264" y="212"/>
                  <a:pt x="262" y="212"/>
                  <a:pt x="260" y="212"/>
                </a:cubicBezTo>
                <a:cubicBezTo>
                  <a:pt x="260" y="213"/>
                  <a:pt x="260" y="213"/>
                  <a:pt x="260" y="213"/>
                </a:cubicBezTo>
                <a:cubicBezTo>
                  <a:pt x="262" y="217"/>
                  <a:pt x="258" y="221"/>
                  <a:pt x="260" y="225"/>
                </a:cubicBezTo>
                <a:cubicBezTo>
                  <a:pt x="259" y="227"/>
                  <a:pt x="259" y="229"/>
                  <a:pt x="259" y="232"/>
                </a:cubicBezTo>
                <a:cubicBezTo>
                  <a:pt x="254" y="239"/>
                  <a:pt x="254" y="239"/>
                  <a:pt x="255" y="241"/>
                </a:cubicBezTo>
                <a:cubicBezTo>
                  <a:pt x="256" y="243"/>
                  <a:pt x="256" y="244"/>
                  <a:pt x="256" y="244"/>
                </a:cubicBezTo>
                <a:cubicBezTo>
                  <a:pt x="255" y="245"/>
                  <a:pt x="255" y="245"/>
                  <a:pt x="255" y="245"/>
                </a:cubicBezTo>
                <a:cubicBezTo>
                  <a:pt x="254" y="247"/>
                  <a:pt x="254" y="247"/>
                  <a:pt x="254" y="251"/>
                </a:cubicBezTo>
                <a:cubicBezTo>
                  <a:pt x="255" y="251"/>
                  <a:pt x="256" y="251"/>
                  <a:pt x="257" y="251"/>
                </a:cubicBezTo>
                <a:cubicBezTo>
                  <a:pt x="259" y="251"/>
                  <a:pt x="260" y="250"/>
                  <a:pt x="262" y="253"/>
                </a:cubicBezTo>
                <a:cubicBezTo>
                  <a:pt x="263" y="253"/>
                  <a:pt x="264" y="252"/>
                  <a:pt x="265" y="252"/>
                </a:cubicBezTo>
                <a:cubicBezTo>
                  <a:pt x="266" y="252"/>
                  <a:pt x="266" y="252"/>
                  <a:pt x="269" y="254"/>
                </a:cubicBezTo>
                <a:cubicBezTo>
                  <a:pt x="270" y="255"/>
                  <a:pt x="270" y="257"/>
                  <a:pt x="271" y="258"/>
                </a:cubicBezTo>
                <a:cubicBezTo>
                  <a:pt x="271" y="258"/>
                  <a:pt x="272" y="258"/>
                  <a:pt x="272" y="258"/>
                </a:cubicBezTo>
                <a:cubicBezTo>
                  <a:pt x="271" y="257"/>
                  <a:pt x="271" y="257"/>
                  <a:pt x="271" y="257"/>
                </a:cubicBezTo>
                <a:cubicBezTo>
                  <a:pt x="281" y="254"/>
                  <a:pt x="289" y="246"/>
                  <a:pt x="301" y="246"/>
                </a:cubicBezTo>
                <a:cubicBezTo>
                  <a:pt x="303" y="244"/>
                  <a:pt x="303" y="243"/>
                  <a:pt x="303" y="242"/>
                </a:cubicBezTo>
                <a:cubicBezTo>
                  <a:pt x="302" y="241"/>
                  <a:pt x="301" y="240"/>
                  <a:pt x="301" y="239"/>
                </a:cubicBezTo>
                <a:cubicBezTo>
                  <a:pt x="301" y="238"/>
                  <a:pt x="301" y="238"/>
                  <a:pt x="304" y="232"/>
                </a:cubicBezTo>
                <a:cubicBezTo>
                  <a:pt x="306" y="229"/>
                  <a:pt x="320" y="226"/>
                  <a:pt x="320" y="226"/>
                </a:cubicBezTo>
                <a:cubicBezTo>
                  <a:pt x="322" y="224"/>
                  <a:pt x="322" y="223"/>
                  <a:pt x="322" y="222"/>
                </a:cubicBezTo>
                <a:cubicBezTo>
                  <a:pt x="322" y="222"/>
                  <a:pt x="322" y="222"/>
                  <a:pt x="322" y="221"/>
                </a:cubicBezTo>
                <a:cubicBezTo>
                  <a:pt x="322" y="216"/>
                  <a:pt x="322" y="212"/>
                  <a:pt x="329" y="214"/>
                </a:cubicBezTo>
                <a:cubicBezTo>
                  <a:pt x="330" y="214"/>
                  <a:pt x="330" y="214"/>
                  <a:pt x="330" y="214"/>
                </a:cubicBezTo>
                <a:cubicBezTo>
                  <a:pt x="330" y="214"/>
                  <a:pt x="330" y="214"/>
                  <a:pt x="330" y="214"/>
                </a:cubicBezTo>
                <a:cubicBezTo>
                  <a:pt x="330" y="214"/>
                  <a:pt x="330" y="214"/>
                  <a:pt x="330" y="214"/>
                </a:cubicBezTo>
                <a:cubicBezTo>
                  <a:pt x="330" y="214"/>
                  <a:pt x="330" y="214"/>
                  <a:pt x="330" y="214"/>
                </a:cubicBezTo>
                <a:cubicBezTo>
                  <a:pt x="330" y="214"/>
                  <a:pt x="330" y="214"/>
                  <a:pt x="330" y="214"/>
                </a:cubicBezTo>
                <a:cubicBezTo>
                  <a:pt x="330" y="214"/>
                  <a:pt x="330" y="214"/>
                  <a:pt x="330" y="214"/>
                </a:cubicBezTo>
                <a:cubicBezTo>
                  <a:pt x="330" y="214"/>
                  <a:pt x="330" y="214"/>
                  <a:pt x="330" y="214"/>
                </a:cubicBezTo>
                <a:cubicBezTo>
                  <a:pt x="331" y="214"/>
                  <a:pt x="331" y="214"/>
                  <a:pt x="331" y="214"/>
                </a:cubicBezTo>
                <a:cubicBezTo>
                  <a:pt x="334" y="216"/>
                  <a:pt x="334" y="216"/>
                  <a:pt x="336" y="216"/>
                </a:cubicBezTo>
                <a:cubicBezTo>
                  <a:pt x="337" y="216"/>
                  <a:pt x="337" y="216"/>
                  <a:pt x="338" y="216"/>
                </a:cubicBezTo>
                <a:cubicBezTo>
                  <a:pt x="338" y="216"/>
                  <a:pt x="339" y="216"/>
                  <a:pt x="340" y="216"/>
                </a:cubicBezTo>
                <a:cubicBezTo>
                  <a:pt x="340" y="214"/>
                  <a:pt x="340" y="214"/>
                  <a:pt x="342" y="212"/>
                </a:cubicBezTo>
                <a:cubicBezTo>
                  <a:pt x="344" y="212"/>
                  <a:pt x="344" y="212"/>
                  <a:pt x="345" y="212"/>
                </a:cubicBezTo>
                <a:cubicBezTo>
                  <a:pt x="346" y="212"/>
                  <a:pt x="348" y="212"/>
                  <a:pt x="351" y="208"/>
                </a:cubicBezTo>
                <a:cubicBezTo>
                  <a:pt x="358" y="209"/>
                  <a:pt x="357" y="217"/>
                  <a:pt x="362" y="220"/>
                </a:cubicBezTo>
                <a:cubicBezTo>
                  <a:pt x="363" y="220"/>
                  <a:pt x="364" y="221"/>
                  <a:pt x="364" y="223"/>
                </a:cubicBezTo>
                <a:cubicBezTo>
                  <a:pt x="380" y="233"/>
                  <a:pt x="388" y="241"/>
                  <a:pt x="387" y="246"/>
                </a:cubicBezTo>
                <a:cubicBezTo>
                  <a:pt x="385" y="247"/>
                  <a:pt x="373" y="249"/>
                  <a:pt x="369" y="249"/>
                </a:cubicBezTo>
                <a:cubicBezTo>
                  <a:pt x="369" y="249"/>
                  <a:pt x="368" y="250"/>
                  <a:pt x="368" y="250"/>
                </a:cubicBezTo>
                <a:cubicBezTo>
                  <a:pt x="371" y="252"/>
                  <a:pt x="373" y="255"/>
                  <a:pt x="377" y="256"/>
                </a:cubicBezTo>
                <a:cubicBezTo>
                  <a:pt x="379" y="256"/>
                  <a:pt x="382" y="256"/>
                  <a:pt x="384" y="256"/>
                </a:cubicBezTo>
                <a:cubicBezTo>
                  <a:pt x="384" y="255"/>
                  <a:pt x="384" y="253"/>
                  <a:pt x="384" y="252"/>
                </a:cubicBezTo>
                <a:cubicBezTo>
                  <a:pt x="389" y="250"/>
                  <a:pt x="392" y="245"/>
                  <a:pt x="396" y="242"/>
                </a:cubicBezTo>
                <a:cubicBezTo>
                  <a:pt x="396" y="240"/>
                  <a:pt x="396" y="240"/>
                  <a:pt x="396" y="239"/>
                </a:cubicBezTo>
                <a:cubicBezTo>
                  <a:pt x="393" y="239"/>
                  <a:pt x="393" y="239"/>
                  <a:pt x="392" y="239"/>
                </a:cubicBezTo>
                <a:cubicBezTo>
                  <a:pt x="391" y="239"/>
                  <a:pt x="391" y="238"/>
                  <a:pt x="391" y="238"/>
                </a:cubicBezTo>
                <a:cubicBezTo>
                  <a:pt x="393" y="236"/>
                  <a:pt x="394" y="236"/>
                  <a:pt x="395" y="236"/>
                </a:cubicBezTo>
                <a:cubicBezTo>
                  <a:pt x="398" y="237"/>
                  <a:pt x="398" y="237"/>
                  <a:pt x="400" y="239"/>
                </a:cubicBezTo>
                <a:cubicBezTo>
                  <a:pt x="400" y="239"/>
                  <a:pt x="400" y="239"/>
                  <a:pt x="400" y="234"/>
                </a:cubicBezTo>
                <a:cubicBezTo>
                  <a:pt x="396" y="231"/>
                  <a:pt x="391" y="230"/>
                  <a:pt x="389" y="226"/>
                </a:cubicBezTo>
                <a:cubicBezTo>
                  <a:pt x="388" y="226"/>
                  <a:pt x="385" y="226"/>
                  <a:pt x="380" y="221"/>
                </a:cubicBezTo>
                <a:cubicBezTo>
                  <a:pt x="381" y="219"/>
                  <a:pt x="381" y="219"/>
                  <a:pt x="375" y="215"/>
                </a:cubicBezTo>
                <a:cubicBezTo>
                  <a:pt x="375" y="214"/>
                  <a:pt x="374" y="214"/>
                  <a:pt x="374" y="214"/>
                </a:cubicBezTo>
                <a:cubicBezTo>
                  <a:pt x="374" y="213"/>
                  <a:pt x="373" y="212"/>
                  <a:pt x="373" y="211"/>
                </a:cubicBezTo>
                <a:cubicBezTo>
                  <a:pt x="372" y="210"/>
                  <a:pt x="370" y="210"/>
                  <a:pt x="369" y="210"/>
                </a:cubicBezTo>
                <a:cubicBezTo>
                  <a:pt x="369" y="209"/>
                  <a:pt x="369" y="209"/>
                  <a:pt x="369" y="208"/>
                </a:cubicBezTo>
                <a:cubicBezTo>
                  <a:pt x="370" y="207"/>
                  <a:pt x="370" y="207"/>
                  <a:pt x="370" y="207"/>
                </a:cubicBezTo>
                <a:cubicBezTo>
                  <a:pt x="371" y="206"/>
                  <a:pt x="371" y="205"/>
                  <a:pt x="371" y="205"/>
                </a:cubicBezTo>
                <a:cubicBezTo>
                  <a:pt x="371" y="204"/>
                  <a:pt x="371" y="203"/>
                  <a:pt x="371" y="202"/>
                </a:cubicBezTo>
                <a:cubicBezTo>
                  <a:pt x="374" y="201"/>
                  <a:pt x="375" y="202"/>
                  <a:pt x="376" y="205"/>
                </a:cubicBezTo>
                <a:cubicBezTo>
                  <a:pt x="384" y="206"/>
                  <a:pt x="386" y="216"/>
                  <a:pt x="394" y="217"/>
                </a:cubicBezTo>
                <a:cubicBezTo>
                  <a:pt x="394" y="218"/>
                  <a:pt x="394" y="218"/>
                  <a:pt x="395" y="218"/>
                </a:cubicBezTo>
                <a:cubicBezTo>
                  <a:pt x="398" y="222"/>
                  <a:pt x="404" y="223"/>
                  <a:pt x="406" y="228"/>
                </a:cubicBezTo>
                <a:cubicBezTo>
                  <a:pt x="404" y="234"/>
                  <a:pt x="404" y="234"/>
                  <a:pt x="406" y="236"/>
                </a:cubicBezTo>
                <a:cubicBezTo>
                  <a:pt x="407" y="239"/>
                  <a:pt x="407" y="242"/>
                  <a:pt x="411" y="242"/>
                </a:cubicBezTo>
                <a:cubicBezTo>
                  <a:pt x="413" y="244"/>
                  <a:pt x="413" y="246"/>
                  <a:pt x="413" y="247"/>
                </a:cubicBezTo>
                <a:cubicBezTo>
                  <a:pt x="412" y="247"/>
                  <a:pt x="411" y="247"/>
                  <a:pt x="410" y="247"/>
                </a:cubicBezTo>
                <a:cubicBezTo>
                  <a:pt x="410" y="247"/>
                  <a:pt x="409" y="246"/>
                  <a:pt x="409" y="246"/>
                </a:cubicBezTo>
                <a:cubicBezTo>
                  <a:pt x="409" y="246"/>
                  <a:pt x="408" y="247"/>
                  <a:pt x="408" y="247"/>
                </a:cubicBezTo>
                <a:cubicBezTo>
                  <a:pt x="411" y="251"/>
                  <a:pt x="411" y="251"/>
                  <a:pt x="414" y="252"/>
                </a:cubicBezTo>
                <a:cubicBezTo>
                  <a:pt x="414" y="252"/>
                  <a:pt x="414" y="251"/>
                  <a:pt x="414" y="251"/>
                </a:cubicBezTo>
                <a:cubicBezTo>
                  <a:pt x="416" y="252"/>
                  <a:pt x="417" y="252"/>
                  <a:pt x="419" y="254"/>
                </a:cubicBezTo>
                <a:cubicBezTo>
                  <a:pt x="418" y="256"/>
                  <a:pt x="418" y="257"/>
                  <a:pt x="419" y="258"/>
                </a:cubicBezTo>
                <a:cubicBezTo>
                  <a:pt x="421" y="259"/>
                  <a:pt x="421" y="259"/>
                  <a:pt x="422" y="259"/>
                </a:cubicBezTo>
                <a:cubicBezTo>
                  <a:pt x="423" y="259"/>
                  <a:pt x="424" y="259"/>
                  <a:pt x="424" y="259"/>
                </a:cubicBezTo>
                <a:cubicBezTo>
                  <a:pt x="425" y="258"/>
                  <a:pt x="426" y="257"/>
                  <a:pt x="426" y="256"/>
                </a:cubicBezTo>
                <a:cubicBezTo>
                  <a:pt x="426" y="255"/>
                  <a:pt x="426" y="255"/>
                  <a:pt x="426" y="254"/>
                </a:cubicBezTo>
                <a:cubicBezTo>
                  <a:pt x="426" y="254"/>
                  <a:pt x="426" y="253"/>
                  <a:pt x="426" y="253"/>
                </a:cubicBezTo>
                <a:cubicBezTo>
                  <a:pt x="426" y="252"/>
                  <a:pt x="427" y="252"/>
                  <a:pt x="427" y="251"/>
                </a:cubicBezTo>
                <a:cubicBezTo>
                  <a:pt x="428" y="252"/>
                  <a:pt x="430" y="252"/>
                  <a:pt x="430" y="253"/>
                </a:cubicBezTo>
                <a:cubicBezTo>
                  <a:pt x="431" y="253"/>
                  <a:pt x="432" y="253"/>
                  <a:pt x="432" y="253"/>
                </a:cubicBezTo>
                <a:cubicBezTo>
                  <a:pt x="432" y="253"/>
                  <a:pt x="433" y="252"/>
                  <a:pt x="433" y="252"/>
                </a:cubicBezTo>
                <a:cubicBezTo>
                  <a:pt x="433" y="251"/>
                  <a:pt x="433" y="249"/>
                  <a:pt x="433" y="248"/>
                </a:cubicBezTo>
                <a:cubicBezTo>
                  <a:pt x="435" y="248"/>
                  <a:pt x="436" y="248"/>
                  <a:pt x="437" y="248"/>
                </a:cubicBezTo>
                <a:cubicBezTo>
                  <a:pt x="436" y="246"/>
                  <a:pt x="435" y="246"/>
                  <a:pt x="433" y="245"/>
                </a:cubicBezTo>
                <a:cubicBezTo>
                  <a:pt x="433" y="246"/>
                  <a:pt x="432" y="247"/>
                  <a:pt x="432" y="248"/>
                </a:cubicBezTo>
                <a:cubicBezTo>
                  <a:pt x="429" y="248"/>
                  <a:pt x="429" y="247"/>
                  <a:pt x="427" y="241"/>
                </a:cubicBezTo>
                <a:cubicBezTo>
                  <a:pt x="424" y="240"/>
                  <a:pt x="424" y="240"/>
                  <a:pt x="422" y="238"/>
                </a:cubicBezTo>
                <a:cubicBezTo>
                  <a:pt x="422" y="237"/>
                  <a:pt x="422" y="237"/>
                  <a:pt x="422" y="236"/>
                </a:cubicBezTo>
                <a:cubicBezTo>
                  <a:pt x="424" y="236"/>
                  <a:pt x="424" y="236"/>
                  <a:pt x="424" y="236"/>
                </a:cubicBezTo>
                <a:cubicBezTo>
                  <a:pt x="425" y="236"/>
                  <a:pt x="426" y="237"/>
                  <a:pt x="427" y="237"/>
                </a:cubicBezTo>
                <a:cubicBezTo>
                  <a:pt x="429" y="237"/>
                  <a:pt x="429" y="237"/>
                  <a:pt x="430" y="237"/>
                </a:cubicBezTo>
                <a:cubicBezTo>
                  <a:pt x="430" y="237"/>
                  <a:pt x="430" y="238"/>
                  <a:pt x="431" y="238"/>
                </a:cubicBezTo>
                <a:cubicBezTo>
                  <a:pt x="431" y="237"/>
                  <a:pt x="431" y="235"/>
                  <a:pt x="431" y="234"/>
                </a:cubicBezTo>
                <a:cubicBezTo>
                  <a:pt x="433" y="232"/>
                  <a:pt x="433" y="232"/>
                  <a:pt x="442" y="236"/>
                </a:cubicBezTo>
                <a:cubicBezTo>
                  <a:pt x="442" y="236"/>
                  <a:pt x="443" y="237"/>
                  <a:pt x="443" y="238"/>
                </a:cubicBezTo>
                <a:cubicBezTo>
                  <a:pt x="443" y="238"/>
                  <a:pt x="443" y="238"/>
                  <a:pt x="444" y="238"/>
                </a:cubicBezTo>
                <a:cubicBezTo>
                  <a:pt x="445" y="240"/>
                  <a:pt x="445" y="240"/>
                  <a:pt x="445" y="240"/>
                </a:cubicBezTo>
                <a:cubicBezTo>
                  <a:pt x="444" y="240"/>
                  <a:pt x="443" y="241"/>
                  <a:pt x="443" y="241"/>
                </a:cubicBezTo>
                <a:cubicBezTo>
                  <a:pt x="443" y="244"/>
                  <a:pt x="448" y="245"/>
                  <a:pt x="447" y="249"/>
                </a:cubicBezTo>
                <a:cubicBezTo>
                  <a:pt x="447" y="250"/>
                  <a:pt x="447" y="251"/>
                  <a:pt x="447" y="251"/>
                </a:cubicBezTo>
                <a:cubicBezTo>
                  <a:pt x="447" y="252"/>
                  <a:pt x="447" y="252"/>
                  <a:pt x="447" y="253"/>
                </a:cubicBezTo>
                <a:cubicBezTo>
                  <a:pt x="447" y="254"/>
                  <a:pt x="448" y="255"/>
                  <a:pt x="449" y="256"/>
                </a:cubicBezTo>
                <a:cubicBezTo>
                  <a:pt x="449" y="256"/>
                  <a:pt x="449" y="256"/>
                  <a:pt x="449" y="256"/>
                </a:cubicBezTo>
                <a:cubicBezTo>
                  <a:pt x="450" y="257"/>
                  <a:pt x="450" y="257"/>
                  <a:pt x="450" y="257"/>
                </a:cubicBezTo>
                <a:cubicBezTo>
                  <a:pt x="450" y="257"/>
                  <a:pt x="450" y="257"/>
                  <a:pt x="450" y="257"/>
                </a:cubicBezTo>
                <a:cubicBezTo>
                  <a:pt x="451" y="258"/>
                  <a:pt x="451" y="258"/>
                  <a:pt x="451" y="258"/>
                </a:cubicBezTo>
                <a:cubicBezTo>
                  <a:pt x="452" y="258"/>
                  <a:pt x="452" y="258"/>
                  <a:pt x="452" y="258"/>
                </a:cubicBezTo>
                <a:cubicBezTo>
                  <a:pt x="452" y="259"/>
                  <a:pt x="452" y="259"/>
                  <a:pt x="452" y="260"/>
                </a:cubicBezTo>
                <a:cubicBezTo>
                  <a:pt x="452" y="261"/>
                  <a:pt x="452" y="261"/>
                  <a:pt x="452" y="261"/>
                </a:cubicBezTo>
                <a:cubicBezTo>
                  <a:pt x="451" y="261"/>
                  <a:pt x="451" y="261"/>
                  <a:pt x="451" y="261"/>
                </a:cubicBezTo>
                <a:cubicBezTo>
                  <a:pt x="451" y="262"/>
                  <a:pt x="451" y="262"/>
                  <a:pt x="451" y="262"/>
                </a:cubicBezTo>
                <a:cubicBezTo>
                  <a:pt x="451" y="263"/>
                  <a:pt x="451" y="264"/>
                  <a:pt x="452" y="265"/>
                </a:cubicBezTo>
                <a:cubicBezTo>
                  <a:pt x="452" y="266"/>
                  <a:pt x="452" y="266"/>
                  <a:pt x="452" y="266"/>
                </a:cubicBezTo>
                <a:cubicBezTo>
                  <a:pt x="453" y="266"/>
                  <a:pt x="453" y="266"/>
                  <a:pt x="453" y="266"/>
                </a:cubicBezTo>
                <a:cubicBezTo>
                  <a:pt x="454" y="265"/>
                  <a:pt x="454" y="265"/>
                  <a:pt x="454" y="265"/>
                </a:cubicBezTo>
                <a:cubicBezTo>
                  <a:pt x="454" y="263"/>
                  <a:pt x="454" y="263"/>
                  <a:pt x="454" y="263"/>
                </a:cubicBezTo>
                <a:cubicBezTo>
                  <a:pt x="454" y="262"/>
                  <a:pt x="454" y="261"/>
                  <a:pt x="454" y="261"/>
                </a:cubicBezTo>
                <a:cubicBezTo>
                  <a:pt x="455" y="259"/>
                  <a:pt x="455" y="259"/>
                  <a:pt x="455" y="259"/>
                </a:cubicBezTo>
                <a:cubicBezTo>
                  <a:pt x="456" y="259"/>
                  <a:pt x="456" y="259"/>
                  <a:pt x="456" y="259"/>
                </a:cubicBezTo>
                <a:cubicBezTo>
                  <a:pt x="456" y="260"/>
                  <a:pt x="456" y="260"/>
                  <a:pt x="456" y="260"/>
                </a:cubicBezTo>
                <a:cubicBezTo>
                  <a:pt x="457" y="260"/>
                  <a:pt x="457" y="260"/>
                  <a:pt x="457" y="260"/>
                </a:cubicBezTo>
                <a:cubicBezTo>
                  <a:pt x="457" y="261"/>
                  <a:pt x="457" y="261"/>
                  <a:pt x="457" y="261"/>
                </a:cubicBezTo>
                <a:cubicBezTo>
                  <a:pt x="458" y="261"/>
                  <a:pt x="459" y="262"/>
                  <a:pt x="459" y="262"/>
                </a:cubicBezTo>
                <a:cubicBezTo>
                  <a:pt x="460" y="263"/>
                  <a:pt x="460" y="263"/>
                  <a:pt x="460" y="263"/>
                </a:cubicBezTo>
                <a:cubicBezTo>
                  <a:pt x="460" y="264"/>
                  <a:pt x="460" y="264"/>
                  <a:pt x="460" y="264"/>
                </a:cubicBezTo>
                <a:cubicBezTo>
                  <a:pt x="461" y="264"/>
                  <a:pt x="461" y="264"/>
                  <a:pt x="461" y="264"/>
                </a:cubicBezTo>
                <a:cubicBezTo>
                  <a:pt x="462" y="264"/>
                  <a:pt x="462" y="264"/>
                  <a:pt x="462" y="264"/>
                </a:cubicBezTo>
                <a:cubicBezTo>
                  <a:pt x="462" y="264"/>
                  <a:pt x="464" y="264"/>
                  <a:pt x="464" y="265"/>
                </a:cubicBezTo>
                <a:cubicBezTo>
                  <a:pt x="466" y="265"/>
                  <a:pt x="466" y="265"/>
                  <a:pt x="466" y="265"/>
                </a:cubicBezTo>
                <a:cubicBezTo>
                  <a:pt x="467" y="265"/>
                  <a:pt x="467" y="265"/>
                  <a:pt x="467" y="265"/>
                </a:cubicBezTo>
                <a:cubicBezTo>
                  <a:pt x="467" y="264"/>
                  <a:pt x="467" y="264"/>
                  <a:pt x="467" y="264"/>
                </a:cubicBezTo>
                <a:cubicBezTo>
                  <a:pt x="467" y="264"/>
                  <a:pt x="467" y="264"/>
                  <a:pt x="467" y="264"/>
                </a:cubicBezTo>
                <a:cubicBezTo>
                  <a:pt x="467" y="263"/>
                  <a:pt x="467" y="263"/>
                  <a:pt x="467" y="263"/>
                </a:cubicBezTo>
                <a:cubicBezTo>
                  <a:pt x="467" y="262"/>
                  <a:pt x="467" y="261"/>
                  <a:pt x="468" y="260"/>
                </a:cubicBezTo>
                <a:cubicBezTo>
                  <a:pt x="468" y="259"/>
                  <a:pt x="468" y="259"/>
                  <a:pt x="468" y="259"/>
                </a:cubicBezTo>
                <a:cubicBezTo>
                  <a:pt x="469" y="259"/>
                  <a:pt x="469" y="259"/>
                  <a:pt x="469" y="259"/>
                </a:cubicBezTo>
                <a:cubicBezTo>
                  <a:pt x="470" y="259"/>
                  <a:pt x="471" y="259"/>
                  <a:pt x="472" y="260"/>
                </a:cubicBezTo>
                <a:cubicBezTo>
                  <a:pt x="474" y="261"/>
                  <a:pt x="474" y="261"/>
                  <a:pt x="474" y="261"/>
                </a:cubicBezTo>
                <a:cubicBezTo>
                  <a:pt x="476" y="263"/>
                  <a:pt x="476" y="263"/>
                  <a:pt x="476" y="263"/>
                </a:cubicBezTo>
                <a:cubicBezTo>
                  <a:pt x="477" y="263"/>
                  <a:pt x="477" y="263"/>
                  <a:pt x="477" y="263"/>
                </a:cubicBezTo>
                <a:cubicBezTo>
                  <a:pt x="477" y="264"/>
                  <a:pt x="477" y="264"/>
                  <a:pt x="477" y="264"/>
                </a:cubicBezTo>
                <a:cubicBezTo>
                  <a:pt x="478" y="264"/>
                  <a:pt x="478" y="264"/>
                  <a:pt x="478" y="264"/>
                </a:cubicBezTo>
                <a:cubicBezTo>
                  <a:pt x="478" y="264"/>
                  <a:pt x="478" y="264"/>
                  <a:pt x="478" y="264"/>
                </a:cubicBezTo>
                <a:cubicBezTo>
                  <a:pt x="481" y="264"/>
                  <a:pt x="484" y="264"/>
                  <a:pt x="486" y="265"/>
                </a:cubicBezTo>
                <a:cubicBezTo>
                  <a:pt x="486" y="264"/>
                  <a:pt x="486" y="263"/>
                  <a:pt x="486" y="263"/>
                </a:cubicBezTo>
                <a:cubicBezTo>
                  <a:pt x="486" y="262"/>
                  <a:pt x="486" y="262"/>
                  <a:pt x="486" y="262"/>
                </a:cubicBezTo>
                <a:cubicBezTo>
                  <a:pt x="486" y="261"/>
                  <a:pt x="486" y="261"/>
                  <a:pt x="486" y="260"/>
                </a:cubicBezTo>
                <a:cubicBezTo>
                  <a:pt x="486" y="260"/>
                  <a:pt x="487" y="260"/>
                  <a:pt x="487" y="260"/>
                </a:cubicBezTo>
                <a:cubicBezTo>
                  <a:pt x="488" y="259"/>
                  <a:pt x="488" y="259"/>
                  <a:pt x="488" y="259"/>
                </a:cubicBezTo>
                <a:cubicBezTo>
                  <a:pt x="489" y="259"/>
                  <a:pt x="489" y="259"/>
                  <a:pt x="489" y="259"/>
                </a:cubicBezTo>
                <a:cubicBezTo>
                  <a:pt x="490" y="260"/>
                  <a:pt x="491" y="261"/>
                  <a:pt x="492" y="261"/>
                </a:cubicBezTo>
                <a:cubicBezTo>
                  <a:pt x="493" y="262"/>
                  <a:pt x="494" y="262"/>
                  <a:pt x="494" y="262"/>
                </a:cubicBezTo>
                <a:cubicBezTo>
                  <a:pt x="494" y="261"/>
                  <a:pt x="494" y="261"/>
                  <a:pt x="494" y="261"/>
                </a:cubicBezTo>
                <a:cubicBezTo>
                  <a:pt x="495" y="261"/>
                  <a:pt x="495" y="261"/>
                  <a:pt x="495" y="261"/>
                </a:cubicBezTo>
                <a:cubicBezTo>
                  <a:pt x="495" y="260"/>
                  <a:pt x="495" y="260"/>
                  <a:pt x="495" y="260"/>
                </a:cubicBezTo>
                <a:cubicBezTo>
                  <a:pt x="496" y="260"/>
                  <a:pt x="496" y="260"/>
                  <a:pt x="496" y="260"/>
                </a:cubicBezTo>
                <a:cubicBezTo>
                  <a:pt x="497" y="262"/>
                  <a:pt x="497" y="262"/>
                  <a:pt x="497" y="262"/>
                </a:cubicBezTo>
                <a:cubicBezTo>
                  <a:pt x="497" y="263"/>
                  <a:pt x="497" y="263"/>
                  <a:pt x="497" y="263"/>
                </a:cubicBezTo>
                <a:cubicBezTo>
                  <a:pt x="497" y="264"/>
                  <a:pt x="497" y="265"/>
                  <a:pt x="497" y="266"/>
                </a:cubicBezTo>
                <a:cubicBezTo>
                  <a:pt x="496" y="268"/>
                  <a:pt x="496" y="270"/>
                  <a:pt x="497" y="273"/>
                </a:cubicBezTo>
                <a:cubicBezTo>
                  <a:pt x="497" y="273"/>
                  <a:pt x="497" y="273"/>
                  <a:pt x="497" y="273"/>
                </a:cubicBezTo>
                <a:cubicBezTo>
                  <a:pt x="497" y="274"/>
                  <a:pt x="498" y="274"/>
                  <a:pt x="498" y="275"/>
                </a:cubicBezTo>
                <a:cubicBezTo>
                  <a:pt x="498" y="275"/>
                  <a:pt x="497" y="276"/>
                  <a:pt x="497" y="277"/>
                </a:cubicBezTo>
                <a:cubicBezTo>
                  <a:pt x="497" y="277"/>
                  <a:pt x="497" y="277"/>
                  <a:pt x="497" y="277"/>
                </a:cubicBezTo>
                <a:cubicBezTo>
                  <a:pt x="497" y="278"/>
                  <a:pt x="497" y="278"/>
                  <a:pt x="497" y="278"/>
                </a:cubicBezTo>
                <a:cubicBezTo>
                  <a:pt x="496" y="280"/>
                  <a:pt x="496" y="280"/>
                  <a:pt x="496" y="280"/>
                </a:cubicBezTo>
                <a:cubicBezTo>
                  <a:pt x="496" y="280"/>
                  <a:pt x="496" y="280"/>
                  <a:pt x="496" y="280"/>
                </a:cubicBezTo>
                <a:cubicBezTo>
                  <a:pt x="494" y="284"/>
                  <a:pt x="494" y="284"/>
                  <a:pt x="493" y="284"/>
                </a:cubicBezTo>
                <a:cubicBezTo>
                  <a:pt x="492" y="285"/>
                  <a:pt x="492" y="285"/>
                  <a:pt x="492" y="285"/>
                </a:cubicBezTo>
                <a:cubicBezTo>
                  <a:pt x="492" y="285"/>
                  <a:pt x="492" y="285"/>
                  <a:pt x="492" y="285"/>
                </a:cubicBezTo>
                <a:cubicBezTo>
                  <a:pt x="492" y="286"/>
                  <a:pt x="492" y="286"/>
                  <a:pt x="492" y="286"/>
                </a:cubicBezTo>
                <a:cubicBezTo>
                  <a:pt x="514" y="287"/>
                  <a:pt x="537" y="287"/>
                  <a:pt x="558" y="288"/>
                </a:cubicBezTo>
                <a:cubicBezTo>
                  <a:pt x="575" y="288"/>
                  <a:pt x="590" y="288"/>
                  <a:pt x="605" y="288"/>
                </a:cubicBezTo>
                <a:moveTo>
                  <a:pt x="554" y="46"/>
                </a:moveTo>
                <a:cubicBezTo>
                  <a:pt x="531" y="34"/>
                  <a:pt x="531" y="34"/>
                  <a:pt x="531" y="34"/>
                </a:cubicBezTo>
                <a:cubicBezTo>
                  <a:pt x="531" y="34"/>
                  <a:pt x="531" y="34"/>
                  <a:pt x="531" y="34"/>
                </a:cubicBezTo>
                <a:cubicBezTo>
                  <a:pt x="532" y="34"/>
                  <a:pt x="532" y="34"/>
                  <a:pt x="532" y="34"/>
                </a:cubicBezTo>
                <a:cubicBezTo>
                  <a:pt x="533" y="35"/>
                  <a:pt x="533" y="35"/>
                  <a:pt x="533" y="35"/>
                </a:cubicBezTo>
                <a:cubicBezTo>
                  <a:pt x="532" y="35"/>
                  <a:pt x="532" y="35"/>
                  <a:pt x="532" y="35"/>
                </a:cubicBezTo>
                <a:cubicBezTo>
                  <a:pt x="533" y="35"/>
                  <a:pt x="533" y="35"/>
                  <a:pt x="533" y="35"/>
                </a:cubicBezTo>
                <a:cubicBezTo>
                  <a:pt x="534" y="35"/>
                  <a:pt x="534" y="35"/>
                  <a:pt x="534" y="35"/>
                </a:cubicBezTo>
                <a:cubicBezTo>
                  <a:pt x="533" y="35"/>
                  <a:pt x="533" y="35"/>
                  <a:pt x="533" y="35"/>
                </a:cubicBezTo>
                <a:cubicBezTo>
                  <a:pt x="532" y="35"/>
                  <a:pt x="530" y="34"/>
                  <a:pt x="529" y="33"/>
                </a:cubicBezTo>
                <a:cubicBezTo>
                  <a:pt x="530" y="33"/>
                  <a:pt x="530" y="34"/>
                  <a:pt x="531" y="34"/>
                </a:cubicBezTo>
                <a:cubicBezTo>
                  <a:pt x="531" y="34"/>
                  <a:pt x="530" y="34"/>
                  <a:pt x="529" y="33"/>
                </a:cubicBezTo>
                <a:cubicBezTo>
                  <a:pt x="528" y="33"/>
                  <a:pt x="528" y="33"/>
                  <a:pt x="525" y="31"/>
                </a:cubicBezTo>
                <a:cubicBezTo>
                  <a:pt x="524" y="31"/>
                  <a:pt x="524" y="31"/>
                  <a:pt x="524" y="31"/>
                </a:cubicBezTo>
                <a:cubicBezTo>
                  <a:pt x="523" y="31"/>
                  <a:pt x="523" y="31"/>
                  <a:pt x="523" y="31"/>
                </a:cubicBezTo>
                <a:cubicBezTo>
                  <a:pt x="525" y="32"/>
                  <a:pt x="527" y="32"/>
                  <a:pt x="529" y="33"/>
                </a:cubicBezTo>
                <a:cubicBezTo>
                  <a:pt x="529" y="33"/>
                  <a:pt x="529" y="33"/>
                  <a:pt x="529" y="33"/>
                </a:cubicBezTo>
                <a:cubicBezTo>
                  <a:pt x="529" y="34"/>
                  <a:pt x="529" y="34"/>
                  <a:pt x="529" y="34"/>
                </a:cubicBezTo>
                <a:cubicBezTo>
                  <a:pt x="530" y="34"/>
                  <a:pt x="531" y="34"/>
                  <a:pt x="532" y="35"/>
                </a:cubicBezTo>
                <a:cubicBezTo>
                  <a:pt x="532" y="35"/>
                  <a:pt x="532" y="35"/>
                  <a:pt x="533" y="35"/>
                </a:cubicBezTo>
                <a:cubicBezTo>
                  <a:pt x="533" y="35"/>
                  <a:pt x="534" y="36"/>
                  <a:pt x="534" y="36"/>
                </a:cubicBezTo>
                <a:cubicBezTo>
                  <a:pt x="534" y="36"/>
                  <a:pt x="534" y="36"/>
                  <a:pt x="534" y="36"/>
                </a:cubicBezTo>
                <a:cubicBezTo>
                  <a:pt x="535" y="37"/>
                  <a:pt x="535" y="37"/>
                  <a:pt x="535" y="37"/>
                </a:cubicBezTo>
                <a:cubicBezTo>
                  <a:pt x="535" y="37"/>
                  <a:pt x="535" y="37"/>
                  <a:pt x="535" y="37"/>
                </a:cubicBezTo>
                <a:cubicBezTo>
                  <a:pt x="536" y="37"/>
                  <a:pt x="536" y="37"/>
                  <a:pt x="536" y="37"/>
                </a:cubicBezTo>
                <a:cubicBezTo>
                  <a:pt x="535" y="37"/>
                  <a:pt x="535" y="37"/>
                  <a:pt x="535" y="37"/>
                </a:cubicBezTo>
                <a:cubicBezTo>
                  <a:pt x="535" y="37"/>
                  <a:pt x="529" y="34"/>
                  <a:pt x="526" y="32"/>
                </a:cubicBezTo>
                <a:cubicBezTo>
                  <a:pt x="526" y="32"/>
                  <a:pt x="526" y="32"/>
                  <a:pt x="526" y="32"/>
                </a:cubicBezTo>
                <a:cubicBezTo>
                  <a:pt x="525" y="32"/>
                  <a:pt x="524" y="31"/>
                  <a:pt x="524" y="31"/>
                </a:cubicBezTo>
                <a:cubicBezTo>
                  <a:pt x="523" y="31"/>
                  <a:pt x="523" y="31"/>
                  <a:pt x="522" y="30"/>
                </a:cubicBezTo>
                <a:cubicBezTo>
                  <a:pt x="522" y="30"/>
                  <a:pt x="522" y="30"/>
                  <a:pt x="522" y="30"/>
                </a:cubicBezTo>
                <a:cubicBezTo>
                  <a:pt x="521" y="30"/>
                  <a:pt x="521" y="30"/>
                  <a:pt x="517" y="28"/>
                </a:cubicBezTo>
                <a:cubicBezTo>
                  <a:pt x="517" y="28"/>
                  <a:pt x="517" y="28"/>
                  <a:pt x="517" y="28"/>
                </a:cubicBezTo>
                <a:cubicBezTo>
                  <a:pt x="516" y="27"/>
                  <a:pt x="514" y="27"/>
                  <a:pt x="513" y="26"/>
                </a:cubicBezTo>
                <a:cubicBezTo>
                  <a:pt x="513" y="26"/>
                  <a:pt x="513" y="26"/>
                  <a:pt x="513" y="26"/>
                </a:cubicBezTo>
                <a:cubicBezTo>
                  <a:pt x="511" y="25"/>
                  <a:pt x="509" y="25"/>
                  <a:pt x="507" y="24"/>
                </a:cubicBezTo>
                <a:cubicBezTo>
                  <a:pt x="507" y="24"/>
                  <a:pt x="507" y="24"/>
                  <a:pt x="507" y="24"/>
                </a:cubicBezTo>
                <a:cubicBezTo>
                  <a:pt x="504" y="23"/>
                  <a:pt x="502" y="22"/>
                  <a:pt x="499" y="21"/>
                </a:cubicBezTo>
                <a:cubicBezTo>
                  <a:pt x="498" y="21"/>
                  <a:pt x="498" y="21"/>
                  <a:pt x="498" y="21"/>
                </a:cubicBezTo>
                <a:cubicBezTo>
                  <a:pt x="498" y="21"/>
                  <a:pt x="498" y="21"/>
                  <a:pt x="498" y="21"/>
                </a:cubicBezTo>
                <a:cubicBezTo>
                  <a:pt x="498" y="21"/>
                  <a:pt x="499" y="21"/>
                  <a:pt x="499" y="21"/>
                </a:cubicBezTo>
                <a:cubicBezTo>
                  <a:pt x="499" y="21"/>
                  <a:pt x="498" y="21"/>
                  <a:pt x="497" y="21"/>
                </a:cubicBezTo>
                <a:cubicBezTo>
                  <a:pt x="498" y="21"/>
                  <a:pt x="499" y="21"/>
                  <a:pt x="500" y="22"/>
                </a:cubicBezTo>
                <a:cubicBezTo>
                  <a:pt x="500" y="22"/>
                  <a:pt x="500" y="22"/>
                  <a:pt x="500" y="22"/>
                </a:cubicBezTo>
                <a:cubicBezTo>
                  <a:pt x="499" y="22"/>
                  <a:pt x="499" y="22"/>
                  <a:pt x="499" y="22"/>
                </a:cubicBezTo>
                <a:cubicBezTo>
                  <a:pt x="499" y="21"/>
                  <a:pt x="498" y="21"/>
                  <a:pt x="498" y="21"/>
                </a:cubicBezTo>
                <a:cubicBezTo>
                  <a:pt x="497" y="21"/>
                  <a:pt x="496" y="20"/>
                  <a:pt x="494" y="20"/>
                </a:cubicBezTo>
                <a:cubicBezTo>
                  <a:pt x="494" y="20"/>
                  <a:pt x="494" y="20"/>
                  <a:pt x="494" y="20"/>
                </a:cubicBezTo>
                <a:cubicBezTo>
                  <a:pt x="494" y="20"/>
                  <a:pt x="493" y="20"/>
                  <a:pt x="489" y="18"/>
                </a:cubicBezTo>
                <a:cubicBezTo>
                  <a:pt x="489" y="18"/>
                  <a:pt x="488" y="18"/>
                  <a:pt x="487" y="17"/>
                </a:cubicBezTo>
                <a:cubicBezTo>
                  <a:pt x="486" y="18"/>
                  <a:pt x="486" y="18"/>
                  <a:pt x="486" y="18"/>
                </a:cubicBezTo>
                <a:cubicBezTo>
                  <a:pt x="497" y="21"/>
                  <a:pt x="497" y="21"/>
                  <a:pt x="499" y="22"/>
                </a:cubicBezTo>
                <a:cubicBezTo>
                  <a:pt x="498" y="22"/>
                  <a:pt x="498" y="22"/>
                  <a:pt x="498" y="22"/>
                </a:cubicBezTo>
                <a:cubicBezTo>
                  <a:pt x="498" y="22"/>
                  <a:pt x="499" y="23"/>
                  <a:pt x="500" y="23"/>
                </a:cubicBezTo>
                <a:cubicBezTo>
                  <a:pt x="500" y="23"/>
                  <a:pt x="500" y="23"/>
                  <a:pt x="500" y="23"/>
                </a:cubicBezTo>
                <a:cubicBezTo>
                  <a:pt x="500" y="23"/>
                  <a:pt x="500" y="23"/>
                  <a:pt x="500" y="23"/>
                </a:cubicBezTo>
                <a:cubicBezTo>
                  <a:pt x="500" y="23"/>
                  <a:pt x="500" y="23"/>
                  <a:pt x="500" y="23"/>
                </a:cubicBezTo>
                <a:cubicBezTo>
                  <a:pt x="500" y="23"/>
                  <a:pt x="500" y="23"/>
                  <a:pt x="500" y="23"/>
                </a:cubicBezTo>
                <a:cubicBezTo>
                  <a:pt x="500" y="23"/>
                  <a:pt x="500" y="23"/>
                  <a:pt x="500" y="23"/>
                </a:cubicBezTo>
                <a:cubicBezTo>
                  <a:pt x="500" y="23"/>
                  <a:pt x="500" y="23"/>
                  <a:pt x="500" y="23"/>
                </a:cubicBezTo>
                <a:cubicBezTo>
                  <a:pt x="501" y="24"/>
                  <a:pt x="501" y="24"/>
                  <a:pt x="502" y="24"/>
                </a:cubicBezTo>
                <a:cubicBezTo>
                  <a:pt x="502" y="24"/>
                  <a:pt x="503" y="24"/>
                  <a:pt x="503" y="25"/>
                </a:cubicBezTo>
                <a:cubicBezTo>
                  <a:pt x="503" y="24"/>
                  <a:pt x="503" y="24"/>
                  <a:pt x="500" y="24"/>
                </a:cubicBezTo>
                <a:cubicBezTo>
                  <a:pt x="499" y="24"/>
                  <a:pt x="499" y="24"/>
                  <a:pt x="499" y="24"/>
                </a:cubicBezTo>
                <a:cubicBezTo>
                  <a:pt x="498" y="23"/>
                  <a:pt x="498" y="23"/>
                  <a:pt x="498" y="23"/>
                </a:cubicBezTo>
                <a:cubicBezTo>
                  <a:pt x="500" y="24"/>
                  <a:pt x="501" y="25"/>
                  <a:pt x="502" y="25"/>
                </a:cubicBezTo>
                <a:cubicBezTo>
                  <a:pt x="502" y="25"/>
                  <a:pt x="502" y="25"/>
                  <a:pt x="502" y="25"/>
                </a:cubicBezTo>
                <a:cubicBezTo>
                  <a:pt x="503" y="26"/>
                  <a:pt x="504" y="26"/>
                  <a:pt x="504" y="27"/>
                </a:cubicBezTo>
                <a:cubicBezTo>
                  <a:pt x="504" y="27"/>
                  <a:pt x="504" y="27"/>
                  <a:pt x="504" y="27"/>
                </a:cubicBezTo>
                <a:cubicBezTo>
                  <a:pt x="506" y="29"/>
                  <a:pt x="506" y="29"/>
                  <a:pt x="515" y="34"/>
                </a:cubicBezTo>
                <a:cubicBezTo>
                  <a:pt x="516" y="34"/>
                  <a:pt x="516" y="34"/>
                  <a:pt x="517" y="34"/>
                </a:cubicBezTo>
                <a:cubicBezTo>
                  <a:pt x="517" y="35"/>
                  <a:pt x="517" y="35"/>
                  <a:pt x="517" y="35"/>
                </a:cubicBezTo>
                <a:cubicBezTo>
                  <a:pt x="517" y="35"/>
                  <a:pt x="517" y="35"/>
                  <a:pt x="517" y="35"/>
                </a:cubicBezTo>
                <a:cubicBezTo>
                  <a:pt x="517" y="35"/>
                  <a:pt x="517" y="35"/>
                  <a:pt x="517" y="35"/>
                </a:cubicBezTo>
                <a:cubicBezTo>
                  <a:pt x="516" y="35"/>
                  <a:pt x="516" y="35"/>
                  <a:pt x="515" y="35"/>
                </a:cubicBezTo>
                <a:cubicBezTo>
                  <a:pt x="515" y="36"/>
                  <a:pt x="515" y="36"/>
                  <a:pt x="514" y="36"/>
                </a:cubicBezTo>
                <a:cubicBezTo>
                  <a:pt x="515" y="36"/>
                  <a:pt x="515" y="36"/>
                  <a:pt x="515" y="36"/>
                </a:cubicBezTo>
                <a:cubicBezTo>
                  <a:pt x="515" y="37"/>
                  <a:pt x="515" y="37"/>
                  <a:pt x="515" y="37"/>
                </a:cubicBezTo>
                <a:cubicBezTo>
                  <a:pt x="515" y="37"/>
                  <a:pt x="515" y="37"/>
                  <a:pt x="514" y="37"/>
                </a:cubicBezTo>
                <a:cubicBezTo>
                  <a:pt x="515" y="37"/>
                  <a:pt x="524" y="42"/>
                  <a:pt x="525" y="43"/>
                </a:cubicBezTo>
                <a:cubicBezTo>
                  <a:pt x="526" y="43"/>
                  <a:pt x="526" y="43"/>
                  <a:pt x="526" y="43"/>
                </a:cubicBezTo>
                <a:cubicBezTo>
                  <a:pt x="526" y="43"/>
                  <a:pt x="527" y="43"/>
                  <a:pt x="530" y="44"/>
                </a:cubicBezTo>
                <a:cubicBezTo>
                  <a:pt x="530" y="45"/>
                  <a:pt x="531" y="45"/>
                  <a:pt x="531" y="45"/>
                </a:cubicBezTo>
                <a:cubicBezTo>
                  <a:pt x="532" y="46"/>
                  <a:pt x="532" y="46"/>
                  <a:pt x="532" y="46"/>
                </a:cubicBezTo>
                <a:cubicBezTo>
                  <a:pt x="531" y="46"/>
                  <a:pt x="531" y="46"/>
                  <a:pt x="524" y="43"/>
                </a:cubicBezTo>
                <a:cubicBezTo>
                  <a:pt x="524" y="43"/>
                  <a:pt x="523" y="43"/>
                  <a:pt x="523" y="43"/>
                </a:cubicBezTo>
                <a:cubicBezTo>
                  <a:pt x="522" y="43"/>
                  <a:pt x="521" y="42"/>
                  <a:pt x="520" y="42"/>
                </a:cubicBezTo>
                <a:cubicBezTo>
                  <a:pt x="519" y="41"/>
                  <a:pt x="519" y="41"/>
                  <a:pt x="519" y="41"/>
                </a:cubicBezTo>
                <a:cubicBezTo>
                  <a:pt x="519" y="42"/>
                  <a:pt x="519" y="42"/>
                  <a:pt x="519" y="42"/>
                </a:cubicBezTo>
                <a:cubicBezTo>
                  <a:pt x="520" y="43"/>
                  <a:pt x="520" y="43"/>
                  <a:pt x="520" y="43"/>
                </a:cubicBezTo>
                <a:cubicBezTo>
                  <a:pt x="522" y="43"/>
                  <a:pt x="522" y="43"/>
                  <a:pt x="524" y="45"/>
                </a:cubicBezTo>
                <a:cubicBezTo>
                  <a:pt x="524" y="45"/>
                  <a:pt x="524" y="45"/>
                  <a:pt x="522" y="44"/>
                </a:cubicBezTo>
                <a:cubicBezTo>
                  <a:pt x="521" y="44"/>
                  <a:pt x="521" y="44"/>
                  <a:pt x="521" y="44"/>
                </a:cubicBezTo>
                <a:cubicBezTo>
                  <a:pt x="523" y="46"/>
                  <a:pt x="525" y="47"/>
                  <a:pt x="526" y="47"/>
                </a:cubicBezTo>
                <a:cubicBezTo>
                  <a:pt x="526" y="47"/>
                  <a:pt x="526" y="47"/>
                  <a:pt x="526" y="47"/>
                </a:cubicBezTo>
                <a:cubicBezTo>
                  <a:pt x="526" y="47"/>
                  <a:pt x="526" y="47"/>
                  <a:pt x="526" y="47"/>
                </a:cubicBezTo>
                <a:cubicBezTo>
                  <a:pt x="526" y="47"/>
                  <a:pt x="526" y="47"/>
                  <a:pt x="526" y="47"/>
                </a:cubicBezTo>
                <a:cubicBezTo>
                  <a:pt x="526" y="47"/>
                  <a:pt x="526" y="47"/>
                  <a:pt x="526" y="47"/>
                </a:cubicBezTo>
                <a:cubicBezTo>
                  <a:pt x="527" y="47"/>
                  <a:pt x="527" y="47"/>
                  <a:pt x="527" y="47"/>
                </a:cubicBezTo>
                <a:cubicBezTo>
                  <a:pt x="527" y="47"/>
                  <a:pt x="527" y="47"/>
                  <a:pt x="527" y="47"/>
                </a:cubicBezTo>
                <a:cubicBezTo>
                  <a:pt x="527" y="47"/>
                  <a:pt x="527" y="47"/>
                  <a:pt x="527" y="47"/>
                </a:cubicBezTo>
                <a:cubicBezTo>
                  <a:pt x="527" y="47"/>
                  <a:pt x="527" y="47"/>
                  <a:pt x="527" y="47"/>
                </a:cubicBezTo>
                <a:cubicBezTo>
                  <a:pt x="530" y="48"/>
                  <a:pt x="533" y="50"/>
                  <a:pt x="533" y="50"/>
                </a:cubicBezTo>
                <a:cubicBezTo>
                  <a:pt x="530" y="48"/>
                  <a:pt x="526" y="48"/>
                  <a:pt x="523" y="46"/>
                </a:cubicBezTo>
                <a:cubicBezTo>
                  <a:pt x="522" y="46"/>
                  <a:pt x="521" y="45"/>
                  <a:pt x="521" y="45"/>
                </a:cubicBezTo>
                <a:cubicBezTo>
                  <a:pt x="515" y="41"/>
                  <a:pt x="515" y="41"/>
                  <a:pt x="512" y="40"/>
                </a:cubicBezTo>
                <a:cubicBezTo>
                  <a:pt x="512" y="40"/>
                  <a:pt x="512" y="40"/>
                  <a:pt x="512" y="40"/>
                </a:cubicBezTo>
                <a:cubicBezTo>
                  <a:pt x="512" y="40"/>
                  <a:pt x="512" y="40"/>
                  <a:pt x="512" y="40"/>
                </a:cubicBezTo>
                <a:cubicBezTo>
                  <a:pt x="512" y="40"/>
                  <a:pt x="512" y="40"/>
                  <a:pt x="512" y="40"/>
                </a:cubicBezTo>
                <a:cubicBezTo>
                  <a:pt x="512" y="40"/>
                  <a:pt x="512" y="40"/>
                  <a:pt x="512" y="40"/>
                </a:cubicBezTo>
                <a:cubicBezTo>
                  <a:pt x="512" y="40"/>
                  <a:pt x="512" y="40"/>
                  <a:pt x="512" y="40"/>
                </a:cubicBezTo>
                <a:cubicBezTo>
                  <a:pt x="512" y="40"/>
                  <a:pt x="512" y="40"/>
                  <a:pt x="512" y="40"/>
                </a:cubicBezTo>
                <a:cubicBezTo>
                  <a:pt x="512" y="40"/>
                  <a:pt x="512" y="40"/>
                  <a:pt x="512" y="40"/>
                </a:cubicBezTo>
                <a:cubicBezTo>
                  <a:pt x="512" y="40"/>
                  <a:pt x="512" y="40"/>
                  <a:pt x="512" y="40"/>
                </a:cubicBezTo>
                <a:cubicBezTo>
                  <a:pt x="517" y="43"/>
                  <a:pt x="517" y="43"/>
                  <a:pt x="517" y="43"/>
                </a:cubicBezTo>
                <a:cubicBezTo>
                  <a:pt x="518" y="44"/>
                  <a:pt x="518" y="44"/>
                  <a:pt x="519" y="44"/>
                </a:cubicBezTo>
                <a:cubicBezTo>
                  <a:pt x="518" y="44"/>
                  <a:pt x="518" y="44"/>
                  <a:pt x="518" y="44"/>
                </a:cubicBezTo>
                <a:cubicBezTo>
                  <a:pt x="519" y="46"/>
                  <a:pt x="521" y="47"/>
                  <a:pt x="521" y="47"/>
                </a:cubicBezTo>
                <a:cubicBezTo>
                  <a:pt x="521" y="48"/>
                  <a:pt x="521" y="48"/>
                  <a:pt x="521" y="48"/>
                </a:cubicBezTo>
                <a:cubicBezTo>
                  <a:pt x="530" y="53"/>
                  <a:pt x="530" y="53"/>
                  <a:pt x="532" y="54"/>
                </a:cubicBezTo>
                <a:cubicBezTo>
                  <a:pt x="532" y="55"/>
                  <a:pt x="532" y="55"/>
                  <a:pt x="532" y="55"/>
                </a:cubicBezTo>
                <a:cubicBezTo>
                  <a:pt x="534" y="56"/>
                  <a:pt x="537" y="58"/>
                  <a:pt x="539" y="60"/>
                </a:cubicBezTo>
                <a:cubicBezTo>
                  <a:pt x="540" y="60"/>
                  <a:pt x="541" y="60"/>
                  <a:pt x="541" y="60"/>
                </a:cubicBezTo>
                <a:cubicBezTo>
                  <a:pt x="541" y="59"/>
                  <a:pt x="540" y="59"/>
                  <a:pt x="540" y="58"/>
                </a:cubicBezTo>
                <a:cubicBezTo>
                  <a:pt x="540" y="58"/>
                  <a:pt x="540" y="58"/>
                  <a:pt x="540" y="58"/>
                </a:cubicBezTo>
                <a:cubicBezTo>
                  <a:pt x="546" y="60"/>
                  <a:pt x="550" y="65"/>
                  <a:pt x="556" y="67"/>
                </a:cubicBezTo>
                <a:cubicBezTo>
                  <a:pt x="557" y="68"/>
                  <a:pt x="558" y="68"/>
                  <a:pt x="559" y="69"/>
                </a:cubicBezTo>
                <a:cubicBezTo>
                  <a:pt x="558" y="70"/>
                  <a:pt x="558" y="70"/>
                  <a:pt x="558" y="70"/>
                </a:cubicBezTo>
                <a:cubicBezTo>
                  <a:pt x="555" y="68"/>
                  <a:pt x="555" y="68"/>
                  <a:pt x="553" y="67"/>
                </a:cubicBezTo>
                <a:cubicBezTo>
                  <a:pt x="553" y="66"/>
                  <a:pt x="553" y="66"/>
                  <a:pt x="552" y="66"/>
                </a:cubicBezTo>
                <a:cubicBezTo>
                  <a:pt x="552" y="66"/>
                  <a:pt x="546" y="61"/>
                  <a:pt x="544" y="62"/>
                </a:cubicBezTo>
                <a:cubicBezTo>
                  <a:pt x="543" y="62"/>
                  <a:pt x="543" y="62"/>
                  <a:pt x="543" y="62"/>
                </a:cubicBezTo>
                <a:cubicBezTo>
                  <a:pt x="544" y="64"/>
                  <a:pt x="554" y="73"/>
                  <a:pt x="554" y="73"/>
                </a:cubicBezTo>
                <a:cubicBezTo>
                  <a:pt x="553" y="73"/>
                  <a:pt x="553" y="73"/>
                  <a:pt x="553" y="73"/>
                </a:cubicBezTo>
                <a:cubicBezTo>
                  <a:pt x="553" y="73"/>
                  <a:pt x="553" y="74"/>
                  <a:pt x="553" y="75"/>
                </a:cubicBezTo>
                <a:cubicBezTo>
                  <a:pt x="553" y="75"/>
                  <a:pt x="554" y="76"/>
                  <a:pt x="554" y="76"/>
                </a:cubicBezTo>
                <a:cubicBezTo>
                  <a:pt x="554" y="76"/>
                  <a:pt x="554" y="76"/>
                  <a:pt x="554" y="76"/>
                </a:cubicBezTo>
                <a:cubicBezTo>
                  <a:pt x="553" y="76"/>
                  <a:pt x="553" y="76"/>
                  <a:pt x="551" y="76"/>
                </a:cubicBezTo>
                <a:cubicBezTo>
                  <a:pt x="550" y="75"/>
                  <a:pt x="549" y="75"/>
                  <a:pt x="548" y="75"/>
                </a:cubicBezTo>
                <a:cubicBezTo>
                  <a:pt x="547" y="75"/>
                  <a:pt x="547" y="75"/>
                  <a:pt x="547" y="75"/>
                </a:cubicBezTo>
                <a:cubicBezTo>
                  <a:pt x="547" y="74"/>
                  <a:pt x="546" y="74"/>
                  <a:pt x="546" y="73"/>
                </a:cubicBezTo>
                <a:cubicBezTo>
                  <a:pt x="547" y="73"/>
                  <a:pt x="548" y="74"/>
                  <a:pt x="550" y="74"/>
                </a:cubicBezTo>
                <a:cubicBezTo>
                  <a:pt x="550" y="73"/>
                  <a:pt x="550" y="72"/>
                  <a:pt x="547" y="68"/>
                </a:cubicBezTo>
                <a:cubicBezTo>
                  <a:pt x="547" y="68"/>
                  <a:pt x="547" y="68"/>
                  <a:pt x="533" y="57"/>
                </a:cubicBezTo>
                <a:cubicBezTo>
                  <a:pt x="532" y="56"/>
                  <a:pt x="532" y="56"/>
                  <a:pt x="531" y="56"/>
                </a:cubicBezTo>
                <a:cubicBezTo>
                  <a:pt x="527" y="52"/>
                  <a:pt x="527" y="52"/>
                  <a:pt x="520" y="48"/>
                </a:cubicBezTo>
                <a:cubicBezTo>
                  <a:pt x="518" y="47"/>
                  <a:pt x="516" y="45"/>
                  <a:pt x="515" y="44"/>
                </a:cubicBezTo>
                <a:cubicBezTo>
                  <a:pt x="515" y="44"/>
                  <a:pt x="515" y="44"/>
                  <a:pt x="516" y="44"/>
                </a:cubicBezTo>
                <a:cubicBezTo>
                  <a:pt x="510" y="41"/>
                  <a:pt x="510" y="41"/>
                  <a:pt x="510" y="41"/>
                </a:cubicBezTo>
                <a:cubicBezTo>
                  <a:pt x="509" y="41"/>
                  <a:pt x="508" y="40"/>
                  <a:pt x="507" y="40"/>
                </a:cubicBezTo>
                <a:cubicBezTo>
                  <a:pt x="506" y="40"/>
                  <a:pt x="506" y="40"/>
                  <a:pt x="506" y="40"/>
                </a:cubicBezTo>
                <a:cubicBezTo>
                  <a:pt x="505" y="40"/>
                  <a:pt x="505" y="40"/>
                  <a:pt x="505" y="40"/>
                </a:cubicBezTo>
                <a:cubicBezTo>
                  <a:pt x="506" y="41"/>
                  <a:pt x="506" y="41"/>
                  <a:pt x="506" y="41"/>
                </a:cubicBezTo>
                <a:cubicBezTo>
                  <a:pt x="505" y="41"/>
                  <a:pt x="505" y="41"/>
                  <a:pt x="505" y="41"/>
                </a:cubicBezTo>
                <a:cubicBezTo>
                  <a:pt x="506" y="43"/>
                  <a:pt x="513" y="48"/>
                  <a:pt x="513" y="48"/>
                </a:cubicBezTo>
                <a:cubicBezTo>
                  <a:pt x="512" y="48"/>
                  <a:pt x="512" y="48"/>
                  <a:pt x="512" y="48"/>
                </a:cubicBezTo>
                <a:cubicBezTo>
                  <a:pt x="512" y="49"/>
                  <a:pt x="512" y="49"/>
                  <a:pt x="512" y="49"/>
                </a:cubicBezTo>
                <a:cubicBezTo>
                  <a:pt x="513" y="50"/>
                  <a:pt x="513" y="50"/>
                  <a:pt x="513" y="50"/>
                </a:cubicBezTo>
                <a:cubicBezTo>
                  <a:pt x="514" y="50"/>
                  <a:pt x="514" y="50"/>
                  <a:pt x="514" y="50"/>
                </a:cubicBezTo>
                <a:cubicBezTo>
                  <a:pt x="514" y="51"/>
                  <a:pt x="515" y="51"/>
                  <a:pt x="515" y="51"/>
                </a:cubicBezTo>
                <a:cubicBezTo>
                  <a:pt x="516" y="51"/>
                  <a:pt x="519" y="53"/>
                  <a:pt x="520" y="54"/>
                </a:cubicBezTo>
                <a:cubicBezTo>
                  <a:pt x="521" y="56"/>
                  <a:pt x="523" y="57"/>
                  <a:pt x="530" y="60"/>
                </a:cubicBezTo>
                <a:cubicBezTo>
                  <a:pt x="532" y="62"/>
                  <a:pt x="532" y="62"/>
                  <a:pt x="535" y="65"/>
                </a:cubicBezTo>
                <a:cubicBezTo>
                  <a:pt x="535" y="65"/>
                  <a:pt x="534" y="65"/>
                  <a:pt x="534" y="65"/>
                </a:cubicBezTo>
                <a:cubicBezTo>
                  <a:pt x="533" y="65"/>
                  <a:pt x="533" y="65"/>
                  <a:pt x="516" y="57"/>
                </a:cubicBezTo>
                <a:cubicBezTo>
                  <a:pt x="515" y="57"/>
                  <a:pt x="515" y="57"/>
                  <a:pt x="514" y="57"/>
                </a:cubicBezTo>
                <a:cubicBezTo>
                  <a:pt x="513" y="57"/>
                  <a:pt x="512" y="56"/>
                  <a:pt x="511" y="56"/>
                </a:cubicBezTo>
                <a:cubicBezTo>
                  <a:pt x="510" y="56"/>
                  <a:pt x="510" y="56"/>
                  <a:pt x="509" y="56"/>
                </a:cubicBezTo>
                <a:cubicBezTo>
                  <a:pt x="507" y="55"/>
                  <a:pt x="505" y="54"/>
                  <a:pt x="503" y="53"/>
                </a:cubicBezTo>
                <a:cubicBezTo>
                  <a:pt x="502" y="53"/>
                  <a:pt x="502" y="52"/>
                  <a:pt x="501" y="52"/>
                </a:cubicBezTo>
                <a:cubicBezTo>
                  <a:pt x="500" y="52"/>
                  <a:pt x="500" y="52"/>
                  <a:pt x="500" y="52"/>
                </a:cubicBezTo>
                <a:cubicBezTo>
                  <a:pt x="500" y="53"/>
                  <a:pt x="500" y="53"/>
                  <a:pt x="500" y="53"/>
                </a:cubicBezTo>
                <a:cubicBezTo>
                  <a:pt x="504" y="57"/>
                  <a:pt x="511" y="56"/>
                  <a:pt x="514" y="62"/>
                </a:cubicBezTo>
                <a:cubicBezTo>
                  <a:pt x="514" y="62"/>
                  <a:pt x="514" y="62"/>
                  <a:pt x="514" y="62"/>
                </a:cubicBezTo>
                <a:cubicBezTo>
                  <a:pt x="514" y="63"/>
                  <a:pt x="514" y="64"/>
                  <a:pt x="514" y="65"/>
                </a:cubicBezTo>
                <a:cubicBezTo>
                  <a:pt x="514" y="65"/>
                  <a:pt x="514" y="65"/>
                  <a:pt x="514" y="65"/>
                </a:cubicBezTo>
                <a:cubicBezTo>
                  <a:pt x="510" y="61"/>
                  <a:pt x="510" y="61"/>
                  <a:pt x="510" y="61"/>
                </a:cubicBezTo>
                <a:cubicBezTo>
                  <a:pt x="509" y="61"/>
                  <a:pt x="509" y="61"/>
                  <a:pt x="509" y="61"/>
                </a:cubicBezTo>
                <a:cubicBezTo>
                  <a:pt x="509" y="61"/>
                  <a:pt x="509" y="61"/>
                  <a:pt x="509" y="61"/>
                </a:cubicBezTo>
                <a:cubicBezTo>
                  <a:pt x="509" y="62"/>
                  <a:pt x="509" y="62"/>
                  <a:pt x="509" y="62"/>
                </a:cubicBezTo>
                <a:cubicBezTo>
                  <a:pt x="508" y="63"/>
                  <a:pt x="508" y="63"/>
                  <a:pt x="508" y="63"/>
                </a:cubicBezTo>
                <a:cubicBezTo>
                  <a:pt x="508" y="63"/>
                  <a:pt x="508" y="63"/>
                  <a:pt x="508" y="63"/>
                </a:cubicBezTo>
                <a:cubicBezTo>
                  <a:pt x="507" y="62"/>
                  <a:pt x="507" y="62"/>
                  <a:pt x="507" y="62"/>
                </a:cubicBezTo>
                <a:cubicBezTo>
                  <a:pt x="522" y="79"/>
                  <a:pt x="537" y="99"/>
                  <a:pt x="550" y="121"/>
                </a:cubicBezTo>
                <a:cubicBezTo>
                  <a:pt x="614" y="121"/>
                  <a:pt x="649" y="120"/>
                  <a:pt x="646" y="118"/>
                </a:cubicBezTo>
                <a:cubicBezTo>
                  <a:pt x="644" y="116"/>
                  <a:pt x="644" y="116"/>
                  <a:pt x="644" y="116"/>
                </a:cubicBezTo>
                <a:cubicBezTo>
                  <a:pt x="617" y="89"/>
                  <a:pt x="617" y="89"/>
                  <a:pt x="602" y="77"/>
                </a:cubicBezTo>
                <a:cubicBezTo>
                  <a:pt x="573" y="57"/>
                  <a:pt x="569" y="54"/>
                  <a:pt x="554" y="46"/>
                </a:cubicBezTo>
                <a:moveTo>
                  <a:pt x="624" y="357"/>
                </a:moveTo>
                <a:cubicBezTo>
                  <a:pt x="624" y="357"/>
                  <a:pt x="624" y="357"/>
                  <a:pt x="624" y="357"/>
                </a:cubicBezTo>
                <a:cubicBezTo>
                  <a:pt x="624" y="356"/>
                  <a:pt x="624" y="354"/>
                  <a:pt x="623" y="354"/>
                </a:cubicBezTo>
                <a:cubicBezTo>
                  <a:pt x="623" y="353"/>
                  <a:pt x="622" y="353"/>
                  <a:pt x="621" y="353"/>
                </a:cubicBezTo>
                <a:cubicBezTo>
                  <a:pt x="620" y="352"/>
                  <a:pt x="620" y="352"/>
                  <a:pt x="620" y="352"/>
                </a:cubicBezTo>
                <a:cubicBezTo>
                  <a:pt x="619" y="351"/>
                  <a:pt x="620" y="349"/>
                  <a:pt x="619" y="348"/>
                </a:cubicBezTo>
                <a:cubicBezTo>
                  <a:pt x="618" y="346"/>
                  <a:pt x="616" y="345"/>
                  <a:pt x="615" y="345"/>
                </a:cubicBezTo>
                <a:cubicBezTo>
                  <a:pt x="613" y="345"/>
                  <a:pt x="615" y="341"/>
                  <a:pt x="614" y="340"/>
                </a:cubicBezTo>
                <a:cubicBezTo>
                  <a:pt x="612" y="338"/>
                  <a:pt x="612" y="338"/>
                  <a:pt x="612" y="338"/>
                </a:cubicBezTo>
                <a:cubicBezTo>
                  <a:pt x="612" y="338"/>
                  <a:pt x="611" y="338"/>
                  <a:pt x="610" y="338"/>
                </a:cubicBezTo>
                <a:cubicBezTo>
                  <a:pt x="611" y="341"/>
                  <a:pt x="611" y="341"/>
                  <a:pt x="610" y="342"/>
                </a:cubicBezTo>
                <a:cubicBezTo>
                  <a:pt x="610" y="354"/>
                  <a:pt x="611" y="365"/>
                  <a:pt x="610" y="376"/>
                </a:cubicBezTo>
                <a:cubicBezTo>
                  <a:pt x="611" y="376"/>
                  <a:pt x="611" y="376"/>
                  <a:pt x="611" y="376"/>
                </a:cubicBezTo>
                <a:cubicBezTo>
                  <a:pt x="612" y="376"/>
                  <a:pt x="612" y="376"/>
                  <a:pt x="612" y="376"/>
                </a:cubicBezTo>
                <a:cubicBezTo>
                  <a:pt x="613" y="376"/>
                  <a:pt x="613" y="376"/>
                  <a:pt x="613" y="376"/>
                </a:cubicBezTo>
                <a:cubicBezTo>
                  <a:pt x="614" y="375"/>
                  <a:pt x="614" y="374"/>
                  <a:pt x="614" y="374"/>
                </a:cubicBezTo>
                <a:cubicBezTo>
                  <a:pt x="614" y="373"/>
                  <a:pt x="614" y="373"/>
                  <a:pt x="614" y="372"/>
                </a:cubicBezTo>
                <a:cubicBezTo>
                  <a:pt x="614" y="372"/>
                  <a:pt x="614" y="372"/>
                  <a:pt x="614" y="372"/>
                </a:cubicBezTo>
                <a:cubicBezTo>
                  <a:pt x="614" y="370"/>
                  <a:pt x="616" y="368"/>
                  <a:pt x="617" y="368"/>
                </a:cubicBezTo>
                <a:cubicBezTo>
                  <a:pt x="618" y="368"/>
                  <a:pt x="618" y="368"/>
                  <a:pt x="618" y="368"/>
                </a:cubicBezTo>
                <a:cubicBezTo>
                  <a:pt x="618" y="368"/>
                  <a:pt x="618" y="369"/>
                  <a:pt x="619" y="369"/>
                </a:cubicBezTo>
                <a:cubicBezTo>
                  <a:pt x="620" y="366"/>
                  <a:pt x="619" y="362"/>
                  <a:pt x="620" y="359"/>
                </a:cubicBezTo>
                <a:cubicBezTo>
                  <a:pt x="620" y="358"/>
                  <a:pt x="620" y="358"/>
                  <a:pt x="622" y="358"/>
                </a:cubicBezTo>
                <a:cubicBezTo>
                  <a:pt x="622" y="358"/>
                  <a:pt x="623" y="358"/>
                  <a:pt x="624" y="357"/>
                </a:cubicBezTo>
                <a:moveTo>
                  <a:pt x="743" y="321"/>
                </a:moveTo>
                <a:cubicBezTo>
                  <a:pt x="741" y="310"/>
                  <a:pt x="738" y="295"/>
                  <a:pt x="736" y="284"/>
                </a:cubicBezTo>
                <a:cubicBezTo>
                  <a:pt x="736" y="287"/>
                  <a:pt x="690" y="289"/>
                  <a:pt x="605" y="288"/>
                </a:cubicBezTo>
                <a:cubicBezTo>
                  <a:pt x="607" y="300"/>
                  <a:pt x="608" y="313"/>
                  <a:pt x="609" y="325"/>
                </a:cubicBezTo>
                <a:cubicBezTo>
                  <a:pt x="610" y="327"/>
                  <a:pt x="610" y="330"/>
                  <a:pt x="612" y="331"/>
                </a:cubicBezTo>
                <a:cubicBezTo>
                  <a:pt x="614" y="331"/>
                  <a:pt x="616" y="331"/>
                  <a:pt x="618" y="331"/>
                </a:cubicBezTo>
                <a:cubicBezTo>
                  <a:pt x="621" y="330"/>
                  <a:pt x="621" y="334"/>
                  <a:pt x="623" y="334"/>
                </a:cubicBezTo>
                <a:cubicBezTo>
                  <a:pt x="625" y="334"/>
                  <a:pt x="627" y="334"/>
                  <a:pt x="628" y="334"/>
                </a:cubicBezTo>
                <a:cubicBezTo>
                  <a:pt x="629" y="335"/>
                  <a:pt x="629" y="335"/>
                  <a:pt x="630" y="335"/>
                </a:cubicBezTo>
                <a:cubicBezTo>
                  <a:pt x="637" y="335"/>
                  <a:pt x="637" y="335"/>
                  <a:pt x="637" y="335"/>
                </a:cubicBezTo>
                <a:cubicBezTo>
                  <a:pt x="643" y="334"/>
                  <a:pt x="643" y="334"/>
                  <a:pt x="643" y="334"/>
                </a:cubicBezTo>
                <a:cubicBezTo>
                  <a:pt x="644" y="334"/>
                  <a:pt x="646" y="334"/>
                  <a:pt x="647" y="334"/>
                </a:cubicBezTo>
                <a:cubicBezTo>
                  <a:pt x="648" y="334"/>
                  <a:pt x="655" y="341"/>
                  <a:pt x="656" y="346"/>
                </a:cubicBezTo>
                <a:cubicBezTo>
                  <a:pt x="656" y="346"/>
                  <a:pt x="656" y="346"/>
                  <a:pt x="657" y="346"/>
                </a:cubicBezTo>
                <a:cubicBezTo>
                  <a:pt x="657" y="347"/>
                  <a:pt x="657" y="347"/>
                  <a:pt x="658" y="349"/>
                </a:cubicBezTo>
                <a:cubicBezTo>
                  <a:pt x="659" y="349"/>
                  <a:pt x="659" y="349"/>
                  <a:pt x="660" y="349"/>
                </a:cubicBezTo>
                <a:cubicBezTo>
                  <a:pt x="661" y="349"/>
                  <a:pt x="661" y="349"/>
                  <a:pt x="664" y="351"/>
                </a:cubicBezTo>
                <a:cubicBezTo>
                  <a:pt x="657" y="352"/>
                  <a:pt x="661" y="356"/>
                  <a:pt x="661" y="356"/>
                </a:cubicBezTo>
                <a:cubicBezTo>
                  <a:pt x="664" y="358"/>
                  <a:pt x="663" y="363"/>
                  <a:pt x="668" y="363"/>
                </a:cubicBezTo>
                <a:cubicBezTo>
                  <a:pt x="670" y="360"/>
                  <a:pt x="670" y="360"/>
                  <a:pt x="671" y="360"/>
                </a:cubicBezTo>
                <a:cubicBezTo>
                  <a:pt x="671" y="359"/>
                  <a:pt x="671" y="358"/>
                  <a:pt x="672" y="358"/>
                </a:cubicBezTo>
                <a:cubicBezTo>
                  <a:pt x="672" y="358"/>
                  <a:pt x="672" y="357"/>
                  <a:pt x="673" y="357"/>
                </a:cubicBezTo>
                <a:cubicBezTo>
                  <a:pt x="676" y="360"/>
                  <a:pt x="676" y="371"/>
                  <a:pt x="676" y="372"/>
                </a:cubicBezTo>
                <a:cubicBezTo>
                  <a:pt x="676" y="373"/>
                  <a:pt x="676" y="374"/>
                  <a:pt x="676" y="375"/>
                </a:cubicBezTo>
                <a:cubicBezTo>
                  <a:pt x="674" y="389"/>
                  <a:pt x="682" y="401"/>
                  <a:pt x="681" y="415"/>
                </a:cubicBezTo>
                <a:cubicBezTo>
                  <a:pt x="681" y="416"/>
                  <a:pt x="681" y="416"/>
                  <a:pt x="681" y="416"/>
                </a:cubicBezTo>
                <a:cubicBezTo>
                  <a:pt x="680" y="424"/>
                  <a:pt x="683" y="431"/>
                  <a:pt x="683" y="439"/>
                </a:cubicBezTo>
                <a:cubicBezTo>
                  <a:pt x="684" y="439"/>
                  <a:pt x="684" y="440"/>
                  <a:pt x="684" y="441"/>
                </a:cubicBezTo>
                <a:cubicBezTo>
                  <a:pt x="684" y="441"/>
                  <a:pt x="685" y="441"/>
                  <a:pt x="685" y="441"/>
                </a:cubicBezTo>
                <a:cubicBezTo>
                  <a:pt x="690" y="437"/>
                  <a:pt x="690" y="437"/>
                  <a:pt x="696" y="409"/>
                </a:cubicBezTo>
                <a:cubicBezTo>
                  <a:pt x="696" y="407"/>
                  <a:pt x="697" y="405"/>
                  <a:pt x="697" y="402"/>
                </a:cubicBezTo>
                <a:cubicBezTo>
                  <a:pt x="697" y="395"/>
                  <a:pt x="697" y="395"/>
                  <a:pt x="698" y="394"/>
                </a:cubicBezTo>
                <a:cubicBezTo>
                  <a:pt x="705" y="394"/>
                  <a:pt x="710" y="372"/>
                  <a:pt x="710" y="371"/>
                </a:cubicBezTo>
                <a:cubicBezTo>
                  <a:pt x="710" y="371"/>
                  <a:pt x="710" y="371"/>
                  <a:pt x="713" y="367"/>
                </a:cubicBezTo>
                <a:cubicBezTo>
                  <a:pt x="713" y="367"/>
                  <a:pt x="713" y="367"/>
                  <a:pt x="713" y="367"/>
                </a:cubicBezTo>
                <a:cubicBezTo>
                  <a:pt x="713" y="367"/>
                  <a:pt x="713" y="367"/>
                  <a:pt x="713" y="367"/>
                </a:cubicBezTo>
                <a:cubicBezTo>
                  <a:pt x="713" y="367"/>
                  <a:pt x="713" y="367"/>
                  <a:pt x="713" y="367"/>
                </a:cubicBezTo>
                <a:cubicBezTo>
                  <a:pt x="713" y="367"/>
                  <a:pt x="713" y="367"/>
                  <a:pt x="713" y="367"/>
                </a:cubicBezTo>
                <a:cubicBezTo>
                  <a:pt x="713" y="367"/>
                  <a:pt x="713" y="367"/>
                  <a:pt x="713" y="367"/>
                </a:cubicBezTo>
                <a:cubicBezTo>
                  <a:pt x="713" y="367"/>
                  <a:pt x="713" y="367"/>
                  <a:pt x="713" y="367"/>
                </a:cubicBezTo>
                <a:cubicBezTo>
                  <a:pt x="713" y="367"/>
                  <a:pt x="713" y="367"/>
                  <a:pt x="713" y="367"/>
                </a:cubicBezTo>
                <a:cubicBezTo>
                  <a:pt x="714" y="367"/>
                  <a:pt x="714" y="367"/>
                  <a:pt x="714" y="367"/>
                </a:cubicBezTo>
                <a:cubicBezTo>
                  <a:pt x="715" y="366"/>
                  <a:pt x="715" y="366"/>
                  <a:pt x="715" y="358"/>
                </a:cubicBezTo>
                <a:cubicBezTo>
                  <a:pt x="716" y="357"/>
                  <a:pt x="716" y="357"/>
                  <a:pt x="717" y="357"/>
                </a:cubicBezTo>
                <a:cubicBezTo>
                  <a:pt x="718" y="358"/>
                  <a:pt x="718" y="358"/>
                  <a:pt x="718" y="358"/>
                </a:cubicBezTo>
                <a:cubicBezTo>
                  <a:pt x="718" y="358"/>
                  <a:pt x="718" y="358"/>
                  <a:pt x="718" y="358"/>
                </a:cubicBezTo>
                <a:cubicBezTo>
                  <a:pt x="719" y="357"/>
                  <a:pt x="720" y="355"/>
                  <a:pt x="721" y="354"/>
                </a:cubicBezTo>
                <a:cubicBezTo>
                  <a:pt x="721" y="353"/>
                  <a:pt x="722" y="353"/>
                  <a:pt x="723" y="353"/>
                </a:cubicBezTo>
                <a:cubicBezTo>
                  <a:pt x="723" y="352"/>
                  <a:pt x="723" y="351"/>
                  <a:pt x="723" y="350"/>
                </a:cubicBezTo>
                <a:cubicBezTo>
                  <a:pt x="724" y="350"/>
                  <a:pt x="724" y="350"/>
                  <a:pt x="724" y="350"/>
                </a:cubicBezTo>
                <a:cubicBezTo>
                  <a:pt x="725" y="353"/>
                  <a:pt x="726" y="358"/>
                  <a:pt x="727" y="365"/>
                </a:cubicBezTo>
                <a:cubicBezTo>
                  <a:pt x="728" y="369"/>
                  <a:pt x="728" y="369"/>
                  <a:pt x="728" y="370"/>
                </a:cubicBezTo>
                <a:cubicBezTo>
                  <a:pt x="728" y="371"/>
                  <a:pt x="728" y="371"/>
                  <a:pt x="728" y="372"/>
                </a:cubicBezTo>
                <a:cubicBezTo>
                  <a:pt x="728" y="373"/>
                  <a:pt x="728" y="373"/>
                  <a:pt x="728" y="375"/>
                </a:cubicBezTo>
                <a:cubicBezTo>
                  <a:pt x="728" y="376"/>
                  <a:pt x="728" y="376"/>
                  <a:pt x="728" y="376"/>
                </a:cubicBezTo>
                <a:cubicBezTo>
                  <a:pt x="729" y="376"/>
                  <a:pt x="729" y="376"/>
                  <a:pt x="729" y="376"/>
                </a:cubicBezTo>
                <a:cubicBezTo>
                  <a:pt x="732" y="381"/>
                  <a:pt x="727" y="387"/>
                  <a:pt x="730" y="392"/>
                </a:cubicBezTo>
                <a:cubicBezTo>
                  <a:pt x="731" y="392"/>
                  <a:pt x="731" y="392"/>
                  <a:pt x="731" y="392"/>
                </a:cubicBezTo>
                <a:cubicBezTo>
                  <a:pt x="731" y="391"/>
                  <a:pt x="732" y="391"/>
                  <a:pt x="733" y="389"/>
                </a:cubicBezTo>
                <a:cubicBezTo>
                  <a:pt x="733" y="389"/>
                  <a:pt x="733" y="388"/>
                  <a:pt x="733" y="388"/>
                </a:cubicBezTo>
                <a:cubicBezTo>
                  <a:pt x="733" y="387"/>
                  <a:pt x="733" y="387"/>
                  <a:pt x="733" y="387"/>
                </a:cubicBezTo>
                <a:cubicBezTo>
                  <a:pt x="733" y="386"/>
                  <a:pt x="733" y="386"/>
                  <a:pt x="733" y="385"/>
                </a:cubicBezTo>
                <a:cubicBezTo>
                  <a:pt x="737" y="389"/>
                  <a:pt x="735" y="403"/>
                  <a:pt x="731" y="428"/>
                </a:cubicBezTo>
                <a:cubicBezTo>
                  <a:pt x="731" y="429"/>
                  <a:pt x="731" y="430"/>
                  <a:pt x="731" y="430"/>
                </a:cubicBezTo>
                <a:cubicBezTo>
                  <a:pt x="730" y="436"/>
                  <a:pt x="731" y="442"/>
                  <a:pt x="730" y="448"/>
                </a:cubicBezTo>
                <a:cubicBezTo>
                  <a:pt x="730" y="449"/>
                  <a:pt x="730" y="449"/>
                  <a:pt x="730" y="449"/>
                </a:cubicBezTo>
                <a:cubicBezTo>
                  <a:pt x="729" y="453"/>
                  <a:pt x="729" y="456"/>
                  <a:pt x="729" y="459"/>
                </a:cubicBezTo>
                <a:cubicBezTo>
                  <a:pt x="728" y="462"/>
                  <a:pt x="728" y="464"/>
                  <a:pt x="727" y="467"/>
                </a:cubicBezTo>
                <a:cubicBezTo>
                  <a:pt x="726" y="470"/>
                  <a:pt x="725" y="476"/>
                  <a:pt x="726" y="480"/>
                </a:cubicBezTo>
                <a:cubicBezTo>
                  <a:pt x="726" y="480"/>
                  <a:pt x="726" y="480"/>
                  <a:pt x="726" y="480"/>
                </a:cubicBezTo>
                <a:cubicBezTo>
                  <a:pt x="727" y="478"/>
                  <a:pt x="727" y="476"/>
                  <a:pt x="727" y="476"/>
                </a:cubicBezTo>
                <a:cubicBezTo>
                  <a:pt x="728" y="473"/>
                  <a:pt x="731" y="459"/>
                  <a:pt x="731" y="459"/>
                </a:cubicBezTo>
                <a:cubicBezTo>
                  <a:pt x="731" y="458"/>
                  <a:pt x="731" y="458"/>
                  <a:pt x="731" y="458"/>
                </a:cubicBezTo>
                <a:cubicBezTo>
                  <a:pt x="731" y="457"/>
                  <a:pt x="731" y="457"/>
                  <a:pt x="732" y="457"/>
                </a:cubicBezTo>
                <a:cubicBezTo>
                  <a:pt x="732" y="456"/>
                  <a:pt x="732" y="456"/>
                  <a:pt x="732" y="455"/>
                </a:cubicBezTo>
                <a:cubicBezTo>
                  <a:pt x="732" y="455"/>
                  <a:pt x="732" y="454"/>
                  <a:pt x="732" y="454"/>
                </a:cubicBezTo>
                <a:cubicBezTo>
                  <a:pt x="732" y="453"/>
                  <a:pt x="733" y="452"/>
                  <a:pt x="733" y="451"/>
                </a:cubicBezTo>
                <a:cubicBezTo>
                  <a:pt x="732" y="450"/>
                  <a:pt x="732" y="438"/>
                  <a:pt x="733" y="434"/>
                </a:cubicBezTo>
                <a:cubicBezTo>
                  <a:pt x="733" y="433"/>
                  <a:pt x="733" y="433"/>
                  <a:pt x="733" y="432"/>
                </a:cubicBezTo>
                <a:cubicBezTo>
                  <a:pt x="733" y="431"/>
                  <a:pt x="733" y="431"/>
                  <a:pt x="733" y="430"/>
                </a:cubicBezTo>
                <a:cubicBezTo>
                  <a:pt x="733" y="428"/>
                  <a:pt x="733" y="426"/>
                  <a:pt x="733" y="424"/>
                </a:cubicBezTo>
                <a:cubicBezTo>
                  <a:pt x="734" y="421"/>
                  <a:pt x="737" y="408"/>
                  <a:pt x="737" y="407"/>
                </a:cubicBezTo>
                <a:cubicBezTo>
                  <a:pt x="738" y="410"/>
                  <a:pt x="737" y="412"/>
                  <a:pt x="737" y="414"/>
                </a:cubicBezTo>
                <a:cubicBezTo>
                  <a:pt x="738" y="414"/>
                  <a:pt x="738" y="414"/>
                  <a:pt x="738" y="414"/>
                </a:cubicBezTo>
                <a:cubicBezTo>
                  <a:pt x="738" y="413"/>
                  <a:pt x="738" y="413"/>
                  <a:pt x="738" y="413"/>
                </a:cubicBezTo>
                <a:cubicBezTo>
                  <a:pt x="739" y="417"/>
                  <a:pt x="739" y="417"/>
                  <a:pt x="737" y="440"/>
                </a:cubicBezTo>
                <a:cubicBezTo>
                  <a:pt x="742" y="419"/>
                  <a:pt x="742" y="419"/>
                  <a:pt x="743" y="409"/>
                </a:cubicBezTo>
                <a:cubicBezTo>
                  <a:pt x="743" y="407"/>
                  <a:pt x="744" y="406"/>
                  <a:pt x="744" y="404"/>
                </a:cubicBezTo>
                <a:cubicBezTo>
                  <a:pt x="745" y="395"/>
                  <a:pt x="745" y="395"/>
                  <a:pt x="744" y="385"/>
                </a:cubicBezTo>
                <a:cubicBezTo>
                  <a:pt x="743" y="379"/>
                  <a:pt x="743" y="364"/>
                  <a:pt x="744" y="355"/>
                </a:cubicBezTo>
                <a:cubicBezTo>
                  <a:pt x="745" y="355"/>
                  <a:pt x="745" y="356"/>
                  <a:pt x="745" y="356"/>
                </a:cubicBezTo>
                <a:cubicBezTo>
                  <a:pt x="745" y="357"/>
                  <a:pt x="745" y="357"/>
                  <a:pt x="745" y="357"/>
                </a:cubicBezTo>
                <a:cubicBezTo>
                  <a:pt x="745" y="360"/>
                  <a:pt x="745" y="362"/>
                  <a:pt x="745" y="364"/>
                </a:cubicBezTo>
                <a:cubicBezTo>
                  <a:pt x="745" y="368"/>
                  <a:pt x="745" y="371"/>
                  <a:pt x="745" y="374"/>
                </a:cubicBezTo>
                <a:cubicBezTo>
                  <a:pt x="745" y="375"/>
                  <a:pt x="745" y="375"/>
                  <a:pt x="746" y="375"/>
                </a:cubicBezTo>
                <a:cubicBezTo>
                  <a:pt x="746" y="365"/>
                  <a:pt x="746" y="365"/>
                  <a:pt x="745" y="364"/>
                </a:cubicBezTo>
                <a:cubicBezTo>
                  <a:pt x="745" y="361"/>
                  <a:pt x="745" y="359"/>
                  <a:pt x="745" y="356"/>
                </a:cubicBezTo>
                <a:cubicBezTo>
                  <a:pt x="745" y="356"/>
                  <a:pt x="745" y="356"/>
                  <a:pt x="745" y="356"/>
                </a:cubicBezTo>
                <a:cubicBezTo>
                  <a:pt x="745" y="355"/>
                  <a:pt x="745" y="354"/>
                  <a:pt x="745" y="353"/>
                </a:cubicBezTo>
                <a:cubicBezTo>
                  <a:pt x="745" y="352"/>
                  <a:pt x="745" y="352"/>
                  <a:pt x="745" y="352"/>
                </a:cubicBezTo>
                <a:cubicBezTo>
                  <a:pt x="745" y="343"/>
                  <a:pt x="744" y="330"/>
                  <a:pt x="743" y="321"/>
                </a:cubicBezTo>
                <a:moveTo>
                  <a:pt x="299" y="117"/>
                </a:moveTo>
                <a:cubicBezTo>
                  <a:pt x="299" y="117"/>
                  <a:pt x="299" y="117"/>
                  <a:pt x="299" y="117"/>
                </a:cubicBezTo>
                <a:cubicBezTo>
                  <a:pt x="297" y="117"/>
                  <a:pt x="297" y="117"/>
                  <a:pt x="297" y="117"/>
                </a:cubicBezTo>
                <a:cubicBezTo>
                  <a:pt x="297" y="118"/>
                  <a:pt x="296" y="118"/>
                  <a:pt x="296" y="118"/>
                </a:cubicBezTo>
                <a:cubicBezTo>
                  <a:pt x="295" y="119"/>
                  <a:pt x="295" y="119"/>
                  <a:pt x="295" y="119"/>
                </a:cubicBezTo>
                <a:cubicBezTo>
                  <a:pt x="295" y="119"/>
                  <a:pt x="295" y="119"/>
                  <a:pt x="295" y="119"/>
                </a:cubicBezTo>
                <a:cubicBezTo>
                  <a:pt x="294" y="119"/>
                  <a:pt x="294" y="119"/>
                  <a:pt x="294" y="119"/>
                </a:cubicBezTo>
                <a:cubicBezTo>
                  <a:pt x="293" y="120"/>
                  <a:pt x="293" y="120"/>
                  <a:pt x="292" y="121"/>
                </a:cubicBezTo>
                <a:cubicBezTo>
                  <a:pt x="292" y="121"/>
                  <a:pt x="292" y="122"/>
                  <a:pt x="292" y="122"/>
                </a:cubicBezTo>
                <a:cubicBezTo>
                  <a:pt x="292" y="123"/>
                  <a:pt x="292" y="123"/>
                  <a:pt x="292" y="123"/>
                </a:cubicBezTo>
                <a:cubicBezTo>
                  <a:pt x="294" y="122"/>
                  <a:pt x="294" y="122"/>
                  <a:pt x="294" y="122"/>
                </a:cubicBezTo>
                <a:cubicBezTo>
                  <a:pt x="295" y="120"/>
                  <a:pt x="295" y="120"/>
                  <a:pt x="295" y="120"/>
                </a:cubicBezTo>
                <a:cubicBezTo>
                  <a:pt x="295" y="120"/>
                  <a:pt x="295" y="120"/>
                  <a:pt x="295" y="120"/>
                </a:cubicBezTo>
                <a:cubicBezTo>
                  <a:pt x="296" y="121"/>
                  <a:pt x="297" y="120"/>
                  <a:pt x="297" y="120"/>
                </a:cubicBezTo>
                <a:cubicBezTo>
                  <a:pt x="297" y="119"/>
                  <a:pt x="297" y="119"/>
                  <a:pt x="297" y="119"/>
                </a:cubicBezTo>
                <a:cubicBezTo>
                  <a:pt x="297" y="119"/>
                  <a:pt x="298" y="119"/>
                  <a:pt x="298" y="118"/>
                </a:cubicBezTo>
                <a:cubicBezTo>
                  <a:pt x="298" y="118"/>
                  <a:pt x="298" y="118"/>
                  <a:pt x="298" y="118"/>
                </a:cubicBezTo>
                <a:cubicBezTo>
                  <a:pt x="298" y="118"/>
                  <a:pt x="299" y="117"/>
                  <a:pt x="299" y="117"/>
                </a:cubicBezTo>
                <a:moveTo>
                  <a:pt x="324" y="158"/>
                </a:moveTo>
                <a:cubicBezTo>
                  <a:pt x="324" y="157"/>
                  <a:pt x="324" y="156"/>
                  <a:pt x="324" y="156"/>
                </a:cubicBezTo>
                <a:cubicBezTo>
                  <a:pt x="323" y="155"/>
                  <a:pt x="323" y="153"/>
                  <a:pt x="323" y="153"/>
                </a:cubicBezTo>
                <a:cubicBezTo>
                  <a:pt x="323" y="152"/>
                  <a:pt x="322" y="152"/>
                  <a:pt x="322" y="151"/>
                </a:cubicBezTo>
                <a:cubicBezTo>
                  <a:pt x="321" y="152"/>
                  <a:pt x="321" y="152"/>
                  <a:pt x="321" y="152"/>
                </a:cubicBezTo>
                <a:cubicBezTo>
                  <a:pt x="321" y="152"/>
                  <a:pt x="321" y="153"/>
                  <a:pt x="319" y="154"/>
                </a:cubicBezTo>
                <a:cubicBezTo>
                  <a:pt x="318" y="155"/>
                  <a:pt x="318" y="155"/>
                  <a:pt x="318" y="149"/>
                </a:cubicBezTo>
                <a:cubicBezTo>
                  <a:pt x="317" y="149"/>
                  <a:pt x="316" y="149"/>
                  <a:pt x="315" y="149"/>
                </a:cubicBezTo>
                <a:cubicBezTo>
                  <a:pt x="316" y="145"/>
                  <a:pt x="317" y="144"/>
                  <a:pt x="314" y="143"/>
                </a:cubicBezTo>
                <a:cubicBezTo>
                  <a:pt x="314" y="143"/>
                  <a:pt x="314" y="143"/>
                  <a:pt x="314" y="142"/>
                </a:cubicBezTo>
                <a:cubicBezTo>
                  <a:pt x="313" y="142"/>
                  <a:pt x="313" y="142"/>
                  <a:pt x="313" y="142"/>
                </a:cubicBezTo>
                <a:cubicBezTo>
                  <a:pt x="313" y="141"/>
                  <a:pt x="313" y="140"/>
                  <a:pt x="312" y="139"/>
                </a:cubicBezTo>
                <a:cubicBezTo>
                  <a:pt x="312" y="139"/>
                  <a:pt x="312" y="139"/>
                  <a:pt x="312" y="139"/>
                </a:cubicBezTo>
                <a:cubicBezTo>
                  <a:pt x="312" y="138"/>
                  <a:pt x="311" y="135"/>
                  <a:pt x="310" y="135"/>
                </a:cubicBezTo>
                <a:cubicBezTo>
                  <a:pt x="306" y="135"/>
                  <a:pt x="306" y="135"/>
                  <a:pt x="306" y="134"/>
                </a:cubicBezTo>
                <a:cubicBezTo>
                  <a:pt x="307" y="131"/>
                  <a:pt x="307" y="131"/>
                  <a:pt x="310" y="131"/>
                </a:cubicBezTo>
                <a:cubicBezTo>
                  <a:pt x="310" y="131"/>
                  <a:pt x="310" y="130"/>
                  <a:pt x="310" y="130"/>
                </a:cubicBezTo>
                <a:cubicBezTo>
                  <a:pt x="310" y="128"/>
                  <a:pt x="312" y="128"/>
                  <a:pt x="313" y="127"/>
                </a:cubicBezTo>
                <a:cubicBezTo>
                  <a:pt x="313" y="126"/>
                  <a:pt x="313" y="125"/>
                  <a:pt x="314" y="123"/>
                </a:cubicBezTo>
                <a:cubicBezTo>
                  <a:pt x="311" y="123"/>
                  <a:pt x="308" y="123"/>
                  <a:pt x="305" y="123"/>
                </a:cubicBezTo>
                <a:cubicBezTo>
                  <a:pt x="307" y="120"/>
                  <a:pt x="307" y="120"/>
                  <a:pt x="307" y="120"/>
                </a:cubicBezTo>
                <a:cubicBezTo>
                  <a:pt x="308" y="119"/>
                  <a:pt x="310" y="119"/>
                  <a:pt x="310" y="118"/>
                </a:cubicBezTo>
                <a:cubicBezTo>
                  <a:pt x="310" y="117"/>
                  <a:pt x="310" y="117"/>
                  <a:pt x="309" y="117"/>
                </a:cubicBezTo>
                <a:cubicBezTo>
                  <a:pt x="309" y="117"/>
                  <a:pt x="309" y="117"/>
                  <a:pt x="309" y="117"/>
                </a:cubicBezTo>
                <a:cubicBezTo>
                  <a:pt x="308" y="117"/>
                  <a:pt x="308" y="117"/>
                  <a:pt x="307" y="117"/>
                </a:cubicBezTo>
                <a:cubicBezTo>
                  <a:pt x="306" y="117"/>
                  <a:pt x="304" y="116"/>
                  <a:pt x="303" y="117"/>
                </a:cubicBezTo>
                <a:cubicBezTo>
                  <a:pt x="303" y="118"/>
                  <a:pt x="302" y="119"/>
                  <a:pt x="301" y="120"/>
                </a:cubicBezTo>
                <a:cubicBezTo>
                  <a:pt x="301" y="121"/>
                  <a:pt x="301" y="122"/>
                  <a:pt x="300" y="123"/>
                </a:cubicBezTo>
                <a:cubicBezTo>
                  <a:pt x="298" y="124"/>
                  <a:pt x="298" y="124"/>
                  <a:pt x="298" y="124"/>
                </a:cubicBezTo>
                <a:cubicBezTo>
                  <a:pt x="297" y="123"/>
                  <a:pt x="297" y="123"/>
                  <a:pt x="297" y="122"/>
                </a:cubicBezTo>
                <a:cubicBezTo>
                  <a:pt x="296" y="123"/>
                  <a:pt x="296" y="123"/>
                  <a:pt x="296" y="123"/>
                </a:cubicBezTo>
                <a:cubicBezTo>
                  <a:pt x="294" y="123"/>
                  <a:pt x="294" y="126"/>
                  <a:pt x="294" y="126"/>
                </a:cubicBezTo>
                <a:cubicBezTo>
                  <a:pt x="295" y="127"/>
                  <a:pt x="296" y="126"/>
                  <a:pt x="297" y="127"/>
                </a:cubicBezTo>
                <a:cubicBezTo>
                  <a:pt x="296" y="128"/>
                  <a:pt x="296" y="128"/>
                  <a:pt x="296" y="128"/>
                </a:cubicBezTo>
                <a:cubicBezTo>
                  <a:pt x="296" y="128"/>
                  <a:pt x="296" y="128"/>
                  <a:pt x="296" y="129"/>
                </a:cubicBezTo>
                <a:cubicBezTo>
                  <a:pt x="295" y="130"/>
                  <a:pt x="296" y="131"/>
                  <a:pt x="294" y="131"/>
                </a:cubicBezTo>
                <a:cubicBezTo>
                  <a:pt x="292" y="132"/>
                  <a:pt x="292" y="133"/>
                  <a:pt x="292" y="133"/>
                </a:cubicBezTo>
                <a:cubicBezTo>
                  <a:pt x="292" y="134"/>
                  <a:pt x="292" y="134"/>
                  <a:pt x="292" y="134"/>
                </a:cubicBezTo>
                <a:cubicBezTo>
                  <a:pt x="292" y="134"/>
                  <a:pt x="293" y="134"/>
                  <a:pt x="294" y="134"/>
                </a:cubicBezTo>
                <a:cubicBezTo>
                  <a:pt x="294" y="134"/>
                  <a:pt x="294" y="133"/>
                  <a:pt x="295" y="134"/>
                </a:cubicBezTo>
                <a:cubicBezTo>
                  <a:pt x="295" y="135"/>
                  <a:pt x="295" y="135"/>
                  <a:pt x="296" y="135"/>
                </a:cubicBezTo>
                <a:cubicBezTo>
                  <a:pt x="296" y="136"/>
                  <a:pt x="297" y="136"/>
                  <a:pt x="297" y="135"/>
                </a:cubicBezTo>
                <a:cubicBezTo>
                  <a:pt x="297" y="135"/>
                  <a:pt x="297" y="135"/>
                  <a:pt x="298" y="134"/>
                </a:cubicBezTo>
                <a:cubicBezTo>
                  <a:pt x="299" y="135"/>
                  <a:pt x="299" y="135"/>
                  <a:pt x="299" y="135"/>
                </a:cubicBezTo>
                <a:cubicBezTo>
                  <a:pt x="298" y="136"/>
                  <a:pt x="299" y="137"/>
                  <a:pt x="299" y="138"/>
                </a:cubicBezTo>
                <a:cubicBezTo>
                  <a:pt x="298" y="139"/>
                  <a:pt x="297" y="138"/>
                  <a:pt x="296" y="139"/>
                </a:cubicBezTo>
                <a:cubicBezTo>
                  <a:pt x="296" y="140"/>
                  <a:pt x="296" y="140"/>
                  <a:pt x="296" y="141"/>
                </a:cubicBezTo>
                <a:cubicBezTo>
                  <a:pt x="298" y="141"/>
                  <a:pt x="299" y="141"/>
                  <a:pt x="301" y="141"/>
                </a:cubicBezTo>
                <a:cubicBezTo>
                  <a:pt x="302" y="140"/>
                  <a:pt x="302" y="140"/>
                  <a:pt x="302" y="140"/>
                </a:cubicBezTo>
                <a:cubicBezTo>
                  <a:pt x="304" y="142"/>
                  <a:pt x="301" y="145"/>
                  <a:pt x="304" y="146"/>
                </a:cubicBezTo>
                <a:cubicBezTo>
                  <a:pt x="304" y="146"/>
                  <a:pt x="304" y="146"/>
                  <a:pt x="304" y="146"/>
                </a:cubicBezTo>
                <a:cubicBezTo>
                  <a:pt x="304" y="147"/>
                  <a:pt x="303" y="148"/>
                  <a:pt x="303" y="149"/>
                </a:cubicBezTo>
                <a:cubicBezTo>
                  <a:pt x="304" y="150"/>
                  <a:pt x="303" y="151"/>
                  <a:pt x="302" y="151"/>
                </a:cubicBezTo>
                <a:cubicBezTo>
                  <a:pt x="300" y="152"/>
                  <a:pt x="299" y="150"/>
                  <a:pt x="297" y="150"/>
                </a:cubicBezTo>
                <a:cubicBezTo>
                  <a:pt x="297" y="150"/>
                  <a:pt x="297" y="150"/>
                  <a:pt x="297" y="150"/>
                </a:cubicBezTo>
                <a:cubicBezTo>
                  <a:pt x="296" y="150"/>
                  <a:pt x="296" y="150"/>
                  <a:pt x="295" y="151"/>
                </a:cubicBezTo>
                <a:cubicBezTo>
                  <a:pt x="295" y="152"/>
                  <a:pt x="295" y="152"/>
                  <a:pt x="295" y="152"/>
                </a:cubicBezTo>
                <a:cubicBezTo>
                  <a:pt x="294" y="152"/>
                  <a:pt x="294" y="152"/>
                  <a:pt x="293" y="152"/>
                </a:cubicBezTo>
                <a:cubicBezTo>
                  <a:pt x="292" y="153"/>
                  <a:pt x="292" y="153"/>
                  <a:pt x="292" y="153"/>
                </a:cubicBezTo>
                <a:cubicBezTo>
                  <a:pt x="294" y="154"/>
                  <a:pt x="295" y="153"/>
                  <a:pt x="297" y="154"/>
                </a:cubicBezTo>
                <a:cubicBezTo>
                  <a:pt x="297" y="154"/>
                  <a:pt x="297" y="155"/>
                  <a:pt x="296" y="156"/>
                </a:cubicBezTo>
                <a:cubicBezTo>
                  <a:pt x="296" y="156"/>
                  <a:pt x="296" y="156"/>
                  <a:pt x="295" y="156"/>
                </a:cubicBezTo>
                <a:cubicBezTo>
                  <a:pt x="292" y="157"/>
                  <a:pt x="292" y="157"/>
                  <a:pt x="292" y="157"/>
                </a:cubicBezTo>
                <a:cubicBezTo>
                  <a:pt x="292" y="157"/>
                  <a:pt x="292" y="157"/>
                  <a:pt x="292" y="157"/>
                </a:cubicBezTo>
                <a:cubicBezTo>
                  <a:pt x="292" y="157"/>
                  <a:pt x="292" y="157"/>
                  <a:pt x="292" y="157"/>
                </a:cubicBezTo>
                <a:cubicBezTo>
                  <a:pt x="292" y="157"/>
                  <a:pt x="292" y="157"/>
                  <a:pt x="292" y="157"/>
                </a:cubicBezTo>
                <a:cubicBezTo>
                  <a:pt x="292" y="157"/>
                  <a:pt x="292" y="157"/>
                  <a:pt x="292" y="157"/>
                </a:cubicBezTo>
                <a:cubicBezTo>
                  <a:pt x="292" y="157"/>
                  <a:pt x="292" y="157"/>
                  <a:pt x="292" y="157"/>
                </a:cubicBezTo>
                <a:cubicBezTo>
                  <a:pt x="292" y="157"/>
                  <a:pt x="292" y="157"/>
                  <a:pt x="292" y="157"/>
                </a:cubicBezTo>
                <a:cubicBezTo>
                  <a:pt x="292" y="157"/>
                  <a:pt x="292" y="157"/>
                  <a:pt x="292" y="157"/>
                </a:cubicBezTo>
                <a:cubicBezTo>
                  <a:pt x="292" y="157"/>
                  <a:pt x="292" y="157"/>
                  <a:pt x="292" y="157"/>
                </a:cubicBezTo>
                <a:cubicBezTo>
                  <a:pt x="291" y="159"/>
                  <a:pt x="291" y="159"/>
                  <a:pt x="291" y="160"/>
                </a:cubicBezTo>
                <a:cubicBezTo>
                  <a:pt x="293" y="161"/>
                  <a:pt x="295" y="159"/>
                  <a:pt x="296" y="160"/>
                </a:cubicBezTo>
                <a:cubicBezTo>
                  <a:pt x="298" y="161"/>
                  <a:pt x="299" y="160"/>
                  <a:pt x="301" y="161"/>
                </a:cubicBezTo>
                <a:cubicBezTo>
                  <a:pt x="301" y="162"/>
                  <a:pt x="301" y="162"/>
                  <a:pt x="300" y="163"/>
                </a:cubicBezTo>
                <a:cubicBezTo>
                  <a:pt x="300" y="163"/>
                  <a:pt x="299" y="163"/>
                  <a:pt x="296" y="163"/>
                </a:cubicBezTo>
                <a:cubicBezTo>
                  <a:pt x="295" y="163"/>
                  <a:pt x="295" y="164"/>
                  <a:pt x="294" y="165"/>
                </a:cubicBezTo>
                <a:cubicBezTo>
                  <a:pt x="293" y="165"/>
                  <a:pt x="292" y="165"/>
                  <a:pt x="291" y="165"/>
                </a:cubicBezTo>
                <a:cubicBezTo>
                  <a:pt x="291" y="168"/>
                  <a:pt x="291" y="168"/>
                  <a:pt x="287" y="169"/>
                </a:cubicBezTo>
                <a:cubicBezTo>
                  <a:pt x="288" y="170"/>
                  <a:pt x="288" y="170"/>
                  <a:pt x="291" y="169"/>
                </a:cubicBezTo>
                <a:cubicBezTo>
                  <a:pt x="292" y="169"/>
                  <a:pt x="292" y="169"/>
                  <a:pt x="293" y="168"/>
                </a:cubicBezTo>
                <a:cubicBezTo>
                  <a:pt x="293" y="168"/>
                  <a:pt x="293" y="168"/>
                  <a:pt x="295" y="169"/>
                </a:cubicBezTo>
                <a:cubicBezTo>
                  <a:pt x="296" y="169"/>
                  <a:pt x="296" y="169"/>
                  <a:pt x="297" y="169"/>
                </a:cubicBezTo>
                <a:cubicBezTo>
                  <a:pt x="298" y="167"/>
                  <a:pt x="298" y="167"/>
                  <a:pt x="298" y="166"/>
                </a:cubicBezTo>
                <a:cubicBezTo>
                  <a:pt x="300" y="167"/>
                  <a:pt x="302" y="166"/>
                  <a:pt x="304" y="167"/>
                </a:cubicBezTo>
                <a:cubicBezTo>
                  <a:pt x="306" y="167"/>
                  <a:pt x="306" y="165"/>
                  <a:pt x="307" y="165"/>
                </a:cubicBezTo>
                <a:cubicBezTo>
                  <a:pt x="309" y="165"/>
                  <a:pt x="309" y="167"/>
                  <a:pt x="310" y="167"/>
                </a:cubicBezTo>
                <a:cubicBezTo>
                  <a:pt x="311" y="167"/>
                  <a:pt x="311" y="167"/>
                  <a:pt x="311" y="167"/>
                </a:cubicBezTo>
                <a:cubicBezTo>
                  <a:pt x="312" y="167"/>
                  <a:pt x="314" y="167"/>
                  <a:pt x="316" y="166"/>
                </a:cubicBezTo>
                <a:cubicBezTo>
                  <a:pt x="317" y="165"/>
                  <a:pt x="317" y="165"/>
                  <a:pt x="317" y="165"/>
                </a:cubicBezTo>
                <a:cubicBezTo>
                  <a:pt x="319" y="165"/>
                  <a:pt x="319" y="165"/>
                  <a:pt x="320" y="165"/>
                </a:cubicBezTo>
                <a:cubicBezTo>
                  <a:pt x="320" y="164"/>
                  <a:pt x="320" y="164"/>
                  <a:pt x="320" y="164"/>
                </a:cubicBezTo>
                <a:cubicBezTo>
                  <a:pt x="320" y="163"/>
                  <a:pt x="319" y="162"/>
                  <a:pt x="319" y="161"/>
                </a:cubicBezTo>
                <a:cubicBezTo>
                  <a:pt x="319" y="161"/>
                  <a:pt x="319" y="161"/>
                  <a:pt x="319" y="161"/>
                </a:cubicBezTo>
                <a:cubicBezTo>
                  <a:pt x="319" y="160"/>
                  <a:pt x="319" y="159"/>
                  <a:pt x="321" y="160"/>
                </a:cubicBezTo>
                <a:cubicBezTo>
                  <a:pt x="321" y="160"/>
                  <a:pt x="321" y="160"/>
                  <a:pt x="322" y="158"/>
                </a:cubicBezTo>
                <a:cubicBezTo>
                  <a:pt x="323" y="158"/>
                  <a:pt x="323" y="158"/>
                  <a:pt x="324" y="158"/>
                </a:cubicBezTo>
                <a:moveTo>
                  <a:pt x="281" y="142"/>
                </a:moveTo>
                <a:cubicBezTo>
                  <a:pt x="281" y="142"/>
                  <a:pt x="281" y="142"/>
                  <a:pt x="281" y="142"/>
                </a:cubicBezTo>
                <a:cubicBezTo>
                  <a:pt x="281" y="142"/>
                  <a:pt x="281" y="142"/>
                  <a:pt x="281" y="142"/>
                </a:cubicBezTo>
                <a:cubicBezTo>
                  <a:pt x="281" y="142"/>
                  <a:pt x="281" y="142"/>
                  <a:pt x="281" y="142"/>
                </a:cubicBezTo>
                <a:moveTo>
                  <a:pt x="293" y="143"/>
                </a:moveTo>
                <a:cubicBezTo>
                  <a:pt x="293" y="143"/>
                  <a:pt x="294" y="142"/>
                  <a:pt x="293" y="141"/>
                </a:cubicBezTo>
                <a:cubicBezTo>
                  <a:pt x="292" y="140"/>
                  <a:pt x="293" y="139"/>
                  <a:pt x="293" y="139"/>
                </a:cubicBezTo>
                <a:cubicBezTo>
                  <a:pt x="293" y="139"/>
                  <a:pt x="293" y="138"/>
                  <a:pt x="292" y="138"/>
                </a:cubicBezTo>
                <a:cubicBezTo>
                  <a:pt x="292" y="138"/>
                  <a:pt x="291" y="138"/>
                  <a:pt x="291" y="138"/>
                </a:cubicBezTo>
                <a:cubicBezTo>
                  <a:pt x="291" y="137"/>
                  <a:pt x="291" y="137"/>
                  <a:pt x="291" y="137"/>
                </a:cubicBezTo>
                <a:cubicBezTo>
                  <a:pt x="290" y="137"/>
                  <a:pt x="290" y="137"/>
                  <a:pt x="290" y="137"/>
                </a:cubicBezTo>
                <a:cubicBezTo>
                  <a:pt x="289" y="137"/>
                  <a:pt x="288" y="138"/>
                  <a:pt x="288" y="138"/>
                </a:cubicBezTo>
                <a:cubicBezTo>
                  <a:pt x="287" y="138"/>
                  <a:pt x="287" y="138"/>
                  <a:pt x="287" y="139"/>
                </a:cubicBezTo>
                <a:cubicBezTo>
                  <a:pt x="287" y="139"/>
                  <a:pt x="286" y="139"/>
                  <a:pt x="286" y="139"/>
                </a:cubicBezTo>
                <a:cubicBezTo>
                  <a:pt x="285" y="139"/>
                  <a:pt x="285" y="139"/>
                  <a:pt x="285" y="139"/>
                </a:cubicBezTo>
                <a:cubicBezTo>
                  <a:pt x="285" y="138"/>
                  <a:pt x="285" y="138"/>
                  <a:pt x="285" y="137"/>
                </a:cubicBezTo>
                <a:cubicBezTo>
                  <a:pt x="284" y="137"/>
                  <a:pt x="284" y="137"/>
                  <a:pt x="282" y="137"/>
                </a:cubicBezTo>
                <a:cubicBezTo>
                  <a:pt x="282" y="139"/>
                  <a:pt x="281" y="140"/>
                  <a:pt x="281" y="142"/>
                </a:cubicBezTo>
                <a:cubicBezTo>
                  <a:pt x="280" y="142"/>
                  <a:pt x="280" y="143"/>
                  <a:pt x="279" y="142"/>
                </a:cubicBezTo>
                <a:cubicBezTo>
                  <a:pt x="278" y="142"/>
                  <a:pt x="278" y="143"/>
                  <a:pt x="277" y="143"/>
                </a:cubicBezTo>
                <a:cubicBezTo>
                  <a:pt x="277" y="143"/>
                  <a:pt x="277" y="143"/>
                  <a:pt x="276" y="142"/>
                </a:cubicBezTo>
                <a:cubicBezTo>
                  <a:pt x="275" y="142"/>
                  <a:pt x="275" y="142"/>
                  <a:pt x="275" y="142"/>
                </a:cubicBezTo>
                <a:cubicBezTo>
                  <a:pt x="274" y="145"/>
                  <a:pt x="273" y="147"/>
                  <a:pt x="273" y="149"/>
                </a:cubicBezTo>
                <a:cubicBezTo>
                  <a:pt x="274" y="149"/>
                  <a:pt x="274" y="149"/>
                  <a:pt x="276" y="149"/>
                </a:cubicBezTo>
                <a:cubicBezTo>
                  <a:pt x="275" y="150"/>
                  <a:pt x="275" y="151"/>
                  <a:pt x="275" y="152"/>
                </a:cubicBezTo>
                <a:cubicBezTo>
                  <a:pt x="272" y="153"/>
                  <a:pt x="272" y="153"/>
                  <a:pt x="271" y="154"/>
                </a:cubicBezTo>
                <a:cubicBezTo>
                  <a:pt x="271" y="154"/>
                  <a:pt x="271" y="154"/>
                  <a:pt x="271" y="154"/>
                </a:cubicBezTo>
                <a:cubicBezTo>
                  <a:pt x="271" y="155"/>
                  <a:pt x="271" y="156"/>
                  <a:pt x="270" y="156"/>
                </a:cubicBezTo>
                <a:cubicBezTo>
                  <a:pt x="270" y="157"/>
                  <a:pt x="269" y="157"/>
                  <a:pt x="269" y="157"/>
                </a:cubicBezTo>
                <a:cubicBezTo>
                  <a:pt x="269" y="158"/>
                  <a:pt x="269" y="158"/>
                  <a:pt x="269" y="158"/>
                </a:cubicBezTo>
                <a:cubicBezTo>
                  <a:pt x="269" y="158"/>
                  <a:pt x="268" y="159"/>
                  <a:pt x="269" y="159"/>
                </a:cubicBezTo>
                <a:cubicBezTo>
                  <a:pt x="270" y="160"/>
                  <a:pt x="271" y="160"/>
                  <a:pt x="271" y="160"/>
                </a:cubicBezTo>
                <a:cubicBezTo>
                  <a:pt x="273" y="159"/>
                  <a:pt x="274" y="160"/>
                  <a:pt x="274" y="160"/>
                </a:cubicBezTo>
                <a:cubicBezTo>
                  <a:pt x="275" y="160"/>
                  <a:pt x="277" y="159"/>
                  <a:pt x="277" y="159"/>
                </a:cubicBezTo>
                <a:cubicBezTo>
                  <a:pt x="277" y="159"/>
                  <a:pt x="277" y="159"/>
                  <a:pt x="277" y="158"/>
                </a:cubicBezTo>
                <a:cubicBezTo>
                  <a:pt x="278" y="157"/>
                  <a:pt x="278" y="157"/>
                  <a:pt x="278" y="157"/>
                </a:cubicBezTo>
                <a:cubicBezTo>
                  <a:pt x="281" y="157"/>
                  <a:pt x="284" y="157"/>
                  <a:pt x="286" y="157"/>
                </a:cubicBezTo>
                <a:cubicBezTo>
                  <a:pt x="286" y="157"/>
                  <a:pt x="287" y="156"/>
                  <a:pt x="287" y="156"/>
                </a:cubicBezTo>
                <a:cubicBezTo>
                  <a:pt x="287" y="155"/>
                  <a:pt x="286" y="155"/>
                  <a:pt x="286" y="154"/>
                </a:cubicBezTo>
                <a:cubicBezTo>
                  <a:pt x="287" y="153"/>
                  <a:pt x="287" y="154"/>
                  <a:pt x="288" y="153"/>
                </a:cubicBezTo>
                <a:cubicBezTo>
                  <a:pt x="288" y="152"/>
                  <a:pt x="288" y="152"/>
                  <a:pt x="289" y="150"/>
                </a:cubicBezTo>
                <a:cubicBezTo>
                  <a:pt x="289" y="149"/>
                  <a:pt x="290" y="148"/>
                  <a:pt x="290" y="147"/>
                </a:cubicBezTo>
                <a:cubicBezTo>
                  <a:pt x="290" y="146"/>
                  <a:pt x="290" y="145"/>
                  <a:pt x="290" y="145"/>
                </a:cubicBezTo>
                <a:cubicBezTo>
                  <a:pt x="292" y="145"/>
                  <a:pt x="293" y="144"/>
                  <a:pt x="293" y="143"/>
                </a:cubicBezTo>
                <a:moveTo>
                  <a:pt x="544" y="571"/>
                </a:moveTo>
                <a:cubicBezTo>
                  <a:pt x="544" y="571"/>
                  <a:pt x="544" y="570"/>
                  <a:pt x="545" y="570"/>
                </a:cubicBezTo>
                <a:cubicBezTo>
                  <a:pt x="548" y="559"/>
                  <a:pt x="548" y="559"/>
                  <a:pt x="548" y="559"/>
                </a:cubicBezTo>
                <a:cubicBezTo>
                  <a:pt x="547" y="558"/>
                  <a:pt x="547" y="556"/>
                  <a:pt x="543" y="555"/>
                </a:cubicBezTo>
                <a:cubicBezTo>
                  <a:pt x="542" y="559"/>
                  <a:pt x="542" y="559"/>
                  <a:pt x="542" y="559"/>
                </a:cubicBezTo>
                <a:cubicBezTo>
                  <a:pt x="541" y="560"/>
                  <a:pt x="541" y="560"/>
                  <a:pt x="535" y="564"/>
                </a:cubicBezTo>
                <a:cubicBezTo>
                  <a:pt x="535" y="564"/>
                  <a:pt x="533" y="567"/>
                  <a:pt x="533" y="567"/>
                </a:cubicBezTo>
                <a:cubicBezTo>
                  <a:pt x="533" y="568"/>
                  <a:pt x="533" y="568"/>
                  <a:pt x="533" y="568"/>
                </a:cubicBezTo>
                <a:cubicBezTo>
                  <a:pt x="532" y="569"/>
                  <a:pt x="531" y="568"/>
                  <a:pt x="531" y="569"/>
                </a:cubicBezTo>
                <a:cubicBezTo>
                  <a:pt x="530" y="570"/>
                  <a:pt x="530" y="571"/>
                  <a:pt x="528" y="572"/>
                </a:cubicBezTo>
                <a:cubicBezTo>
                  <a:pt x="525" y="575"/>
                  <a:pt x="522" y="572"/>
                  <a:pt x="518" y="573"/>
                </a:cubicBezTo>
                <a:cubicBezTo>
                  <a:pt x="517" y="574"/>
                  <a:pt x="516" y="574"/>
                  <a:pt x="516" y="575"/>
                </a:cubicBezTo>
                <a:cubicBezTo>
                  <a:pt x="515" y="576"/>
                  <a:pt x="515" y="577"/>
                  <a:pt x="514" y="579"/>
                </a:cubicBezTo>
                <a:cubicBezTo>
                  <a:pt x="513" y="580"/>
                  <a:pt x="512" y="581"/>
                  <a:pt x="511" y="582"/>
                </a:cubicBezTo>
                <a:cubicBezTo>
                  <a:pt x="511" y="582"/>
                  <a:pt x="509" y="588"/>
                  <a:pt x="510" y="589"/>
                </a:cubicBezTo>
                <a:cubicBezTo>
                  <a:pt x="510" y="590"/>
                  <a:pt x="510" y="590"/>
                  <a:pt x="510" y="591"/>
                </a:cubicBezTo>
                <a:cubicBezTo>
                  <a:pt x="510" y="591"/>
                  <a:pt x="509" y="594"/>
                  <a:pt x="509" y="594"/>
                </a:cubicBezTo>
                <a:cubicBezTo>
                  <a:pt x="509" y="595"/>
                  <a:pt x="508" y="595"/>
                  <a:pt x="508" y="594"/>
                </a:cubicBezTo>
                <a:cubicBezTo>
                  <a:pt x="507" y="594"/>
                  <a:pt x="507" y="594"/>
                  <a:pt x="504" y="597"/>
                </a:cubicBezTo>
                <a:cubicBezTo>
                  <a:pt x="503" y="599"/>
                  <a:pt x="503" y="601"/>
                  <a:pt x="501" y="603"/>
                </a:cubicBezTo>
                <a:cubicBezTo>
                  <a:pt x="501" y="603"/>
                  <a:pt x="501" y="603"/>
                  <a:pt x="500" y="604"/>
                </a:cubicBezTo>
                <a:cubicBezTo>
                  <a:pt x="500" y="604"/>
                  <a:pt x="500" y="604"/>
                  <a:pt x="500" y="605"/>
                </a:cubicBezTo>
                <a:cubicBezTo>
                  <a:pt x="500" y="606"/>
                  <a:pt x="500" y="608"/>
                  <a:pt x="500" y="609"/>
                </a:cubicBezTo>
                <a:cubicBezTo>
                  <a:pt x="499" y="610"/>
                  <a:pt x="499" y="610"/>
                  <a:pt x="499" y="611"/>
                </a:cubicBezTo>
                <a:cubicBezTo>
                  <a:pt x="498" y="614"/>
                  <a:pt x="498" y="614"/>
                  <a:pt x="497" y="616"/>
                </a:cubicBezTo>
                <a:cubicBezTo>
                  <a:pt x="499" y="617"/>
                  <a:pt x="501" y="616"/>
                  <a:pt x="503" y="616"/>
                </a:cubicBezTo>
                <a:cubicBezTo>
                  <a:pt x="503" y="617"/>
                  <a:pt x="503" y="617"/>
                  <a:pt x="503" y="618"/>
                </a:cubicBezTo>
                <a:cubicBezTo>
                  <a:pt x="505" y="619"/>
                  <a:pt x="510" y="620"/>
                  <a:pt x="515" y="615"/>
                </a:cubicBezTo>
                <a:cubicBezTo>
                  <a:pt x="517" y="612"/>
                  <a:pt x="517" y="609"/>
                  <a:pt x="519" y="606"/>
                </a:cubicBezTo>
                <a:cubicBezTo>
                  <a:pt x="521" y="604"/>
                  <a:pt x="523" y="603"/>
                  <a:pt x="524" y="601"/>
                </a:cubicBezTo>
                <a:cubicBezTo>
                  <a:pt x="526" y="599"/>
                  <a:pt x="526" y="596"/>
                  <a:pt x="528" y="593"/>
                </a:cubicBezTo>
                <a:cubicBezTo>
                  <a:pt x="529" y="592"/>
                  <a:pt x="531" y="592"/>
                  <a:pt x="532" y="591"/>
                </a:cubicBezTo>
                <a:cubicBezTo>
                  <a:pt x="533" y="590"/>
                  <a:pt x="534" y="591"/>
                  <a:pt x="535" y="590"/>
                </a:cubicBezTo>
                <a:cubicBezTo>
                  <a:pt x="536" y="588"/>
                  <a:pt x="535" y="585"/>
                  <a:pt x="536" y="583"/>
                </a:cubicBezTo>
                <a:cubicBezTo>
                  <a:pt x="537" y="582"/>
                  <a:pt x="539" y="581"/>
                  <a:pt x="539" y="579"/>
                </a:cubicBezTo>
                <a:cubicBezTo>
                  <a:pt x="539" y="579"/>
                  <a:pt x="540" y="578"/>
                  <a:pt x="540" y="577"/>
                </a:cubicBezTo>
                <a:cubicBezTo>
                  <a:pt x="540" y="577"/>
                  <a:pt x="540" y="576"/>
                  <a:pt x="540" y="575"/>
                </a:cubicBezTo>
                <a:cubicBezTo>
                  <a:pt x="540" y="575"/>
                  <a:pt x="541" y="575"/>
                  <a:pt x="541" y="574"/>
                </a:cubicBezTo>
                <a:cubicBezTo>
                  <a:pt x="541" y="573"/>
                  <a:pt x="543" y="572"/>
                  <a:pt x="544" y="571"/>
                </a:cubicBezTo>
                <a:moveTo>
                  <a:pt x="577" y="426"/>
                </a:moveTo>
                <a:cubicBezTo>
                  <a:pt x="577" y="425"/>
                  <a:pt x="577" y="423"/>
                  <a:pt x="575" y="421"/>
                </a:cubicBezTo>
                <a:cubicBezTo>
                  <a:pt x="568" y="420"/>
                  <a:pt x="563" y="428"/>
                  <a:pt x="556" y="426"/>
                </a:cubicBezTo>
                <a:cubicBezTo>
                  <a:pt x="555" y="426"/>
                  <a:pt x="554" y="426"/>
                  <a:pt x="552" y="426"/>
                </a:cubicBezTo>
                <a:cubicBezTo>
                  <a:pt x="546" y="427"/>
                  <a:pt x="544" y="426"/>
                  <a:pt x="541" y="425"/>
                </a:cubicBezTo>
                <a:cubicBezTo>
                  <a:pt x="539" y="419"/>
                  <a:pt x="539" y="419"/>
                  <a:pt x="539" y="417"/>
                </a:cubicBezTo>
                <a:cubicBezTo>
                  <a:pt x="538" y="417"/>
                  <a:pt x="537" y="416"/>
                  <a:pt x="537" y="416"/>
                </a:cubicBezTo>
                <a:cubicBezTo>
                  <a:pt x="536" y="414"/>
                  <a:pt x="536" y="412"/>
                  <a:pt x="536" y="411"/>
                </a:cubicBezTo>
                <a:cubicBezTo>
                  <a:pt x="519" y="396"/>
                  <a:pt x="504" y="384"/>
                  <a:pt x="507" y="371"/>
                </a:cubicBezTo>
                <a:cubicBezTo>
                  <a:pt x="507" y="371"/>
                  <a:pt x="507" y="370"/>
                  <a:pt x="507" y="367"/>
                </a:cubicBezTo>
                <a:cubicBezTo>
                  <a:pt x="507" y="365"/>
                  <a:pt x="507" y="364"/>
                  <a:pt x="506" y="362"/>
                </a:cubicBezTo>
                <a:cubicBezTo>
                  <a:pt x="506" y="362"/>
                  <a:pt x="477" y="309"/>
                  <a:pt x="477" y="300"/>
                </a:cubicBezTo>
                <a:cubicBezTo>
                  <a:pt x="474" y="297"/>
                  <a:pt x="470" y="297"/>
                  <a:pt x="468" y="295"/>
                </a:cubicBezTo>
                <a:cubicBezTo>
                  <a:pt x="467" y="295"/>
                  <a:pt x="467" y="295"/>
                  <a:pt x="465" y="295"/>
                </a:cubicBezTo>
                <a:cubicBezTo>
                  <a:pt x="464" y="295"/>
                  <a:pt x="462" y="296"/>
                  <a:pt x="461" y="297"/>
                </a:cubicBezTo>
                <a:cubicBezTo>
                  <a:pt x="460" y="297"/>
                  <a:pt x="460" y="297"/>
                  <a:pt x="460" y="297"/>
                </a:cubicBezTo>
                <a:cubicBezTo>
                  <a:pt x="443" y="293"/>
                  <a:pt x="427" y="284"/>
                  <a:pt x="410" y="284"/>
                </a:cubicBezTo>
                <a:cubicBezTo>
                  <a:pt x="409" y="297"/>
                  <a:pt x="409" y="297"/>
                  <a:pt x="408" y="299"/>
                </a:cubicBezTo>
                <a:cubicBezTo>
                  <a:pt x="408" y="299"/>
                  <a:pt x="407" y="299"/>
                  <a:pt x="406" y="299"/>
                </a:cubicBezTo>
                <a:cubicBezTo>
                  <a:pt x="405" y="299"/>
                  <a:pt x="405" y="299"/>
                  <a:pt x="403" y="299"/>
                </a:cubicBezTo>
                <a:cubicBezTo>
                  <a:pt x="399" y="298"/>
                  <a:pt x="397" y="294"/>
                  <a:pt x="394" y="293"/>
                </a:cubicBezTo>
                <a:cubicBezTo>
                  <a:pt x="390" y="293"/>
                  <a:pt x="386" y="293"/>
                  <a:pt x="381" y="291"/>
                </a:cubicBezTo>
                <a:cubicBezTo>
                  <a:pt x="379" y="283"/>
                  <a:pt x="367" y="283"/>
                  <a:pt x="367" y="283"/>
                </a:cubicBezTo>
                <a:cubicBezTo>
                  <a:pt x="361" y="283"/>
                  <a:pt x="361" y="283"/>
                  <a:pt x="354" y="261"/>
                </a:cubicBezTo>
                <a:cubicBezTo>
                  <a:pt x="355" y="260"/>
                  <a:pt x="355" y="260"/>
                  <a:pt x="360" y="258"/>
                </a:cubicBezTo>
                <a:cubicBezTo>
                  <a:pt x="360" y="258"/>
                  <a:pt x="359" y="257"/>
                  <a:pt x="359" y="256"/>
                </a:cubicBezTo>
                <a:cubicBezTo>
                  <a:pt x="357" y="255"/>
                  <a:pt x="355" y="254"/>
                  <a:pt x="353" y="254"/>
                </a:cubicBezTo>
                <a:cubicBezTo>
                  <a:pt x="337" y="254"/>
                  <a:pt x="337" y="254"/>
                  <a:pt x="329" y="258"/>
                </a:cubicBezTo>
                <a:cubicBezTo>
                  <a:pt x="325" y="255"/>
                  <a:pt x="318" y="249"/>
                  <a:pt x="310" y="257"/>
                </a:cubicBezTo>
                <a:cubicBezTo>
                  <a:pt x="306" y="257"/>
                  <a:pt x="303" y="257"/>
                  <a:pt x="299" y="257"/>
                </a:cubicBezTo>
                <a:cubicBezTo>
                  <a:pt x="299" y="258"/>
                  <a:pt x="299" y="258"/>
                  <a:pt x="285" y="264"/>
                </a:cubicBezTo>
                <a:cubicBezTo>
                  <a:pt x="285" y="264"/>
                  <a:pt x="285" y="264"/>
                  <a:pt x="284" y="264"/>
                </a:cubicBezTo>
                <a:cubicBezTo>
                  <a:pt x="279" y="263"/>
                  <a:pt x="274" y="265"/>
                  <a:pt x="270" y="261"/>
                </a:cubicBezTo>
                <a:cubicBezTo>
                  <a:pt x="270" y="261"/>
                  <a:pt x="268" y="260"/>
                  <a:pt x="268" y="260"/>
                </a:cubicBezTo>
                <a:cubicBezTo>
                  <a:pt x="266" y="263"/>
                  <a:pt x="265" y="269"/>
                  <a:pt x="265" y="269"/>
                </a:cubicBezTo>
                <a:cubicBezTo>
                  <a:pt x="263" y="270"/>
                  <a:pt x="262" y="271"/>
                  <a:pt x="257" y="270"/>
                </a:cubicBezTo>
                <a:cubicBezTo>
                  <a:pt x="256" y="273"/>
                  <a:pt x="256" y="276"/>
                  <a:pt x="255" y="280"/>
                </a:cubicBezTo>
                <a:cubicBezTo>
                  <a:pt x="253" y="280"/>
                  <a:pt x="250" y="279"/>
                  <a:pt x="247" y="281"/>
                </a:cubicBezTo>
                <a:cubicBezTo>
                  <a:pt x="246" y="286"/>
                  <a:pt x="244" y="291"/>
                  <a:pt x="243" y="297"/>
                </a:cubicBezTo>
                <a:cubicBezTo>
                  <a:pt x="243" y="298"/>
                  <a:pt x="243" y="299"/>
                  <a:pt x="243" y="301"/>
                </a:cubicBezTo>
                <a:cubicBezTo>
                  <a:pt x="240" y="301"/>
                  <a:pt x="238" y="301"/>
                  <a:pt x="236" y="301"/>
                </a:cubicBezTo>
                <a:cubicBezTo>
                  <a:pt x="235" y="307"/>
                  <a:pt x="227" y="311"/>
                  <a:pt x="224" y="311"/>
                </a:cubicBezTo>
                <a:cubicBezTo>
                  <a:pt x="220" y="319"/>
                  <a:pt x="213" y="326"/>
                  <a:pt x="211" y="334"/>
                </a:cubicBezTo>
                <a:cubicBezTo>
                  <a:pt x="210" y="334"/>
                  <a:pt x="210" y="334"/>
                  <a:pt x="209" y="334"/>
                </a:cubicBezTo>
                <a:cubicBezTo>
                  <a:pt x="209" y="334"/>
                  <a:pt x="209" y="334"/>
                  <a:pt x="207" y="335"/>
                </a:cubicBezTo>
                <a:cubicBezTo>
                  <a:pt x="207" y="335"/>
                  <a:pt x="206" y="335"/>
                  <a:pt x="205" y="335"/>
                </a:cubicBezTo>
                <a:cubicBezTo>
                  <a:pt x="204" y="348"/>
                  <a:pt x="204" y="349"/>
                  <a:pt x="198" y="351"/>
                </a:cubicBezTo>
                <a:cubicBezTo>
                  <a:pt x="198" y="351"/>
                  <a:pt x="198" y="352"/>
                  <a:pt x="197" y="353"/>
                </a:cubicBezTo>
                <a:cubicBezTo>
                  <a:pt x="197" y="354"/>
                  <a:pt x="197" y="356"/>
                  <a:pt x="198" y="357"/>
                </a:cubicBezTo>
                <a:cubicBezTo>
                  <a:pt x="206" y="359"/>
                  <a:pt x="206" y="359"/>
                  <a:pt x="207" y="361"/>
                </a:cubicBezTo>
                <a:cubicBezTo>
                  <a:pt x="204" y="366"/>
                  <a:pt x="204" y="366"/>
                  <a:pt x="204" y="381"/>
                </a:cubicBezTo>
                <a:cubicBezTo>
                  <a:pt x="204" y="382"/>
                  <a:pt x="204" y="383"/>
                  <a:pt x="204" y="386"/>
                </a:cubicBezTo>
                <a:cubicBezTo>
                  <a:pt x="204" y="386"/>
                  <a:pt x="204" y="386"/>
                  <a:pt x="200" y="390"/>
                </a:cubicBezTo>
                <a:cubicBezTo>
                  <a:pt x="200" y="393"/>
                  <a:pt x="201" y="396"/>
                  <a:pt x="202" y="399"/>
                </a:cubicBezTo>
                <a:cubicBezTo>
                  <a:pt x="202" y="402"/>
                  <a:pt x="202" y="402"/>
                  <a:pt x="202" y="402"/>
                </a:cubicBezTo>
                <a:cubicBezTo>
                  <a:pt x="202" y="413"/>
                  <a:pt x="220" y="423"/>
                  <a:pt x="220" y="424"/>
                </a:cubicBezTo>
                <a:cubicBezTo>
                  <a:pt x="220" y="430"/>
                  <a:pt x="220" y="435"/>
                  <a:pt x="234" y="438"/>
                </a:cubicBezTo>
                <a:cubicBezTo>
                  <a:pt x="235" y="441"/>
                  <a:pt x="235" y="441"/>
                  <a:pt x="235" y="445"/>
                </a:cubicBezTo>
                <a:cubicBezTo>
                  <a:pt x="247" y="456"/>
                  <a:pt x="255" y="455"/>
                  <a:pt x="255" y="455"/>
                </a:cubicBezTo>
                <a:cubicBezTo>
                  <a:pt x="255" y="454"/>
                  <a:pt x="256" y="452"/>
                  <a:pt x="257" y="451"/>
                </a:cubicBezTo>
                <a:cubicBezTo>
                  <a:pt x="260" y="450"/>
                  <a:pt x="262" y="451"/>
                  <a:pt x="265" y="451"/>
                </a:cubicBezTo>
                <a:cubicBezTo>
                  <a:pt x="266" y="451"/>
                  <a:pt x="266" y="451"/>
                  <a:pt x="268" y="451"/>
                </a:cubicBezTo>
                <a:cubicBezTo>
                  <a:pt x="270" y="451"/>
                  <a:pt x="273" y="451"/>
                  <a:pt x="275" y="451"/>
                </a:cubicBezTo>
                <a:cubicBezTo>
                  <a:pt x="277" y="456"/>
                  <a:pt x="281" y="455"/>
                  <a:pt x="290" y="453"/>
                </a:cubicBezTo>
                <a:cubicBezTo>
                  <a:pt x="293" y="447"/>
                  <a:pt x="295" y="447"/>
                  <a:pt x="305" y="449"/>
                </a:cubicBezTo>
                <a:cubicBezTo>
                  <a:pt x="305" y="449"/>
                  <a:pt x="306" y="449"/>
                  <a:pt x="306" y="449"/>
                </a:cubicBezTo>
                <a:cubicBezTo>
                  <a:pt x="312" y="443"/>
                  <a:pt x="317" y="446"/>
                  <a:pt x="319" y="446"/>
                </a:cubicBezTo>
                <a:cubicBezTo>
                  <a:pt x="321" y="456"/>
                  <a:pt x="323" y="457"/>
                  <a:pt x="327" y="458"/>
                </a:cubicBezTo>
                <a:cubicBezTo>
                  <a:pt x="334" y="458"/>
                  <a:pt x="341" y="458"/>
                  <a:pt x="347" y="459"/>
                </a:cubicBezTo>
                <a:cubicBezTo>
                  <a:pt x="347" y="461"/>
                  <a:pt x="347" y="463"/>
                  <a:pt x="347" y="467"/>
                </a:cubicBezTo>
                <a:cubicBezTo>
                  <a:pt x="347" y="467"/>
                  <a:pt x="345" y="485"/>
                  <a:pt x="343" y="489"/>
                </a:cubicBezTo>
                <a:cubicBezTo>
                  <a:pt x="342" y="489"/>
                  <a:pt x="341" y="489"/>
                  <a:pt x="341" y="489"/>
                </a:cubicBezTo>
                <a:cubicBezTo>
                  <a:pt x="340" y="490"/>
                  <a:pt x="340" y="491"/>
                  <a:pt x="340" y="491"/>
                </a:cubicBezTo>
                <a:cubicBezTo>
                  <a:pt x="355" y="500"/>
                  <a:pt x="356" y="518"/>
                  <a:pt x="365" y="531"/>
                </a:cubicBezTo>
                <a:cubicBezTo>
                  <a:pt x="364" y="532"/>
                  <a:pt x="364" y="533"/>
                  <a:pt x="364" y="533"/>
                </a:cubicBezTo>
                <a:cubicBezTo>
                  <a:pt x="364" y="534"/>
                  <a:pt x="364" y="535"/>
                  <a:pt x="364" y="536"/>
                </a:cubicBezTo>
                <a:cubicBezTo>
                  <a:pt x="364" y="540"/>
                  <a:pt x="365" y="540"/>
                  <a:pt x="367" y="541"/>
                </a:cubicBezTo>
                <a:cubicBezTo>
                  <a:pt x="367" y="553"/>
                  <a:pt x="357" y="562"/>
                  <a:pt x="356" y="574"/>
                </a:cubicBezTo>
                <a:cubicBezTo>
                  <a:pt x="356" y="580"/>
                  <a:pt x="357" y="580"/>
                  <a:pt x="361" y="583"/>
                </a:cubicBezTo>
                <a:cubicBezTo>
                  <a:pt x="361" y="589"/>
                  <a:pt x="361" y="591"/>
                  <a:pt x="366" y="594"/>
                </a:cubicBezTo>
                <a:cubicBezTo>
                  <a:pt x="368" y="603"/>
                  <a:pt x="368" y="603"/>
                  <a:pt x="370" y="604"/>
                </a:cubicBezTo>
                <a:cubicBezTo>
                  <a:pt x="370" y="607"/>
                  <a:pt x="369" y="610"/>
                  <a:pt x="369" y="613"/>
                </a:cubicBezTo>
                <a:cubicBezTo>
                  <a:pt x="369" y="614"/>
                  <a:pt x="375" y="632"/>
                  <a:pt x="382" y="639"/>
                </a:cubicBezTo>
                <a:cubicBezTo>
                  <a:pt x="381" y="642"/>
                  <a:pt x="381" y="642"/>
                  <a:pt x="383" y="645"/>
                </a:cubicBezTo>
                <a:cubicBezTo>
                  <a:pt x="383" y="646"/>
                  <a:pt x="383" y="646"/>
                  <a:pt x="383" y="647"/>
                </a:cubicBezTo>
                <a:cubicBezTo>
                  <a:pt x="382" y="648"/>
                  <a:pt x="380" y="649"/>
                  <a:pt x="380" y="650"/>
                </a:cubicBezTo>
                <a:cubicBezTo>
                  <a:pt x="380" y="650"/>
                  <a:pt x="381" y="651"/>
                  <a:pt x="381" y="651"/>
                </a:cubicBezTo>
                <a:cubicBezTo>
                  <a:pt x="382" y="651"/>
                  <a:pt x="383" y="651"/>
                  <a:pt x="383" y="651"/>
                </a:cubicBezTo>
                <a:cubicBezTo>
                  <a:pt x="383" y="654"/>
                  <a:pt x="383" y="654"/>
                  <a:pt x="386" y="656"/>
                </a:cubicBezTo>
                <a:cubicBezTo>
                  <a:pt x="389" y="656"/>
                  <a:pt x="391" y="656"/>
                  <a:pt x="394" y="656"/>
                </a:cubicBezTo>
                <a:cubicBezTo>
                  <a:pt x="398" y="655"/>
                  <a:pt x="398" y="655"/>
                  <a:pt x="401" y="654"/>
                </a:cubicBezTo>
                <a:cubicBezTo>
                  <a:pt x="404" y="654"/>
                  <a:pt x="408" y="654"/>
                  <a:pt x="412" y="653"/>
                </a:cubicBezTo>
                <a:cubicBezTo>
                  <a:pt x="413" y="653"/>
                  <a:pt x="413" y="652"/>
                  <a:pt x="413" y="651"/>
                </a:cubicBezTo>
                <a:cubicBezTo>
                  <a:pt x="422" y="650"/>
                  <a:pt x="422" y="650"/>
                  <a:pt x="424" y="647"/>
                </a:cubicBezTo>
                <a:cubicBezTo>
                  <a:pt x="424" y="647"/>
                  <a:pt x="451" y="634"/>
                  <a:pt x="448" y="620"/>
                </a:cubicBezTo>
                <a:cubicBezTo>
                  <a:pt x="448" y="619"/>
                  <a:pt x="460" y="612"/>
                  <a:pt x="465" y="610"/>
                </a:cubicBezTo>
                <a:cubicBezTo>
                  <a:pt x="466" y="606"/>
                  <a:pt x="466" y="606"/>
                  <a:pt x="464" y="592"/>
                </a:cubicBezTo>
                <a:cubicBezTo>
                  <a:pt x="476" y="582"/>
                  <a:pt x="492" y="578"/>
                  <a:pt x="500" y="564"/>
                </a:cubicBezTo>
                <a:cubicBezTo>
                  <a:pt x="500" y="563"/>
                  <a:pt x="501" y="562"/>
                  <a:pt x="501" y="560"/>
                </a:cubicBezTo>
                <a:cubicBezTo>
                  <a:pt x="502" y="558"/>
                  <a:pt x="502" y="557"/>
                  <a:pt x="501" y="555"/>
                </a:cubicBezTo>
                <a:cubicBezTo>
                  <a:pt x="502" y="551"/>
                  <a:pt x="503" y="547"/>
                  <a:pt x="503" y="542"/>
                </a:cubicBezTo>
                <a:cubicBezTo>
                  <a:pt x="499" y="535"/>
                  <a:pt x="505" y="528"/>
                  <a:pt x="502" y="521"/>
                </a:cubicBezTo>
                <a:cubicBezTo>
                  <a:pt x="502" y="519"/>
                  <a:pt x="502" y="519"/>
                  <a:pt x="502" y="519"/>
                </a:cubicBezTo>
                <a:cubicBezTo>
                  <a:pt x="515" y="479"/>
                  <a:pt x="568" y="470"/>
                  <a:pt x="577" y="426"/>
                </a:cubicBezTo>
                <a:moveTo>
                  <a:pt x="133" y="516"/>
                </a:moveTo>
                <a:cubicBezTo>
                  <a:pt x="132" y="514"/>
                  <a:pt x="129" y="503"/>
                  <a:pt x="124" y="501"/>
                </a:cubicBezTo>
                <a:cubicBezTo>
                  <a:pt x="123" y="501"/>
                  <a:pt x="122" y="501"/>
                  <a:pt x="120" y="501"/>
                </a:cubicBezTo>
                <a:cubicBezTo>
                  <a:pt x="114" y="498"/>
                  <a:pt x="113" y="486"/>
                  <a:pt x="105" y="490"/>
                </a:cubicBezTo>
                <a:cubicBezTo>
                  <a:pt x="103" y="490"/>
                  <a:pt x="101" y="490"/>
                  <a:pt x="99" y="489"/>
                </a:cubicBezTo>
                <a:cubicBezTo>
                  <a:pt x="96" y="486"/>
                  <a:pt x="96" y="486"/>
                  <a:pt x="93" y="486"/>
                </a:cubicBezTo>
                <a:cubicBezTo>
                  <a:pt x="93" y="487"/>
                  <a:pt x="93" y="489"/>
                  <a:pt x="93" y="490"/>
                </a:cubicBezTo>
                <a:cubicBezTo>
                  <a:pt x="89" y="489"/>
                  <a:pt x="89" y="488"/>
                  <a:pt x="89" y="486"/>
                </a:cubicBezTo>
                <a:cubicBezTo>
                  <a:pt x="89" y="486"/>
                  <a:pt x="90" y="485"/>
                  <a:pt x="90" y="485"/>
                </a:cubicBezTo>
                <a:cubicBezTo>
                  <a:pt x="83" y="478"/>
                  <a:pt x="82" y="478"/>
                  <a:pt x="80" y="478"/>
                </a:cubicBezTo>
                <a:cubicBezTo>
                  <a:pt x="80" y="478"/>
                  <a:pt x="80" y="478"/>
                  <a:pt x="79" y="477"/>
                </a:cubicBezTo>
                <a:cubicBezTo>
                  <a:pt x="77" y="475"/>
                  <a:pt x="77" y="475"/>
                  <a:pt x="74" y="476"/>
                </a:cubicBezTo>
                <a:cubicBezTo>
                  <a:pt x="75" y="477"/>
                  <a:pt x="75" y="479"/>
                  <a:pt x="76" y="481"/>
                </a:cubicBezTo>
                <a:cubicBezTo>
                  <a:pt x="75" y="481"/>
                  <a:pt x="74" y="481"/>
                  <a:pt x="73" y="481"/>
                </a:cubicBezTo>
                <a:cubicBezTo>
                  <a:pt x="73" y="480"/>
                  <a:pt x="73" y="479"/>
                  <a:pt x="72" y="478"/>
                </a:cubicBezTo>
                <a:cubicBezTo>
                  <a:pt x="72" y="477"/>
                  <a:pt x="73" y="476"/>
                  <a:pt x="73" y="475"/>
                </a:cubicBezTo>
                <a:cubicBezTo>
                  <a:pt x="73" y="475"/>
                  <a:pt x="73" y="474"/>
                  <a:pt x="73" y="474"/>
                </a:cubicBezTo>
                <a:cubicBezTo>
                  <a:pt x="73" y="472"/>
                  <a:pt x="73" y="472"/>
                  <a:pt x="68" y="470"/>
                </a:cubicBezTo>
                <a:cubicBezTo>
                  <a:pt x="68" y="470"/>
                  <a:pt x="68" y="470"/>
                  <a:pt x="68" y="470"/>
                </a:cubicBezTo>
                <a:cubicBezTo>
                  <a:pt x="68" y="470"/>
                  <a:pt x="67" y="470"/>
                  <a:pt x="66" y="470"/>
                </a:cubicBezTo>
                <a:cubicBezTo>
                  <a:pt x="67" y="474"/>
                  <a:pt x="67" y="474"/>
                  <a:pt x="67" y="475"/>
                </a:cubicBezTo>
                <a:cubicBezTo>
                  <a:pt x="66" y="475"/>
                  <a:pt x="65" y="475"/>
                  <a:pt x="65" y="475"/>
                </a:cubicBezTo>
                <a:cubicBezTo>
                  <a:pt x="65" y="474"/>
                  <a:pt x="64" y="473"/>
                  <a:pt x="64" y="472"/>
                </a:cubicBezTo>
                <a:cubicBezTo>
                  <a:pt x="65" y="471"/>
                  <a:pt x="66" y="470"/>
                  <a:pt x="66" y="469"/>
                </a:cubicBezTo>
                <a:cubicBezTo>
                  <a:pt x="65" y="461"/>
                  <a:pt x="65" y="461"/>
                  <a:pt x="64" y="459"/>
                </a:cubicBezTo>
                <a:cubicBezTo>
                  <a:pt x="64" y="459"/>
                  <a:pt x="63" y="459"/>
                  <a:pt x="62" y="459"/>
                </a:cubicBezTo>
                <a:cubicBezTo>
                  <a:pt x="62" y="457"/>
                  <a:pt x="62" y="454"/>
                  <a:pt x="61" y="451"/>
                </a:cubicBezTo>
                <a:cubicBezTo>
                  <a:pt x="59" y="446"/>
                  <a:pt x="55" y="442"/>
                  <a:pt x="52" y="437"/>
                </a:cubicBezTo>
                <a:cubicBezTo>
                  <a:pt x="51" y="437"/>
                  <a:pt x="50" y="436"/>
                  <a:pt x="49" y="436"/>
                </a:cubicBezTo>
                <a:cubicBezTo>
                  <a:pt x="49" y="435"/>
                  <a:pt x="48" y="435"/>
                  <a:pt x="48" y="434"/>
                </a:cubicBezTo>
                <a:cubicBezTo>
                  <a:pt x="47" y="435"/>
                  <a:pt x="45" y="435"/>
                  <a:pt x="45" y="435"/>
                </a:cubicBezTo>
                <a:cubicBezTo>
                  <a:pt x="44" y="435"/>
                  <a:pt x="44" y="435"/>
                  <a:pt x="44" y="435"/>
                </a:cubicBezTo>
                <a:cubicBezTo>
                  <a:pt x="44" y="435"/>
                  <a:pt x="34" y="422"/>
                  <a:pt x="32" y="419"/>
                </a:cubicBezTo>
                <a:cubicBezTo>
                  <a:pt x="32" y="419"/>
                  <a:pt x="32" y="418"/>
                  <a:pt x="31" y="417"/>
                </a:cubicBezTo>
                <a:cubicBezTo>
                  <a:pt x="30" y="415"/>
                  <a:pt x="30" y="415"/>
                  <a:pt x="30" y="412"/>
                </a:cubicBezTo>
                <a:cubicBezTo>
                  <a:pt x="30" y="412"/>
                  <a:pt x="30" y="412"/>
                  <a:pt x="29" y="412"/>
                </a:cubicBezTo>
                <a:cubicBezTo>
                  <a:pt x="29" y="412"/>
                  <a:pt x="28" y="413"/>
                  <a:pt x="28" y="413"/>
                </a:cubicBezTo>
                <a:cubicBezTo>
                  <a:pt x="27" y="412"/>
                  <a:pt x="27" y="412"/>
                  <a:pt x="26" y="408"/>
                </a:cubicBezTo>
                <a:cubicBezTo>
                  <a:pt x="26" y="408"/>
                  <a:pt x="27" y="407"/>
                  <a:pt x="27" y="407"/>
                </a:cubicBezTo>
                <a:cubicBezTo>
                  <a:pt x="26" y="406"/>
                  <a:pt x="26" y="405"/>
                  <a:pt x="25" y="404"/>
                </a:cubicBezTo>
                <a:cubicBezTo>
                  <a:pt x="24" y="406"/>
                  <a:pt x="24" y="406"/>
                  <a:pt x="24" y="406"/>
                </a:cubicBezTo>
                <a:cubicBezTo>
                  <a:pt x="24" y="406"/>
                  <a:pt x="24" y="406"/>
                  <a:pt x="24" y="406"/>
                </a:cubicBezTo>
                <a:cubicBezTo>
                  <a:pt x="23" y="405"/>
                  <a:pt x="22" y="405"/>
                  <a:pt x="22" y="405"/>
                </a:cubicBezTo>
                <a:cubicBezTo>
                  <a:pt x="22" y="406"/>
                  <a:pt x="22" y="407"/>
                  <a:pt x="22" y="409"/>
                </a:cubicBezTo>
                <a:cubicBezTo>
                  <a:pt x="21" y="409"/>
                  <a:pt x="21" y="409"/>
                  <a:pt x="21" y="410"/>
                </a:cubicBezTo>
                <a:cubicBezTo>
                  <a:pt x="20" y="406"/>
                  <a:pt x="20" y="406"/>
                  <a:pt x="18" y="405"/>
                </a:cubicBezTo>
                <a:cubicBezTo>
                  <a:pt x="18" y="405"/>
                  <a:pt x="17" y="405"/>
                  <a:pt x="16" y="405"/>
                </a:cubicBezTo>
                <a:cubicBezTo>
                  <a:pt x="16" y="404"/>
                  <a:pt x="15" y="404"/>
                  <a:pt x="15" y="403"/>
                </a:cubicBezTo>
                <a:cubicBezTo>
                  <a:pt x="15" y="402"/>
                  <a:pt x="15" y="401"/>
                  <a:pt x="14" y="399"/>
                </a:cubicBezTo>
                <a:cubicBezTo>
                  <a:pt x="13" y="398"/>
                  <a:pt x="12" y="397"/>
                  <a:pt x="12" y="396"/>
                </a:cubicBezTo>
                <a:cubicBezTo>
                  <a:pt x="12" y="396"/>
                  <a:pt x="12" y="409"/>
                  <a:pt x="11" y="413"/>
                </a:cubicBezTo>
                <a:cubicBezTo>
                  <a:pt x="9" y="402"/>
                  <a:pt x="10" y="396"/>
                  <a:pt x="10" y="393"/>
                </a:cubicBezTo>
                <a:cubicBezTo>
                  <a:pt x="10" y="392"/>
                  <a:pt x="10" y="392"/>
                  <a:pt x="10" y="392"/>
                </a:cubicBezTo>
                <a:cubicBezTo>
                  <a:pt x="10" y="392"/>
                  <a:pt x="10" y="392"/>
                  <a:pt x="9" y="392"/>
                </a:cubicBezTo>
                <a:cubicBezTo>
                  <a:pt x="9" y="394"/>
                  <a:pt x="9" y="394"/>
                  <a:pt x="9" y="397"/>
                </a:cubicBezTo>
                <a:cubicBezTo>
                  <a:pt x="8" y="397"/>
                  <a:pt x="8" y="397"/>
                  <a:pt x="7" y="398"/>
                </a:cubicBezTo>
                <a:cubicBezTo>
                  <a:pt x="7" y="399"/>
                  <a:pt x="6" y="401"/>
                  <a:pt x="6" y="401"/>
                </a:cubicBezTo>
                <a:cubicBezTo>
                  <a:pt x="6" y="404"/>
                  <a:pt x="6" y="406"/>
                  <a:pt x="6" y="410"/>
                </a:cubicBezTo>
                <a:cubicBezTo>
                  <a:pt x="2" y="424"/>
                  <a:pt x="12" y="436"/>
                  <a:pt x="10" y="449"/>
                </a:cubicBezTo>
                <a:cubicBezTo>
                  <a:pt x="11" y="454"/>
                  <a:pt x="11" y="454"/>
                  <a:pt x="11" y="456"/>
                </a:cubicBezTo>
                <a:cubicBezTo>
                  <a:pt x="12" y="461"/>
                  <a:pt x="12" y="461"/>
                  <a:pt x="13" y="465"/>
                </a:cubicBezTo>
                <a:cubicBezTo>
                  <a:pt x="13" y="465"/>
                  <a:pt x="13" y="465"/>
                  <a:pt x="13" y="466"/>
                </a:cubicBezTo>
                <a:cubicBezTo>
                  <a:pt x="16" y="475"/>
                  <a:pt x="16" y="475"/>
                  <a:pt x="16" y="476"/>
                </a:cubicBezTo>
                <a:cubicBezTo>
                  <a:pt x="17" y="477"/>
                  <a:pt x="17" y="478"/>
                  <a:pt x="17" y="479"/>
                </a:cubicBezTo>
                <a:cubicBezTo>
                  <a:pt x="17" y="479"/>
                  <a:pt x="18" y="484"/>
                  <a:pt x="21" y="492"/>
                </a:cubicBezTo>
                <a:cubicBezTo>
                  <a:pt x="21" y="493"/>
                  <a:pt x="21" y="493"/>
                  <a:pt x="22" y="494"/>
                </a:cubicBezTo>
                <a:cubicBezTo>
                  <a:pt x="25" y="502"/>
                  <a:pt x="28" y="509"/>
                  <a:pt x="32" y="517"/>
                </a:cubicBezTo>
                <a:cubicBezTo>
                  <a:pt x="32" y="518"/>
                  <a:pt x="32" y="519"/>
                  <a:pt x="33" y="520"/>
                </a:cubicBezTo>
                <a:cubicBezTo>
                  <a:pt x="38" y="531"/>
                  <a:pt x="50" y="555"/>
                  <a:pt x="61" y="564"/>
                </a:cubicBezTo>
                <a:cubicBezTo>
                  <a:pt x="64" y="567"/>
                  <a:pt x="66" y="571"/>
                  <a:pt x="68" y="575"/>
                </a:cubicBezTo>
                <a:cubicBezTo>
                  <a:pt x="69" y="576"/>
                  <a:pt x="70" y="577"/>
                  <a:pt x="70" y="578"/>
                </a:cubicBezTo>
                <a:cubicBezTo>
                  <a:pt x="70" y="579"/>
                  <a:pt x="70" y="579"/>
                  <a:pt x="70" y="579"/>
                </a:cubicBezTo>
                <a:cubicBezTo>
                  <a:pt x="71" y="579"/>
                  <a:pt x="71" y="579"/>
                  <a:pt x="72" y="580"/>
                </a:cubicBezTo>
                <a:cubicBezTo>
                  <a:pt x="72" y="581"/>
                  <a:pt x="72" y="581"/>
                  <a:pt x="73" y="582"/>
                </a:cubicBezTo>
                <a:cubicBezTo>
                  <a:pt x="73" y="582"/>
                  <a:pt x="73" y="582"/>
                  <a:pt x="73" y="583"/>
                </a:cubicBezTo>
                <a:cubicBezTo>
                  <a:pt x="75" y="586"/>
                  <a:pt x="75" y="586"/>
                  <a:pt x="76" y="587"/>
                </a:cubicBezTo>
                <a:cubicBezTo>
                  <a:pt x="76" y="587"/>
                  <a:pt x="76" y="587"/>
                  <a:pt x="76" y="587"/>
                </a:cubicBezTo>
                <a:cubicBezTo>
                  <a:pt x="77" y="588"/>
                  <a:pt x="77" y="588"/>
                  <a:pt x="78" y="590"/>
                </a:cubicBezTo>
                <a:cubicBezTo>
                  <a:pt x="78" y="590"/>
                  <a:pt x="79" y="591"/>
                  <a:pt x="79" y="591"/>
                </a:cubicBezTo>
                <a:cubicBezTo>
                  <a:pt x="79" y="592"/>
                  <a:pt x="79" y="592"/>
                  <a:pt x="79" y="592"/>
                </a:cubicBezTo>
                <a:cubicBezTo>
                  <a:pt x="79" y="592"/>
                  <a:pt x="80" y="592"/>
                  <a:pt x="80" y="592"/>
                </a:cubicBezTo>
                <a:cubicBezTo>
                  <a:pt x="81" y="594"/>
                  <a:pt x="81" y="595"/>
                  <a:pt x="83" y="597"/>
                </a:cubicBezTo>
                <a:cubicBezTo>
                  <a:pt x="83" y="597"/>
                  <a:pt x="84" y="598"/>
                  <a:pt x="84" y="598"/>
                </a:cubicBezTo>
                <a:cubicBezTo>
                  <a:pt x="84" y="598"/>
                  <a:pt x="84" y="599"/>
                  <a:pt x="85" y="599"/>
                </a:cubicBezTo>
                <a:cubicBezTo>
                  <a:pt x="87" y="602"/>
                  <a:pt x="89" y="606"/>
                  <a:pt x="92" y="609"/>
                </a:cubicBezTo>
                <a:cubicBezTo>
                  <a:pt x="92" y="609"/>
                  <a:pt x="100" y="619"/>
                  <a:pt x="102" y="622"/>
                </a:cubicBezTo>
                <a:cubicBezTo>
                  <a:pt x="103" y="622"/>
                  <a:pt x="103" y="623"/>
                  <a:pt x="103" y="623"/>
                </a:cubicBezTo>
                <a:cubicBezTo>
                  <a:pt x="110" y="630"/>
                  <a:pt x="117" y="637"/>
                  <a:pt x="123" y="644"/>
                </a:cubicBezTo>
                <a:cubicBezTo>
                  <a:pt x="124" y="645"/>
                  <a:pt x="124" y="645"/>
                  <a:pt x="126" y="647"/>
                </a:cubicBezTo>
                <a:cubicBezTo>
                  <a:pt x="126" y="647"/>
                  <a:pt x="127" y="648"/>
                  <a:pt x="127" y="648"/>
                </a:cubicBezTo>
                <a:cubicBezTo>
                  <a:pt x="148" y="666"/>
                  <a:pt x="148" y="666"/>
                  <a:pt x="152" y="669"/>
                </a:cubicBezTo>
                <a:cubicBezTo>
                  <a:pt x="156" y="672"/>
                  <a:pt x="160" y="675"/>
                  <a:pt x="165" y="678"/>
                </a:cubicBezTo>
                <a:cubicBezTo>
                  <a:pt x="165" y="678"/>
                  <a:pt x="165" y="678"/>
                  <a:pt x="165" y="678"/>
                </a:cubicBezTo>
                <a:cubicBezTo>
                  <a:pt x="156" y="672"/>
                  <a:pt x="156" y="672"/>
                  <a:pt x="156" y="672"/>
                </a:cubicBezTo>
                <a:cubicBezTo>
                  <a:pt x="157" y="672"/>
                  <a:pt x="157" y="672"/>
                  <a:pt x="157" y="672"/>
                </a:cubicBezTo>
                <a:cubicBezTo>
                  <a:pt x="158" y="673"/>
                  <a:pt x="159" y="674"/>
                  <a:pt x="161" y="675"/>
                </a:cubicBezTo>
                <a:cubicBezTo>
                  <a:pt x="161" y="675"/>
                  <a:pt x="161" y="676"/>
                  <a:pt x="162" y="676"/>
                </a:cubicBezTo>
                <a:cubicBezTo>
                  <a:pt x="163" y="677"/>
                  <a:pt x="165" y="678"/>
                  <a:pt x="167" y="680"/>
                </a:cubicBezTo>
                <a:cubicBezTo>
                  <a:pt x="169" y="681"/>
                  <a:pt x="169" y="681"/>
                  <a:pt x="178" y="687"/>
                </a:cubicBezTo>
                <a:cubicBezTo>
                  <a:pt x="177" y="686"/>
                  <a:pt x="175" y="685"/>
                  <a:pt x="174" y="685"/>
                </a:cubicBezTo>
                <a:cubicBezTo>
                  <a:pt x="174" y="684"/>
                  <a:pt x="174" y="684"/>
                  <a:pt x="173" y="684"/>
                </a:cubicBezTo>
                <a:cubicBezTo>
                  <a:pt x="172" y="683"/>
                  <a:pt x="172" y="683"/>
                  <a:pt x="171" y="683"/>
                </a:cubicBezTo>
                <a:cubicBezTo>
                  <a:pt x="172" y="683"/>
                  <a:pt x="172" y="683"/>
                  <a:pt x="172" y="683"/>
                </a:cubicBezTo>
                <a:cubicBezTo>
                  <a:pt x="173" y="684"/>
                  <a:pt x="174" y="684"/>
                  <a:pt x="175" y="685"/>
                </a:cubicBezTo>
                <a:cubicBezTo>
                  <a:pt x="177" y="686"/>
                  <a:pt x="180" y="688"/>
                  <a:pt x="182" y="689"/>
                </a:cubicBezTo>
                <a:cubicBezTo>
                  <a:pt x="181" y="689"/>
                  <a:pt x="179" y="688"/>
                  <a:pt x="178" y="687"/>
                </a:cubicBezTo>
                <a:cubicBezTo>
                  <a:pt x="179" y="688"/>
                  <a:pt x="180" y="688"/>
                  <a:pt x="181" y="689"/>
                </a:cubicBezTo>
                <a:cubicBezTo>
                  <a:pt x="186" y="692"/>
                  <a:pt x="191" y="695"/>
                  <a:pt x="196" y="698"/>
                </a:cubicBezTo>
                <a:cubicBezTo>
                  <a:pt x="197" y="698"/>
                  <a:pt x="197" y="698"/>
                  <a:pt x="198" y="699"/>
                </a:cubicBezTo>
                <a:cubicBezTo>
                  <a:pt x="199" y="700"/>
                  <a:pt x="201" y="700"/>
                  <a:pt x="202" y="701"/>
                </a:cubicBezTo>
                <a:cubicBezTo>
                  <a:pt x="203" y="701"/>
                  <a:pt x="203" y="701"/>
                  <a:pt x="203" y="702"/>
                </a:cubicBezTo>
                <a:cubicBezTo>
                  <a:pt x="207" y="703"/>
                  <a:pt x="210" y="705"/>
                  <a:pt x="213" y="706"/>
                </a:cubicBezTo>
                <a:cubicBezTo>
                  <a:pt x="214" y="707"/>
                  <a:pt x="214" y="707"/>
                  <a:pt x="214" y="707"/>
                </a:cubicBezTo>
                <a:cubicBezTo>
                  <a:pt x="215" y="707"/>
                  <a:pt x="215" y="707"/>
                  <a:pt x="215" y="707"/>
                </a:cubicBezTo>
                <a:cubicBezTo>
                  <a:pt x="215" y="708"/>
                  <a:pt x="215" y="708"/>
                  <a:pt x="215" y="708"/>
                </a:cubicBezTo>
                <a:cubicBezTo>
                  <a:pt x="219" y="709"/>
                  <a:pt x="219" y="709"/>
                  <a:pt x="220" y="710"/>
                </a:cubicBezTo>
                <a:cubicBezTo>
                  <a:pt x="221" y="710"/>
                  <a:pt x="221" y="710"/>
                  <a:pt x="221" y="710"/>
                </a:cubicBezTo>
                <a:cubicBezTo>
                  <a:pt x="228" y="713"/>
                  <a:pt x="237" y="717"/>
                  <a:pt x="237" y="717"/>
                </a:cubicBezTo>
                <a:cubicBezTo>
                  <a:pt x="237" y="717"/>
                  <a:pt x="238" y="717"/>
                  <a:pt x="238" y="717"/>
                </a:cubicBezTo>
                <a:cubicBezTo>
                  <a:pt x="240" y="718"/>
                  <a:pt x="240" y="718"/>
                  <a:pt x="243" y="719"/>
                </a:cubicBezTo>
                <a:cubicBezTo>
                  <a:pt x="243" y="719"/>
                  <a:pt x="243" y="719"/>
                  <a:pt x="245" y="719"/>
                </a:cubicBezTo>
                <a:cubicBezTo>
                  <a:pt x="245" y="719"/>
                  <a:pt x="245" y="719"/>
                  <a:pt x="245" y="719"/>
                </a:cubicBezTo>
                <a:cubicBezTo>
                  <a:pt x="241" y="717"/>
                  <a:pt x="241" y="717"/>
                  <a:pt x="239" y="717"/>
                </a:cubicBezTo>
                <a:cubicBezTo>
                  <a:pt x="238" y="717"/>
                  <a:pt x="238" y="716"/>
                  <a:pt x="236" y="716"/>
                </a:cubicBezTo>
                <a:cubicBezTo>
                  <a:pt x="236" y="716"/>
                  <a:pt x="230" y="713"/>
                  <a:pt x="227" y="712"/>
                </a:cubicBezTo>
                <a:cubicBezTo>
                  <a:pt x="226" y="712"/>
                  <a:pt x="226" y="712"/>
                  <a:pt x="225" y="711"/>
                </a:cubicBezTo>
                <a:cubicBezTo>
                  <a:pt x="218" y="708"/>
                  <a:pt x="218" y="708"/>
                  <a:pt x="217" y="707"/>
                </a:cubicBezTo>
                <a:cubicBezTo>
                  <a:pt x="217" y="707"/>
                  <a:pt x="216" y="707"/>
                  <a:pt x="215" y="706"/>
                </a:cubicBezTo>
                <a:cubicBezTo>
                  <a:pt x="214" y="706"/>
                  <a:pt x="212" y="705"/>
                  <a:pt x="210" y="704"/>
                </a:cubicBezTo>
                <a:cubicBezTo>
                  <a:pt x="210" y="704"/>
                  <a:pt x="209" y="704"/>
                  <a:pt x="209" y="703"/>
                </a:cubicBezTo>
                <a:cubicBezTo>
                  <a:pt x="209" y="703"/>
                  <a:pt x="209" y="704"/>
                  <a:pt x="208" y="703"/>
                </a:cubicBezTo>
                <a:cubicBezTo>
                  <a:pt x="203" y="700"/>
                  <a:pt x="196" y="695"/>
                  <a:pt x="196" y="695"/>
                </a:cubicBezTo>
                <a:cubicBezTo>
                  <a:pt x="195" y="695"/>
                  <a:pt x="194" y="694"/>
                  <a:pt x="194" y="694"/>
                </a:cubicBezTo>
                <a:cubicBezTo>
                  <a:pt x="193" y="694"/>
                  <a:pt x="193" y="694"/>
                  <a:pt x="192" y="693"/>
                </a:cubicBezTo>
                <a:cubicBezTo>
                  <a:pt x="190" y="692"/>
                  <a:pt x="187" y="691"/>
                  <a:pt x="184" y="689"/>
                </a:cubicBezTo>
                <a:cubicBezTo>
                  <a:pt x="184" y="689"/>
                  <a:pt x="184" y="689"/>
                  <a:pt x="183" y="688"/>
                </a:cubicBezTo>
                <a:cubicBezTo>
                  <a:pt x="182" y="688"/>
                  <a:pt x="181" y="687"/>
                  <a:pt x="180" y="686"/>
                </a:cubicBezTo>
                <a:cubicBezTo>
                  <a:pt x="181" y="686"/>
                  <a:pt x="181" y="686"/>
                  <a:pt x="182" y="686"/>
                </a:cubicBezTo>
                <a:cubicBezTo>
                  <a:pt x="180" y="685"/>
                  <a:pt x="178" y="684"/>
                  <a:pt x="176" y="682"/>
                </a:cubicBezTo>
                <a:cubicBezTo>
                  <a:pt x="173" y="680"/>
                  <a:pt x="171" y="678"/>
                  <a:pt x="168" y="676"/>
                </a:cubicBezTo>
                <a:cubicBezTo>
                  <a:pt x="168" y="675"/>
                  <a:pt x="168" y="675"/>
                  <a:pt x="166" y="674"/>
                </a:cubicBezTo>
                <a:cubicBezTo>
                  <a:pt x="166" y="674"/>
                  <a:pt x="166" y="674"/>
                  <a:pt x="166" y="674"/>
                </a:cubicBezTo>
                <a:cubicBezTo>
                  <a:pt x="166" y="674"/>
                  <a:pt x="166" y="674"/>
                  <a:pt x="166" y="674"/>
                </a:cubicBezTo>
                <a:cubicBezTo>
                  <a:pt x="166" y="674"/>
                  <a:pt x="166" y="674"/>
                  <a:pt x="166" y="674"/>
                </a:cubicBezTo>
                <a:cubicBezTo>
                  <a:pt x="166" y="674"/>
                  <a:pt x="166" y="674"/>
                  <a:pt x="166" y="674"/>
                </a:cubicBezTo>
                <a:cubicBezTo>
                  <a:pt x="166" y="674"/>
                  <a:pt x="166" y="674"/>
                  <a:pt x="166" y="674"/>
                </a:cubicBezTo>
                <a:cubicBezTo>
                  <a:pt x="166" y="674"/>
                  <a:pt x="166" y="674"/>
                  <a:pt x="166" y="674"/>
                </a:cubicBezTo>
                <a:cubicBezTo>
                  <a:pt x="166" y="674"/>
                  <a:pt x="166" y="674"/>
                  <a:pt x="166" y="674"/>
                </a:cubicBezTo>
                <a:cubicBezTo>
                  <a:pt x="166" y="674"/>
                  <a:pt x="166" y="674"/>
                  <a:pt x="167" y="675"/>
                </a:cubicBezTo>
                <a:cubicBezTo>
                  <a:pt x="165" y="675"/>
                  <a:pt x="165" y="675"/>
                  <a:pt x="161" y="671"/>
                </a:cubicBezTo>
                <a:cubicBezTo>
                  <a:pt x="160" y="671"/>
                  <a:pt x="159" y="670"/>
                  <a:pt x="158" y="669"/>
                </a:cubicBezTo>
                <a:cubicBezTo>
                  <a:pt x="158" y="669"/>
                  <a:pt x="158" y="669"/>
                  <a:pt x="160" y="670"/>
                </a:cubicBezTo>
                <a:cubicBezTo>
                  <a:pt x="161" y="670"/>
                  <a:pt x="161" y="671"/>
                  <a:pt x="162" y="671"/>
                </a:cubicBezTo>
                <a:cubicBezTo>
                  <a:pt x="162" y="671"/>
                  <a:pt x="163" y="671"/>
                  <a:pt x="163" y="671"/>
                </a:cubicBezTo>
                <a:cubicBezTo>
                  <a:pt x="162" y="670"/>
                  <a:pt x="162" y="670"/>
                  <a:pt x="161" y="670"/>
                </a:cubicBezTo>
                <a:cubicBezTo>
                  <a:pt x="161" y="669"/>
                  <a:pt x="161" y="669"/>
                  <a:pt x="159" y="668"/>
                </a:cubicBezTo>
                <a:cubicBezTo>
                  <a:pt x="158" y="667"/>
                  <a:pt x="158" y="667"/>
                  <a:pt x="154" y="663"/>
                </a:cubicBezTo>
                <a:cubicBezTo>
                  <a:pt x="153" y="663"/>
                  <a:pt x="153" y="662"/>
                  <a:pt x="152" y="662"/>
                </a:cubicBezTo>
                <a:cubicBezTo>
                  <a:pt x="152" y="662"/>
                  <a:pt x="153" y="662"/>
                  <a:pt x="153" y="662"/>
                </a:cubicBezTo>
                <a:cubicBezTo>
                  <a:pt x="154" y="662"/>
                  <a:pt x="154" y="662"/>
                  <a:pt x="154" y="661"/>
                </a:cubicBezTo>
                <a:cubicBezTo>
                  <a:pt x="155" y="661"/>
                  <a:pt x="155" y="661"/>
                  <a:pt x="157" y="662"/>
                </a:cubicBezTo>
                <a:cubicBezTo>
                  <a:pt x="155" y="660"/>
                  <a:pt x="153" y="657"/>
                  <a:pt x="152" y="655"/>
                </a:cubicBezTo>
                <a:cubicBezTo>
                  <a:pt x="151" y="653"/>
                  <a:pt x="151" y="653"/>
                  <a:pt x="151" y="653"/>
                </a:cubicBezTo>
                <a:cubicBezTo>
                  <a:pt x="150" y="653"/>
                  <a:pt x="149" y="652"/>
                  <a:pt x="148" y="651"/>
                </a:cubicBezTo>
                <a:cubicBezTo>
                  <a:pt x="148" y="651"/>
                  <a:pt x="148" y="651"/>
                  <a:pt x="147" y="651"/>
                </a:cubicBezTo>
                <a:cubicBezTo>
                  <a:pt x="147" y="650"/>
                  <a:pt x="146" y="650"/>
                  <a:pt x="145" y="648"/>
                </a:cubicBezTo>
                <a:cubicBezTo>
                  <a:pt x="142" y="646"/>
                  <a:pt x="139" y="645"/>
                  <a:pt x="137" y="643"/>
                </a:cubicBezTo>
                <a:cubicBezTo>
                  <a:pt x="138" y="643"/>
                  <a:pt x="138" y="643"/>
                  <a:pt x="139" y="643"/>
                </a:cubicBezTo>
                <a:cubicBezTo>
                  <a:pt x="145" y="646"/>
                  <a:pt x="145" y="646"/>
                  <a:pt x="146" y="644"/>
                </a:cubicBezTo>
                <a:cubicBezTo>
                  <a:pt x="137" y="630"/>
                  <a:pt x="137" y="628"/>
                  <a:pt x="137" y="627"/>
                </a:cubicBezTo>
                <a:cubicBezTo>
                  <a:pt x="138" y="628"/>
                  <a:pt x="139" y="630"/>
                  <a:pt x="140" y="631"/>
                </a:cubicBezTo>
                <a:cubicBezTo>
                  <a:pt x="137" y="619"/>
                  <a:pt x="125" y="611"/>
                  <a:pt x="127" y="597"/>
                </a:cubicBezTo>
                <a:cubicBezTo>
                  <a:pt x="128" y="597"/>
                  <a:pt x="129" y="597"/>
                  <a:pt x="130" y="597"/>
                </a:cubicBezTo>
                <a:cubicBezTo>
                  <a:pt x="130" y="596"/>
                  <a:pt x="131" y="594"/>
                  <a:pt x="131" y="593"/>
                </a:cubicBezTo>
                <a:cubicBezTo>
                  <a:pt x="133" y="594"/>
                  <a:pt x="136" y="594"/>
                  <a:pt x="138" y="594"/>
                </a:cubicBezTo>
                <a:cubicBezTo>
                  <a:pt x="138" y="593"/>
                  <a:pt x="138" y="592"/>
                  <a:pt x="137" y="591"/>
                </a:cubicBezTo>
                <a:cubicBezTo>
                  <a:pt x="138" y="590"/>
                  <a:pt x="138" y="590"/>
                  <a:pt x="138" y="590"/>
                </a:cubicBezTo>
                <a:cubicBezTo>
                  <a:pt x="137" y="585"/>
                  <a:pt x="137" y="585"/>
                  <a:pt x="137" y="584"/>
                </a:cubicBezTo>
                <a:cubicBezTo>
                  <a:pt x="137" y="583"/>
                  <a:pt x="138" y="583"/>
                  <a:pt x="138" y="583"/>
                </a:cubicBezTo>
                <a:cubicBezTo>
                  <a:pt x="136" y="579"/>
                  <a:pt x="136" y="578"/>
                  <a:pt x="136" y="575"/>
                </a:cubicBezTo>
                <a:cubicBezTo>
                  <a:pt x="136" y="575"/>
                  <a:pt x="136" y="575"/>
                  <a:pt x="136" y="575"/>
                </a:cubicBezTo>
                <a:cubicBezTo>
                  <a:pt x="136" y="572"/>
                  <a:pt x="134" y="569"/>
                  <a:pt x="133" y="566"/>
                </a:cubicBezTo>
                <a:cubicBezTo>
                  <a:pt x="133" y="566"/>
                  <a:pt x="133" y="566"/>
                  <a:pt x="133" y="564"/>
                </a:cubicBezTo>
                <a:cubicBezTo>
                  <a:pt x="133" y="561"/>
                  <a:pt x="132" y="559"/>
                  <a:pt x="131" y="557"/>
                </a:cubicBezTo>
                <a:cubicBezTo>
                  <a:pt x="131" y="557"/>
                  <a:pt x="131" y="556"/>
                  <a:pt x="130" y="555"/>
                </a:cubicBezTo>
                <a:cubicBezTo>
                  <a:pt x="130" y="554"/>
                  <a:pt x="130" y="554"/>
                  <a:pt x="129" y="553"/>
                </a:cubicBezTo>
                <a:cubicBezTo>
                  <a:pt x="129" y="552"/>
                  <a:pt x="129" y="552"/>
                  <a:pt x="128" y="550"/>
                </a:cubicBezTo>
                <a:cubicBezTo>
                  <a:pt x="127" y="548"/>
                  <a:pt x="126" y="545"/>
                  <a:pt x="126" y="543"/>
                </a:cubicBezTo>
                <a:cubicBezTo>
                  <a:pt x="126" y="543"/>
                  <a:pt x="126" y="543"/>
                  <a:pt x="129" y="535"/>
                </a:cubicBezTo>
                <a:cubicBezTo>
                  <a:pt x="129" y="534"/>
                  <a:pt x="130" y="534"/>
                  <a:pt x="130" y="534"/>
                </a:cubicBezTo>
                <a:cubicBezTo>
                  <a:pt x="130" y="533"/>
                  <a:pt x="131" y="533"/>
                  <a:pt x="131" y="532"/>
                </a:cubicBezTo>
                <a:cubicBezTo>
                  <a:pt x="131" y="532"/>
                  <a:pt x="132" y="525"/>
                  <a:pt x="133" y="522"/>
                </a:cubicBezTo>
                <a:cubicBezTo>
                  <a:pt x="134" y="519"/>
                  <a:pt x="134" y="519"/>
                  <a:pt x="133" y="516"/>
                </a:cubicBezTo>
                <a:moveTo>
                  <a:pt x="19" y="357"/>
                </a:moveTo>
                <a:cubicBezTo>
                  <a:pt x="20" y="357"/>
                  <a:pt x="20" y="357"/>
                  <a:pt x="20" y="357"/>
                </a:cubicBezTo>
                <a:cubicBezTo>
                  <a:pt x="19" y="357"/>
                  <a:pt x="19" y="356"/>
                  <a:pt x="19" y="356"/>
                </a:cubicBezTo>
                <a:cubicBezTo>
                  <a:pt x="19" y="355"/>
                  <a:pt x="19" y="353"/>
                  <a:pt x="19" y="352"/>
                </a:cubicBezTo>
                <a:cubicBezTo>
                  <a:pt x="17" y="353"/>
                  <a:pt x="17" y="353"/>
                  <a:pt x="17" y="353"/>
                </a:cubicBezTo>
                <a:cubicBezTo>
                  <a:pt x="16" y="353"/>
                  <a:pt x="16" y="353"/>
                  <a:pt x="16" y="353"/>
                </a:cubicBezTo>
                <a:cubicBezTo>
                  <a:pt x="16" y="352"/>
                  <a:pt x="16" y="352"/>
                  <a:pt x="15" y="351"/>
                </a:cubicBezTo>
                <a:cubicBezTo>
                  <a:pt x="15" y="351"/>
                  <a:pt x="15" y="351"/>
                  <a:pt x="15" y="351"/>
                </a:cubicBezTo>
                <a:cubicBezTo>
                  <a:pt x="14" y="352"/>
                  <a:pt x="14" y="353"/>
                  <a:pt x="14" y="353"/>
                </a:cubicBezTo>
                <a:cubicBezTo>
                  <a:pt x="13" y="353"/>
                  <a:pt x="13" y="353"/>
                  <a:pt x="13" y="353"/>
                </a:cubicBezTo>
                <a:cubicBezTo>
                  <a:pt x="13" y="353"/>
                  <a:pt x="13" y="353"/>
                  <a:pt x="12" y="352"/>
                </a:cubicBezTo>
                <a:cubicBezTo>
                  <a:pt x="12" y="351"/>
                  <a:pt x="12" y="351"/>
                  <a:pt x="12" y="351"/>
                </a:cubicBezTo>
                <a:cubicBezTo>
                  <a:pt x="12" y="350"/>
                  <a:pt x="12" y="350"/>
                  <a:pt x="11" y="349"/>
                </a:cubicBezTo>
                <a:cubicBezTo>
                  <a:pt x="11" y="348"/>
                  <a:pt x="11" y="348"/>
                  <a:pt x="11" y="348"/>
                </a:cubicBezTo>
                <a:cubicBezTo>
                  <a:pt x="11" y="348"/>
                  <a:pt x="11" y="348"/>
                  <a:pt x="11" y="348"/>
                </a:cubicBezTo>
                <a:cubicBezTo>
                  <a:pt x="10" y="348"/>
                  <a:pt x="10" y="348"/>
                  <a:pt x="10" y="348"/>
                </a:cubicBezTo>
                <a:cubicBezTo>
                  <a:pt x="10" y="348"/>
                  <a:pt x="10" y="347"/>
                  <a:pt x="9" y="347"/>
                </a:cubicBezTo>
                <a:cubicBezTo>
                  <a:pt x="9" y="347"/>
                  <a:pt x="9" y="347"/>
                  <a:pt x="8" y="348"/>
                </a:cubicBezTo>
                <a:cubicBezTo>
                  <a:pt x="8" y="350"/>
                  <a:pt x="8" y="353"/>
                  <a:pt x="8" y="355"/>
                </a:cubicBezTo>
                <a:cubicBezTo>
                  <a:pt x="8" y="359"/>
                  <a:pt x="8" y="360"/>
                  <a:pt x="8" y="360"/>
                </a:cubicBezTo>
                <a:cubicBezTo>
                  <a:pt x="9" y="360"/>
                  <a:pt x="9" y="360"/>
                  <a:pt x="9" y="360"/>
                </a:cubicBezTo>
                <a:cubicBezTo>
                  <a:pt x="9" y="360"/>
                  <a:pt x="9" y="360"/>
                  <a:pt x="10" y="358"/>
                </a:cubicBezTo>
                <a:cubicBezTo>
                  <a:pt x="10" y="357"/>
                  <a:pt x="11" y="357"/>
                  <a:pt x="11" y="357"/>
                </a:cubicBezTo>
                <a:cubicBezTo>
                  <a:pt x="11" y="357"/>
                  <a:pt x="11" y="357"/>
                  <a:pt x="12" y="358"/>
                </a:cubicBezTo>
                <a:cubicBezTo>
                  <a:pt x="12" y="358"/>
                  <a:pt x="12" y="358"/>
                  <a:pt x="12" y="358"/>
                </a:cubicBezTo>
                <a:cubicBezTo>
                  <a:pt x="12" y="358"/>
                  <a:pt x="12" y="358"/>
                  <a:pt x="12" y="358"/>
                </a:cubicBezTo>
                <a:cubicBezTo>
                  <a:pt x="12" y="357"/>
                  <a:pt x="12" y="357"/>
                  <a:pt x="13" y="358"/>
                </a:cubicBezTo>
                <a:cubicBezTo>
                  <a:pt x="14" y="358"/>
                  <a:pt x="15" y="357"/>
                  <a:pt x="15" y="357"/>
                </a:cubicBezTo>
                <a:cubicBezTo>
                  <a:pt x="16" y="357"/>
                  <a:pt x="16" y="357"/>
                  <a:pt x="16" y="357"/>
                </a:cubicBezTo>
                <a:cubicBezTo>
                  <a:pt x="17" y="358"/>
                  <a:pt x="18" y="358"/>
                  <a:pt x="18" y="358"/>
                </a:cubicBezTo>
                <a:cubicBezTo>
                  <a:pt x="19" y="358"/>
                  <a:pt x="19" y="358"/>
                  <a:pt x="19" y="358"/>
                </a:cubicBezTo>
                <a:cubicBezTo>
                  <a:pt x="19" y="358"/>
                  <a:pt x="19" y="358"/>
                  <a:pt x="19" y="357"/>
                </a:cubicBezTo>
                <a:moveTo>
                  <a:pt x="4" y="358"/>
                </a:moveTo>
                <a:cubicBezTo>
                  <a:pt x="4" y="357"/>
                  <a:pt x="4" y="355"/>
                  <a:pt x="4" y="355"/>
                </a:cubicBezTo>
                <a:cubicBezTo>
                  <a:pt x="4" y="354"/>
                  <a:pt x="4" y="354"/>
                  <a:pt x="4" y="354"/>
                </a:cubicBezTo>
                <a:cubicBezTo>
                  <a:pt x="4" y="354"/>
                  <a:pt x="4" y="353"/>
                  <a:pt x="4" y="353"/>
                </a:cubicBezTo>
                <a:cubicBezTo>
                  <a:pt x="4" y="353"/>
                  <a:pt x="4" y="353"/>
                  <a:pt x="4" y="353"/>
                </a:cubicBezTo>
                <a:cubicBezTo>
                  <a:pt x="3" y="353"/>
                  <a:pt x="3" y="352"/>
                  <a:pt x="3" y="352"/>
                </a:cubicBezTo>
                <a:cubicBezTo>
                  <a:pt x="3" y="356"/>
                  <a:pt x="3" y="356"/>
                  <a:pt x="3" y="356"/>
                </a:cubicBezTo>
                <a:cubicBezTo>
                  <a:pt x="3" y="356"/>
                  <a:pt x="3" y="356"/>
                  <a:pt x="3" y="356"/>
                </a:cubicBezTo>
                <a:cubicBezTo>
                  <a:pt x="3" y="356"/>
                  <a:pt x="3" y="356"/>
                  <a:pt x="3" y="356"/>
                </a:cubicBezTo>
                <a:cubicBezTo>
                  <a:pt x="3" y="356"/>
                  <a:pt x="4" y="357"/>
                  <a:pt x="4" y="357"/>
                </a:cubicBezTo>
                <a:cubicBezTo>
                  <a:pt x="4" y="358"/>
                  <a:pt x="4" y="359"/>
                  <a:pt x="4" y="360"/>
                </a:cubicBezTo>
                <a:cubicBezTo>
                  <a:pt x="4" y="360"/>
                  <a:pt x="4" y="360"/>
                  <a:pt x="4" y="360"/>
                </a:cubicBezTo>
                <a:cubicBezTo>
                  <a:pt x="4" y="360"/>
                  <a:pt x="4" y="360"/>
                  <a:pt x="4" y="358"/>
                </a:cubicBezTo>
                <a:moveTo>
                  <a:pt x="4" y="343"/>
                </a:moveTo>
                <a:cubicBezTo>
                  <a:pt x="5" y="343"/>
                  <a:pt x="6" y="343"/>
                  <a:pt x="7" y="343"/>
                </a:cubicBezTo>
                <a:cubicBezTo>
                  <a:pt x="7" y="342"/>
                  <a:pt x="7" y="336"/>
                  <a:pt x="6" y="335"/>
                </a:cubicBezTo>
                <a:cubicBezTo>
                  <a:pt x="6" y="335"/>
                  <a:pt x="6" y="335"/>
                  <a:pt x="6" y="335"/>
                </a:cubicBezTo>
                <a:cubicBezTo>
                  <a:pt x="5" y="335"/>
                  <a:pt x="5" y="335"/>
                  <a:pt x="5" y="335"/>
                </a:cubicBezTo>
                <a:cubicBezTo>
                  <a:pt x="5" y="335"/>
                  <a:pt x="5" y="335"/>
                  <a:pt x="5" y="335"/>
                </a:cubicBezTo>
                <a:cubicBezTo>
                  <a:pt x="5" y="335"/>
                  <a:pt x="5" y="335"/>
                  <a:pt x="4" y="327"/>
                </a:cubicBezTo>
                <a:cubicBezTo>
                  <a:pt x="4" y="325"/>
                  <a:pt x="4" y="325"/>
                  <a:pt x="4" y="324"/>
                </a:cubicBezTo>
                <a:cubicBezTo>
                  <a:pt x="5" y="323"/>
                  <a:pt x="5" y="323"/>
                  <a:pt x="4" y="323"/>
                </a:cubicBezTo>
                <a:cubicBezTo>
                  <a:pt x="4" y="323"/>
                  <a:pt x="4" y="323"/>
                  <a:pt x="4" y="323"/>
                </a:cubicBezTo>
                <a:cubicBezTo>
                  <a:pt x="4" y="323"/>
                  <a:pt x="4" y="323"/>
                  <a:pt x="4" y="323"/>
                </a:cubicBezTo>
                <a:cubicBezTo>
                  <a:pt x="4" y="323"/>
                  <a:pt x="4" y="323"/>
                  <a:pt x="4" y="323"/>
                </a:cubicBezTo>
                <a:cubicBezTo>
                  <a:pt x="4" y="323"/>
                  <a:pt x="4" y="323"/>
                  <a:pt x="4" y="324"/>
                </a:cubicBezTo>
                <a:cubicBezTo>
                  <a:pt x="4" y="323"/>
                  <a:pt x="4" y="323"/>
                  <a:pt x="4" y="323"/>
                </a:cubicBezTo>
                <a:cubicBezTo>
                  <a:pt x="4" y="323"/>
                  <a:pt x="4" y="323"/>
                  <a:pt x="4" y="323"/>
                </a:cubicBezTo>
                <a:cubicBezTo>
                  <a:pt x="3" y="323"/>
                  <a:pt x="3" y="323"/>
                  <a:pt x="3" y="323"/>
                </a:cubicBezTo>
                <a:cubicBezTo>
                  <a:pt x="3" y="323"/>
                  <a:pt x="2" y="331"/>
                  <a:pt x="3" y="332"/>
                </a:cubicBezTo>
                <a:cubicBezTo>
                  <a:pt x="3" y="331"/>
                  <a:pt x="3" y="330"/>
                  <a:pt x="3" y="329"/>
                </a:cubicBezTo>
                <a:cubicBezTo>
                  <a:pt x="4" y="329"/>
                  <a:pt x="3" y="332"/>
                  <a:pt x="3" y="334"/>
                </a:cubicBezTo>
                <a:cubicBezTo>
                  <a:pt x="3" y="335"/>
                  <a:pt x="3" y="337"/>
                  <a:pt x="4" y="337"/>
                </a:cubicBezTo>
                <a:cubicBezTo>
                  <a:pt x="4" y="337"/>
                  <a:pt x="4" y="337"/>
                  <a:pt x="4" y="337"/>
                </a:cubicBezTo>
                <a:cubicBezTo>
                  <a:pt x="4" y="337"/>
                  <a:pt x="4" y="337"/>
                  <a:pt x="4" y="339"/>
                </a:cubicBezTo>
                <a:cubicBezTo>
                  <a:pt x="4" y="339"/>
                  <a:pt x="4" y="342"/>
                  <a:pt x="4" y="343"/>
                </a:cubicBezTo>
                <a:moveTo>
                  <a:pt x="287" y="80"/>
                </a:moveTo>
                <a:cubicBezTo>
                  <a:pt x="287" y="79"/>
                  <a:pt x="288" y="78"/>
                  <a:pt x="289" y="77"/>
                </a:cubicBezTo>
                <a:cubicBezTo>
                  <a:pt x="289" y="76"/>
                  <a:pt x="289" y="76"/>
                  <a:pt x="289" y="75"/>
                </a:cubicBezTo>
                <a:cubicBezTo>
                  <a:pt x="288" y="75"/>
                  <a:pt x="288" y="75"/>
                  <a:pt x="287" y="74"/>
                </a:cubicBezTo>
                <a:cubicBezTo>
                  <a:pt x="289" y="71"/>
                  <a:pt x="289" y="71"/>
                  <a:pt x="290" y="70"/>
                </a:cubicBezTo>
                <a:cubicBezTo>
                  <a:pt x="289" y="70"/>
                  <a:pt x="288" y="70"/>
                  <a:pt x="287" y="70"/>
                </a:cubicBezTo>
                <a:cubicBezTo>
                  <a:pt x="286" y="70"/>
                  <a:pt x="286" y="70"/>
                  <a:pt x="286" y="70"/>
                </a:cubicBezTo>
                <a:cubicBezTo>
                  <a:pt x="284" y="70"/>
                  <a:pt x="282" y="72"/>
                  <a:pt x="280" y="72"/>
                </a:cubicBezTo>
                <a:cubicBezTo>
                  <a:pt x="279" y="72"/>
                  <a:pt x="279" y="72"/>
                  <a:pt x="278" y="72"/>
                </a:cubicBezTo>
                <a:cubicBezTo>
                  <a:pt x="278" y="71"/>
                  <a:pt x="277" y="71"/>
                  <a:pt x="276" y="71"/>
                </a:cubicBezTo>
                <a:cubicBezTo>
                  <a:pt x="274" y="71"/>
                  <a:pt x="272" y="73"/>
                  <a:pt x="270" y="73"/>
                </a:cubicBezTo>
                <a:cubicBezTo>
                  <a:pt x="270" y="73"/>
                  <a:pt x="269" y="73"/>
                  <a:pt x="268" y="73"/>
                </a:cubicBezTo>
                <a:cubicBezTo>
                  <a:pt x="268" y="72"/>
                  <a:pt x="269" y="72"/>
                  <a:pt x="269" y="71"/>
                </a:cubicBezTo>
                <a:cubicBezTo>
                  <a:pt x="269" y="71"/>
                  <a:pt x="270" y="70"/>
                  <a:pt x="270" y="70"/>
                </a:cubicBezTo>
                <a:cubicBezTo>
                  <a:pt x="270" y="69"/>
                  <a:pt x="270" y="69"/>
                  <a:pt x="270" y="68"/>
                </a:cubicBezTo>
                <a:cubicBezTo>
                  <a:pt x="269" y="69"/>
                  <a:pt x="269" y="69"/>
                  <a:pt x="269" y="69"/>
                </a:cubicBezTo>
                <a:cubicBezTo>
                  <a:pt x="268" y="69"/>
                  <a:pt x="268" y="70"/>
                  <a:pt x="268" y="70"/>
                </a:cubicBezTo>
                <a:cubicBezTo>
                  <a:pt x="268" y="70"/>
                  <a:pt x="262" y="67"/>
                  <a:pt x="258" y="73"/>
                </a:cubicBezTo>
                <a:cubicBezTo>
                  <a:pt x="259" y="73"/>
                  <a:pt x="260" y="73"/>
                  <a:pt x="261" y="73"/>
                </a:cubicBezTo>
                <a:cubicBezTo>
                  <a:pt x="263" y="73"/>
                  <a:pt x="263" y="73"/>
                  <a:pt x="263" y="73"/>
                </a:cubicBezTo>
                <a:cubicBezTo>
                  <a:pt x="263" y="75"/>
                  <a:pt x="263" y="75"/>
                  <a:pt x="263" y="75"/>
                </a:cubicBezTo>
                <a:cubicBezTo>
                  <a:pt x="264" y="76"/>
                  <a:pt x="262" y="76"/>
                  <a:pt x="262" y="77"/>
                </a:cubicBezTo>
                <a:cubicBezTo>
                  <a:pt x="260" y="76"/>
                  <a:pt x="257" y="76"/>
                  <a:pt x="256" y="76"/>
                </a:cubicBezTo>
                <a:cubicBezTo>
                  <a:pt x="255" y="77"/>
                  <a:pt x="255" y="78"/>
                  <a:pt x="254" y="79"/>
                </a:cubicBezTo>
                <a:cubicBezTo>
                  <a:pt x="255" y="78"/>
                  <a:pt x="255" y="78"/>
                  <a:pt x="256" y="78"/>
                </a:cubicBezTo>
                <a:cubicBezTo>
                  <a:pt x="257" y="78"/>
                  <a:pt x="258" y="78"/>
                  <a:pt x="258" y="78"/>
                </a:cubicBezTo>
                <a:cubicBezTo>
                  <a:pt x="259" y="79"/>
                  <a:pt x="259" y="79"/>
                  <a:pt x="259" y="79"/>
                </a:cubicBezTo>
                <a:cubicBezTo>
                  <a:pt x="258" y="80"/>
                  <a:pt x="257" y="81"/>
                  <a:pt x="256" y="82"/>
                </a:cubicBezTo>
                <a:cubicBezTo>
                  <a:pt x="256" y="83"/>
                  <a:pt x="256" y="83"/>
                  <a:pt x="256" y="83"/>
                </a:cubicBezTo>
                <a:cubicBezTo>
                  <a:pt x="256" y="83"/>
                  <a:pt x="257" y="83"/>
                  <a:pt x="257" y="83"/>
                </a:cubicBezTo>
                <a:cubicBezTo>
                  <a:pt x="259" y="83"/>
                  <a:pt x="260" y="83"/>
                  <a:pt x="261" y="83"/>
                </a:cubicBezTo>
                <a:cubicBezTo>
                  <a:pt x="262" y="83"/>
                  <a:pt x="262" y="83"/>
                  <a:pt x="263" y="83"/>
                </a:cubicBezTo>
                <a:cubicBezTo>
                  <a:pt x="264" y="83"/>
                  <a:pt x="264" y="83"/>
                  <a:pt x="264" y="84"/>
                </a:cubicBezTo>
                <a:cubicBezTo>
                  <a:pt x="264" y="84"/>
                  <a:pt x="264" y="86"/>
                  <a:pt x="266" y="86"/>
                </a:cubicBezTo>
                <a:cubicBezTo>
                  <a:pt x="267" y="86"/>
                  <a:pt x="268" y="86"/>
                  <a:pt x="269" y="86"/>
                </a:cubicBezTo>
                <a:cubicBezTo>
                  <a:pt x="270" y="85"/>
                  <a:pt x="270" y="85"/>
                  <a:pt x="272" y="83"/>
                </a:cubicBezTo>
                <a:cubicBezTo>
                  <a:pt x="273" y="83"/>
                  <a:pt x="275" y="82"/>
                  <a:pt x="275" y="82"/>
                </a:cubicBezTo>
                <a:cubicBezTo>
                  <a:pt x="276" y="82"/>
                  <a:pt x="277" y="82"/>
                  <a:pt x="277" y="81"/>
                </a:cubicBezTo>
                <a:cubicBezTo>
                  <a:pt x="278" y="80"/>
                  <a:pt x="279" y="80"/>
                  <a:pt x="281" y="80"/>
                </a:cubicBezTo>
                <a:cubicBezTo>
                  <a:pt x="282" y="79"/>
                  <a:pt x="282" y="79"/>
                  <a:pt x="287" y="80"/>
                </a:cubicBezTo>
                <a:moveTo>
                  <a:pt x="103" y="171"/>
                </a:moveTo>
                <a:cubicBezTo>
                  <a:pt x="104" y="170"/>
                  <a:pt x="104" y="170"/>
                  <a:pt x="104" y="170"/>
                </a:cubicBezTo>
                <a:cubicBezTo>
                  <a:pt x="104" y="169"/>
                  <a:pt x="104" y="169"/>
                  <a:pt x="104" y="168"/>
                </a:cubicBezTo>
                <a:cubicBezTo>
                  <a:pt x="104" y="168"/>
                  <a:pt x="104" y="168"/>
                  <a:pt x="104" y="168"/>
                </a:cubicBezTo>
                <a:cubicBezTo>
                  <a:pt x="103" y="168"/>
                  <a:pt x="103" y="164"/>
                  <a:pt x="103" y="164"/>
                </a:cubicBezTo>
                <a:cubicBezTo>
                  <a:pt x="103" y="163"/>
                  <a:pt x="103" y="163"/>
                  <a:pt x="101" y="162"/>
                </a:cubicBezTo>
                <a:cubicBezTo>
                  <a:pt x="101" y="162"/>
                  <a:pt x="101" y="162"/>
                  <a:pt x="101" y="161"/>
                </a:cubicBezTo>
                <a:cubicBezTo>
                  <a:pt x="104" y="158"/>
                  <a:pt x="104" y="158"/>
                  <a:pt x="104" y="158"/>
                </a:cubicBezTo>
                <a:cubicBezTo>
                  <a:pt x="105" y="157"/>
                  <a:pt x="106" y="157"/>
                  <a:pt x="106" y="157"/>
                </a:cubicBezTo>
                <a:cubicBezTo>
                  <a:pt x="108" y="155"/>
                  <a:pt x="108" y="154"/>
                  <a:pt x="108" y="153"/>
                </a:cubicBezTo>
                <a:cubicBezTo>
                  <a:pt x="108" y="152"/>
                  <a:pt x="108" y="152"/>
                  <a:pt x="108" y="152"/>
                </a:cubicBezTo>
                <a:cubicBezTo>
                  <a:pt x="108" y="152"/>
                  <a:pt x="106" y="153"/>
                  <a:pt x="106" y="153"/>
                </a:cubicBezTo>
                <a:cubicBezTo>
                  <a:pt x="104" y="155"/>
                  <a:pt x="104" y="157"/>
                  <a:pt x="102" y="158"/>
                </a:cubicBezTo>
                <a:cubicBezTo>
                  <a:pt x="99" y="162"/>
                  <a:pt x="95" y="165"/>
                  <a:pt x="92" y="168"/>
                </a:cubicBezTo>
                <a:cubicBezTo>
                  <a:pt x="90" y="170"/>
                  <a:pt x="90" y="170"/>
                  <a:pt x="88" y="174"/>
                </a:cubicBezTo>
                <a:cubicBezTo>
                  <a:pt x="90" y="175"/>
                  <a:pt x="92" y="175"/>
                  <a:pt x="94" y="175"/>
                </a:cubicBezTo>
                <a:cubicBezTo>
                  <a:pt x="95" y="175"/>
                  <a:pt x="95" y="175"/>
                  <a:pt x="95" y="177"/>
                </a:cubicBezTo>
                <a:cubicBezTo>
                  <a:pt x="94" y="180"/>
                  <a:pt x="95" y="181"/>
                  <a:pt x="95" y="182"/>
                </a:cubicBezTo>
                <a:cubicBezTo>
                  <a:pt x="96" y="181"/>
                  <a:pt x="96" y="181"/>
                  <a:pt x="96" y="181"/>
                </a:cubicBezTo>
                <a:cubicBezTo>
                  <a:pt x="97" y="181"/>
                  <a:pt x="97" y="180"/>
                  <a:pt x="99" y="176"/>
                </a:cubicBezTo>
                <a:cubicBezTo>
                  <a:pt x="101" y="173"/>
                  <a:pt x="101" y="173"/>
                  <a:pt x="103" y="171"/>
                </a:cubicBezTo>
                <a:moveTo>
                  <a:pt x="89" y="162"/>
                </a:moveTo>
                <a:cubicBezTo>
                  <a:pt x="89" y="162"/>
                  <a:pt x="89" y="162"/>
                  <a:pt x="89" y="162"/>
                </a:cubicBezTo>
                <a:cubicBezTo>
                  <a:pt x="89" y="162"/>
                  <a:pt x="89" y="161"/>
                  <a:pt x="88" y="161"/>
                </a:cubicBezTo>
                <a:cubicBezTo>
                  <a:pt x="88" y="161"/>
                  <a:pt x="88" y="161"/>
                  <a:pt x="88" y="161"/>
                </a:cubicBezTo>
                <a:cubicBezTo>
                  <a:pt x="88" y="160"/>
                  <a:pt x="88" y="160"/>
                  <a:pt x="88" y="159"/>
                </a:cubicBezTo>
                <a:cubicBezTo>
                  <a:pt x="88" y="158"/>
                  <a:pt x="88" y="158"/>
                  <a:pt x="88" y="158"/>
                </a:cubicBezTo>
                <a:cubicBezTo>
                  <a:pt x="88" y="158"/>
                  <a:pt x="88" y="158"/>
                  <a:pt x="88" y="158"/>
                </a:cubicBezTo>
                <a:cubicBezTo>
                  <a:pt x="87" y="158"/>
                  <a:pt x="87" y="159"/>
                  <a:pt x="86" y="159"/>
                </a:cubicBezTo>
                <a:cubicBezTo>
                  <a:pt x="86" y="159"/>
                  <a:pt x="86" y="160"/>
                  <a:pt x="86" y="160"/>
                </a:cubicBezTo>
                <a:cubicBezTo>
                  <a:pt x="86" y="161"/>
                  <a:pt x="86" y="161"/>
                  <a:pt x="86" y="162"/>
                </a:cubicBezTo>
                <a:cubicBezTo>
                  <a:pt x="85" y="165"/>
                  <a:pt x="85" y="165"/>
                  <a:pt x="85" y="165"/>
                </a:cubicBezTo>
                <a:cubicBezTo>
                  <a:pt x="85" y="166"/>
                  <a:pt x="85" y="166"/>
                  <a:pt x="89" y="162"/>
                </a:cubicBezTo>
                <a:moveTo>
                  <a:pt x="363" y="4"/>
                </a:moveTo>
                <a:cubicBezTo>
                  <a:pt x="363" y="3"/>
                  <a:pt x="363" y="3"/>
                  <a:pt x="363" y="3"/>
                </a:cubicBezTo>
                <a:cubicBezTo>
                  <a:pt x="363" y="3"/>
                  <a:pt x="363" y="3"/>
                  <a:pt x="362" y="3"/>
                </a:cubicBezTo>
                <a:cubicBezTo>
                  <a:pt x="362" y="3"/>
                  <a:pt x="362" y="3"/>
                  <a:pt x="362" y="3"/>
                </a:cubicBezTo>
                <a:cubicBezTo>
                  <a:pt x="362" y="3"/>
                  <a:pt x="362" y="3"/>
                  <a:pt x="362" y="3"/>
                </a:cubicBezTo>
                <a:cubicBezTo>
                  <a:pt x="362" y="3"/>
                  <a:pt x="362" y="3"/>
                  <a:pt x="362" y="3"/>
                </a:cubicBezTo>
                <a:cubicBezTo>
                  <a:pt x="362" y="3"/>
                  <a:pt x="362" y="3"/>
                  <a:pt x="362" y="3"/>
                </a:cubicBezTo>
                <a:cubicBezTo>
                  <a:pt x="362" y="3"/>
                  <a:pt x="362" y="3"/>
                  <a:pt x="362" y="3"/>
                </a:cubicBezTo>
                <a:cubicBezTo>
                  <a:pt x="362" y="3"/>
                  <a:pt x="362" y="3"/>
                  <a:pt x="362" y="3"/>
                </a:cubicBezTo>
                <a:cubicBezTo>
                  <a:pt x="362" y="3"/>
                  <a:pt x="362" y="3"/>
                  <a:pt x="362" y="3"/>
                </a:cubicBezTo>
                <a:cubicBezTo>
                  <a:pt x="362" y="3"/>
                  <a:pt x="362" y="3"/>
                  <a:pt x="362" y="3"/>
                </a:cubicBezTo>
                <a:cubicBezTo>
                  <a:pt x="362" y="3"/>
                  <a:pt x="362" y="3"/>
                  <a:pt x="361" y="3"/>
                </a:cubicBezTo>
                <a:cubicBezTo>
                  <a:pt x="361" y="3"/>
                  <a:pt x="356" y="4"/>
                  <a:pt x="354" y="4"/>
                </a:cubicBezTo>
                <a:cubicBezTo>
                  <a:pt x="354" y="4"/>
                  <a:pt x="354" y="4"/>
                  <a:pt x="354" y="4"/>
                </a:cubicBezTo>
                <a:cubicBezTo>
                  <a:pt x="354" y="4"/>
                  <a:pt x="354" y="4"/>
                  <a:pt x="354" y="4"/>
                </a:cubicBezTo>
                <a:cubicBezTo>
                  <a:pt x="354" y="4"/>
                  <a:pt x="354" y="4"/>
                  <a:pt x="354" y="4"/>
                </a:cubicBezTo>
                <a:cubicBezTo>
                  <a:pt x="354" y="4"/>
                  <a:pt x="354" y="4"/>
                  <a:pt x="354" y="4"/>
                </a:cubicBezTo>
                <a:cubicBezTo>
                  <a:pt x="354" y="4"/>
                  <a:pt x="354" y="4"/>
                  <a:pt x="354" y="4"/>
                </a:cubicBezTo>
                <a:cubicBezTo>
                  <a:pt x="354" y="4"/>
                  <a:pt x="354" y="4"/>
                  <a:pt x="354" y="4"/>
                </a:cubicBezTo>
                <a:cubicBezTo>
                  <a:pt x="354" y="4"/>
                  <a:pt x="354" y="4"/>
                  <a:pt x="354" y="4"/>
                </a:cubicBezTo>
                <a:cubicBezTo>
                  <a:pt x="354" y="4"/>
                  <a:pt x="354" y="4"/>
                  <a:pt x="353" y="4"/>
                </a:cubicBezTo>
                <a:cubicBezTo>
                  <a:pt x="351" y="5"/>
                  <a:pt x="349" y="5"/>
                  <a:pt x="348" y="6"/>
                </a:cubicBezTo>
                <a:cubicBezTo>
                  <a:pt x="350" y="5"/>
                  <a:pt x="352" y="5"/>
                  <a:pt x="354" y="4"/>
                </a:cubicBezTo>
                <a:cubicBezTo>
                  <a:pt x="354" y="4"/>
                  <a:pt x="355" y="4"/>
                  <a:pt x="355" y="4"/>
                </a:cubicBezTo>
                <a:cubicBezTo>
                  <a:pt x="358" y="3"/>
                  <a:pt x="358" y="3"/>
                  <a:pt x="360" y="3"/>
                </a:cubicBezTo>
                <a:cubicBezTo>
                  <a:pt x="359" y="3"/>
                  <a:pt x="359" y="3"/>
                  <a:pt x="359" y="3"/>
                </a:cubicBezTo>
                <a:cubicBezTo>
                  <a:pt x="357" y="3"/>
                  <a:pt x="354" y="3"/>
                  <a:pt x="352" y="4"/>
                </a:cubicBezTo>
                <a:cubicBezTo>
                  <a:pt x="354" y="3"/>
                  <a:pt x="354" y="3"/>
                  <a:pt x="355" y="3"/>
                </a:cubicBezTo>
                <a:cubicBezTo>
                  <a:pt x="355" y="3"/>
                  <a:pt x="355" y="3"/>
                  <a:pt x="356" y="3"/>
                </a:cubicBezTo>
                <a:cubicBezTo>
                  <a:pt x="357" y="3"/>
                  <a:pt x="357" y="3"/>
                  <a:pt x="357" y="3"/>
                </a:cubicBezTo>
                <a:cubicBezTo>
                  <a:pt x="357" y="3"/>
                  <a:pt x="357" y="3"/>
                  <a:pt x="357" y="3"/>
                </a:cubicBezTo>
                <a:cubicBezTo>
                  <a:pt x="357" y="3"/>
                  <a:pt x="356" y="3"/>
                  <a:pt x="356" y="3"/>
                </a:cubicBezTo>
                <a:cubicBezTo>
                  <a:pt x="355" y="3"/>
                  <a:pt x="355" y="3"/>
                  <a:pt x="354" y="3"/>
                </a:cubicBezTo>
                <a:cubicBezTo>
                  <a:pt x="354" y="3"/>
                  <a:pt x="353" y="3"/>
                  <a:pt x="352" y="3"/>
                </a:cubicBezTo>
                <a:cubicBezTo>
                  <a:pt x="352" y="3"/>
                  <a:pt x="352" y="3"/>
                  <a:pt x="352" y="3"/>
                </a:cubicBezTo>
                <a:cubicBezTo>
                  <a:pt x="352" y="3"/>
                  <a:pt x="352" y="3"/>
                  <a:pt x="352" y="3"/>
                </a:cubicBezTo>
                <a:cubicBezTo>
                  <a:pt x="352" y="3"/>
                  <a:pt x="352" y="3"/>
                  <a:pt x="352" y="3"/>
                </a:cubicBezTo>
                <a:cubicBezTo>
                  <a:pt x="352" y="3"/>
                  <a:pt x="352" y="3"/>
                  <a:pt x="352" y="3"/>
                </a:cubicBezTo>
                <a:cubicBezTo>
                  <a:pt x="352" y="3"/>
                  <a:pt x="352" y="3"/>
                  <a:pt x="352" y="3"/>
                </a:cubicBezTo>
                <a:cubicBezTo>
                  <a:pt x="352" y="3"/>
                  <a:pt x="352" y="3"/>
                  <a:pt x="352" y="3"/>
                </a:cubicBezTo>
                <a:cubicBezTo>
                  <a:pt x="352" y="3"/>
                  <a:pt x="352" y="3"/>
                  <a:pt x="352" y="3"/>
                </a:cubicBezTo>
                <a:cubicBezTo>
                  <a:pt x="352" y="3"/>
                  <a:pt x="352" y="3"/>
                  <a:pt x="351" y="3"/>
                </a:cubicBezTo>
                <a:cubicBezTo>
                  <a:pt x="351" y="3"/>
                  <a:pt x="351" y="3"/>
                  <a:pt x="351" y="3"/>
                </a:cubicBezTo>
                <a:cubicBezTo>
                  <a:pt x="351" y="3"/>
                  <a:pt x="351" y="3"/>
                  <a:pt x="351" y="3"/>
                </a:cubicBezTo>
                <a:cubicBezTo>
                  <a:pt x="351" y="3"/>
                  <a:pt x="351" y="3"/>
                  <a:pt x="351" y="3"/>
                </a:cubicBezTo>
                <a:cubicBezTo>
                  <a:pt x="351" y="3"/>
                  <a:pt x="351" y="3"/>
                  <a:pt x="351" y="3"/>
                </a:cubicBezTo>
                <a:cubicBezTo>
                  <a:pt x="351" y="3"/>
                  <a:pt x="351" y="3"/>
                  <a:pt x="351" y="3"/>
                </a:cubicBezTo>
                <a:cubicBezTo>
                  <a:pt x="351" y="3"/>
                  <a:pt x="351" y="3"/>
                  <a:pt x="351" y="3"/>
                </a:cubicBezTo>
                <a:cubicBezTo>
                  <a:pt x="351" y="3"/>
                  <a:pt x="351" y="3"/>
                  <a:pt x="351" y="3"/>
                </a:cubicBezTo>
                <a:cubicBezTo>
                  <a:pt x="351" y="3"/>
                  <a:pt x="351" y="3"/>
                  <a:pt x="351" y="3"/>
                </a:cubicBezTo>
                <a:cubicBezTo>
                  <a:pt x="351" y="3"/>
                  <a:pt x="350" y="3"/>
                  <a:pt x="350" y="3"/>
                </a:cubicBezTo>
                <a:cubicBezTo>
                  <a:pt x="351" y="3"/>
                  <a:pt x="353" y="2"/>
                  <a:pt x="355" y="2"/>
                </a:cubicBezTo>
                <a:cubicBezTo>
                  <a:pt x="356" y="2"/>
                  <a:pt x="356" y="2"/>
                  <a:pt x="358" y="2"/>
                </a:cubicBezTo>
                <a:cubicBezTo>
                  <a:pt x="359" y="2"/>
                  <a:pt x="359" y="2"/>
                  <a:pt x="359" y="2"/>
                </a:cubicBezTo>
                <a:cubicBezTo>
                  <a:pt x="359" y="2"/>
                  <a:pt x="360" y="2"/>
                  <a:pt x="361" y="2"/>
                </a:cubicBezTo>
                <a:cubicBezTo>
                  <a:pt x="362" y="2"/>
                  <a:pt x="362" y="2"/>
                  <a:pt x="364" y="2"/>
                </a:cubicBezTo>
                <a:cubicBezTo>
                  <a:pt x="364" y="2"/>
                  <a:pt x="365" y="2"/>
                  <a:pt x="365" y="1"/>
                </a:cubicBezTo>
                <a:cubicBezTo>
                  <a:pt x="365" y="1"/>
                  <a:pt x="365" y="1"/>
                  <a:pt x="365" y="1"/>
                </a:cubicBezTo>
                <a:cubicBezTo>
                  <a:pt x="365" y="1"/>
                  <a:pt x="365" y="1"/>
                  <a:pt x="365" y="1"/>
                </a:cubicBezTo>
                <a:cubicBezTo>
                  <a:pt x="366" y="1"/>
                  <a:pt x="366" y="1"/>
                  <a:pt x="366" y="1"/>
                </a:cubicBezTo>
                <a:cubicBezTo>
                  <a:pt x="366" y="1"/>
                  <a:pt x="366" y="1"/>
                  <a:pt x="366" y="1"/>
                </a:cubicBezTo>
                <a:cubicBezTo>
                  <a:pt x="366" y="1"/>
                  <a:pt x="365" y="1"/>
                  <a:pt x="366" y="1"/>
                </a:cubicBezTo>
                <a:cubicBezTo>
                  <a:pt x="366" y="1"/>
                  <a:pt x="366" y="1"/>
                  <a:pt x="366" y="1"/>
                </a:cubicBezTo>
                <a:cubicBezTo>
                  <a:pt x="365" y="1"/>
                  <a:pt x="365" y="1"/>
                  <a:pt x="365" y="1"/>
                </a:cubicBezTo>
                <a:cubicBezTo>
                  <a:pt x="365" y="1"/>
                  <a:pt x="365" y="1"/>
                  <a:pt x="365" y="1"/>
                </a:cubicBezTo>
                <a:cubicBezTo>
                  <a:pt x="365" y="1"/>
                  <a:pt x="365" y="1"/>
                  <a:pt x="365" y="1"/>
                </a:cubicBezTo>
                <a:cubicBezTo>
                  <a:pt x="364" y="1"/>
                  <a:pt x="364" y="1"/>
                  <a:pt x="364" y="1"/>
                </a:cubicBezTo>
                <a:cubicBezTo>
                  <a:pt x="363" y="1"/>
                  <a:pt x="363" y="1"/>
                  <a:pt x="363" y="1"/>
                </a:cubicBezTo>
                <a:cubicBezTo>
                  <a:pt x="364" y="1"/>
                  <a:pt x="364" y="1"/>
                  <a:pt x="364" y="1"/>
                </a:cubicBezTo>
                <a:cubicBezTo>
                  <a:pt x="364" y="1"/>
                  <a:pt x="364" y="1"/>
                  <a:pt x="365" y="1"/>
                </a:cubicBezTo>
                <a:cubicBezTo>
                  <a:pt x="365" y="1"/>
                  <a:pt x="366" y="1"/>
                  <a:pt x="366" y="1"/>
                </a:cubicBezTo>
                <a:cubicBezTo>
                  <a:pt x="367" y="1"/>
                  <a:pt x="367" y="1"/>
                  <a:pt x="368" y="1"/>
                </a:cubicBezTo>
                <a:cubicBezTo>
                  <a:pt x="369" y="1"/>
                  <a:pt x="370" y="0"/>
                  <a:pt x="370" y="0"/>
                </a:cubicBezTo>
                <a:cubicBezTo>
                  <a:pt x="370" y="0"/>
                  <a:pt x="370" y="0"/>
                  <a:pt x="370" y="0"/>
                </a:cubicBezTo>
                <a:cubicBezTo>
                  <a:pt x="370" y="0"/>
                  <a:pt x="370" y="0"/>
                  <a:pt x="370" y="0"/>
                </a:cubicBezTo>
                <a:cubicBezTo>
                  <a:pt x="370" y="0"/>
                  <a:pt x="370" y="0"/>
                  <a:pt x="369" y="0"/>
                </a:cubicBezTo>
                <a:cubicBezTo>
                  <a:pt x="369" y="0"/>
                  <a:pt x="368" y="0"/>
                  <a:pt x="367" y="0"/>
                </a:cubicBezTo>
                <a:cubicBezTo>
                  <a:pt x="367" y="0"/>
                  <a:pt x="367" y="0"/>
                  <a:pt x="367" y="0"/>
                </a:cubicBezTo>
                <a:cubicBezTo>
                  <a:pt x="367" y="0"/>
                  <a:pt x="367" y="0"/>
                  <a:pt x="367" y="0"/>
                </a:cubicBezTo>
                <a:cubicBezTo>
                  <a:pt x="365" y="0"/>
                  <a:pt x="363" y="1"/>
                  <a:pt x="362" y="1"/>
                </a:cubicBezTo>
                <a:cubicBezTo>
                  <a:pt x="361" y="1"/>
                  <a:pt x="361" y="1"/>
                  <a:pt x="362" y="0"/>
                </a:cubicBezTo>
                <a:cubicBezTo>
                  <a:pt x="362" y="0"/>
                  <a:pt x="363" y="0"/>
                  <a:pt x="363" y="0"/>
                </a:cubicBezTo>
                <a:cubicBezTo>
                  <a:pt x="363" y="0"/>
                  <a:pt x="362" y="0"/>
                  <a:pt x="361" y="0"/>
                </a:cubicBezTo>
                <a:cubicBezTo>
                  <a:pt x="361" y="0"/>
                  <a:pt x="361" y="0"/>
                  <a:pt x="361" y="0"/>
                </a:cubicBezTo>
                <a:cubicBezTo>
                  <a:pt x="360" y="0"/>
                  <a:pt x="360" y="0"/>
                  <a:pt x="360" y="0"/>
                </a:cubicBezTo>
                <a:cubicBezTo>
                  <a:pt x="360" y="0"/>
                  <a:pt x="360" y="0"/>
                  <a:pt x="360" y="0"/>
                </a:cubicBezTo>
                <a:cubicBezTo>
                  <a:pt x="359" y="0"/>
                  <a:pt x="359" y="1"/>
                  <a:pt x="358" y="1"/>
                </a:cubicBezTo>
                <a:cubicBezTo>
                  <a:pt x="357" y="1"/>
                  <a:pt x="357" y="1"/>
                  <a:pt x="357" y="1"/>
                </a:cubicBezTo>
                <a:cubicBezTo>
                  <a:pt x="357" y="1"/>
                  <a:pt x="357" y="1"/>
                  <a:pt x="357" y="1"/>
                </a:cubicBezTo>
                <a:cubicBezTo>
                  <a:pt x="357" y="1"/>
                  <a:pt x="357" y="1"/>
                  <a:pt x="357" y="1"/>
                </a:cubicBezTo>
                <a:cubicBezTo>
                  <a:pt x="356" y="1"/>
                  <a:pt x="356" y="1"/>
                  <a:pt x="356" y="1"/>
                </a:cubicBezTo>
                <a:cubicBezTo>
                  <a:pt x="356" y="1"/>
                  <a:pt x="356" y="1"/>
                  <a:pt x="356" y="1"/>
                </a:cubicBezTo>
                <a:cubicBezTo>
                  <a:pt x="355" y="1"/>
                  <a:pt x="354" y="1"/>
                  <a:pt x="353" y="1"/>
                </a:cubicBezTo>
                <a:cubicBezTo>
                  <a:pt x="353" y="1"/>
                  <a:pt x="353" y="1"/>
                  <a:pt x="353" y="1"/>
                </a:cubicBezTo>
                <a:cubicBezTo>
                  <a:pt x="354" y="1"/>
                  <a:pt x="354" y="1"/>
                  <a:pt x="354" y="1"/>
                </a:cubicBezTo>
                <a:cubicBezTo>
                  <a:pt x="354" y="1"/>
                  <a:pt x="354" y="1"/>
                  <a:pt x="354" y="1"/>
                </a:cubicBezTo>
                <a:cubicBezTo>
                  <a:pt x="354" y="1"/>
                  <a:pt x="354" y="1"/>
                  <a:pt x="354" y="1"/>
                </a:cubicBezTo>
                <a:cubicBezTo>
                  <a:pt x="354" y="1"/>
                  <a:pt x="354" y="1"/>
                  <a:pt x="354" y="1"/>
                </a:cubicBezTo>
                <a:cubicBezTo>
                  <a:pt x="354" y="1"/>
                  <a:pt x="354" y="1"/>
                  <a:pt x="354" y="1"/>
                </a:cubicBezTo>
                <a:cubicBezTo>
                  <a:pt x="355" y="1"/>
                  <a:pt x="355" y="1"/>
                  <a:pt x="355" y="1"/>
                </a:cubicBezTo>
                <a:cubicBezTo>
                  <a:pt x="355" y="1"/>
                  <a:pt x="355" y="1"/>
                  <a:pt x="355" y="1"/>
                </a:cubicBezTo>
                <a:cubicBezTo>
                  <a:pt x="355" y="1"/>
                  <a:pt x="355" y="1"/>
                  <a:pt x="355" y="1"/>
                </a:cubicBezTo>
                <a:cubicBezTo>
                  <a:pt x="355" y="1"/>
                  <a:pt x="355" y="1"/>
                  <a:pt x="355" y="1"/>
                </a:cubicBezTo>
                <a:cubicBezTo>
                  <a:pt x="355" y="1"/>
                  <a:pt x="355" y="1"/>
                  <a:pt x="355" y="1"/>
                </a:cubicBezTo>
                <a:cubicBezTo>
                  <a:pt x="355" y="1"/>
                  <a:pt x="355" y="1"/>
                  <a:pt x="355" y="1"/>
                </a:cubicBezTo>
                <a:cubicBezTo>
                  <a:pt x="355" y="1"/>
                  <a:pt x="355" y="1"/>
                  <a:pt x="355" y="1"/>
                </a:cubicBezTo>
                <a:cubicBezTo>
                  <a:pt x="354" y="1"/>
                  <a:pt x="354" y="1"/>
                  <a:pt x="354" y="1"/>
                </a:cubicBezTo>
                <a:cubicBezTo>
                  <a:pt x="352" y="1"/>
                  <a:pt x="352" y="1"/>
                  <a:pt x="352" y="1"/>
                </a:cubicBezTo>
                <a:cubicBezTo>
                  <a:pt x="352" y="1"/>
                  <a:pt x="352" y="1"/>
                  <a:pt x="352" y="1"/>
                </a:cubicBezTo>
                <a:cubicBezTo>
                  <a:pt x="351" y="1"/>
                  <a:pt x="351" y="1"/>
                  <a:pt x="351" y="1"/>
                </a:cubicBezTo>
                <a:cubicBezTo>
                  <a:pt x="351" y="1"/>
                  <a:pt x="351" y="1"/>
                  <a:pt x="351" y="1"/>
                </a:cubicBezTo>
                <a:cubicBezTo>
                  <a:pt x="350" y="1"/>
                  <a:pt x="350" y="1"/>
                  <a:pt x="350" y="1"/>
                </a:cubicBezTo>
                <a:cubicBezTo>
                  <a:pt x="350" y="2"/>
                  <a:pt x="350" y="2"/>
                  <a:pt x="350" y="2"/>
                </a:cubicBezTo>
                <a:cubicBezTo>
                  <a:pt x="350" y="2"/>
                  <a:pt x="350" y="2"/>
                  <a:pt x="350" y="2"/>
                </a:cubicBezTo>
                <a:cubicBezTo>
                  <a:pt x="350" y="2"/>
                  <a:pt x="350" y="2"/>
                  <a:pt x="350" y="2"/>
                </a:cubicBezTo>
                <a:cubicBezTo>
                  <a:pt x="350" y="2"/>
                  <a:pt x="350" y="2"/>
                  <a:pt x="350" y="2"/>
                </a:cubicBezTo>
                <a:cubicBezTo>
                  <a:pt x="349" y="2"/>
                  <a:pt x="349" y="2"/>
                  <a:pt x="349" y="2"/>
                </a:cubicBezTo>
                <a:cubicBezTo>
                  <a:pt x="348" y="2"/>
                  <a:pt x="348" y="2"/>
                  <a:pt x="348" y="2"/>
                </a:cubicBezTo>
                <a:cubicBezTo>
                  <a:pt x="347" y="2"/>
                  <a:pt x="347" y="2"/>
                  <a:pt x="347" y="2"/>
                </a:cubicBezTo>
                <a:cubicBezTo>
                  <a:pt x="347" y="2"/>
                  <a:pt x="347" y="2"/>
                  <a:pt x="347" y="2"/>
                </a:cubicBezTo>
                <a:cubicBezTo>
                  <a:pt x="346" y="2"/>
                  <a:pt x="346" y="2"/>
                  <a:pt x="346" y="2"/>
                </a:cubicBezTo>
                <a:cubicBezTo>
                  <a:pt x="344" y="2"/>
                  <a:pt x="344" y="2"/>
                  <a:pt x="344" y="2"/>
                </a:cubicBezTo>
                <a:cubicBezTo>
                  <a:pt x="345" y="2"/>
                  <a:pt x="345" y="2"/>
                  <a:pt x="345" y="2"/>
                </a:cubicBezTo>
                <a:cubicBezTo>
                  <a:pt x="345" y="2"/>
                  <a:pt x="345" y="2"/>
                  <a:pt x="345" y="2"/>
                </a:cubicBezTo>
                <a:cubicBezTo>
                  <a:pt x="345" y="2"/>
                  <a:pt x="345" y="2"/>
                  <a:pt x="345" y="2"/>
                </a:cubicBezTo>
                <a:cubicBezTo>
                  <a:pt x="346" y="2"/>
                  <a:pt x="346" y="2"/>
                  <a:pt x="346" y="2"/>
                </a:cubicBezTo>
                <a:cubicBezTo>
                  <a:pt x="346" y="2"/>
                  <a:pt x="346" y="2"/>
                  <a:pt x="346" y="2"/>
                </a:cubicBezTo>
                <a:cubicBezTo>
                  <a:pt x="346" y="2"/>
                  <a:pt x="346" y="2"/>
                  <a:pt x="346" y="2"/>
                </a:cubicBezTo>
                <a:cubicBezTo>
                  <a:pt x="346" y="2"/>
                  <a:pt x="347" y="2"/>
                  <a:pt x="347" y="2"/>
                </a:cubicBezTo>
                <a:cubicBezTo>
                  <a:pt x="347" y="2"/>
                  <a:pt x="347" y="2"/>
                  <a:pt x="347" y="2"/>
                </a:cubicBezTo>
                <a:cubicBezTo>
                  <a:pt x="348" y="2"/>
                  <a:pt x="348" y="2"/>
                  <a:pt x="348" y="2"/>
                </a:cubicBezTo>
                <a:cubicBezTo>
                  <a:pt x="348" y="2"/>
                  <a:pt x="348" y="2"/>
                  <a:pt x="348" y="2"/>
                </a:cubicBezTo>
                <a:cubicBezTo>
                  <a:pt x="349" y="2"/>
                  <a:pt x="349" y="2"/>
                  <a:pt x="349" y="2"/>
                </a:cubicBezTo>
                <a:cubicBezTo>
                  <a:pt x="349" y="2"/>
                  <a:pt x="349" y="2"/>
                  <a:pt x="349" y="2"/>
                </a:cubicBezTo>
                <a:cubicBezTo>
                  <a:pt x="350" y="1"/>
                  <a:pt x="350" y="1"/>
                  <a:pt x="350" y="1"/>
                </a:cubicBezTo>
                <a:cubicBezTo>
                  <a:pt x="350" y="1"/>
                  <a:pt x="350" y="1"/>
                  <a:pt x="350" y="1"/>
                </a:cubicBezTo>
                <a:cubicBezTo>
                  <a:pt x="350" y="1"/>
                  <a:pt x="350" y="1"/>
                  <a:pt x="350" y="1"/>
                </a:cubicBezTo>
                <a:cubicBezTo>
                  <a:pt x="350" y="1"/>
                  <a:pt x="350" y="1"/>
                  <a:pt x="350" y="1"/>
                </a:cubicBezTo>
                <a:cubicBezTo>
                  <a:pt x="350" y="1"/>
                  <a:pt x="350" y="1"/>
                  <a:pt x="350" y="1"/>
                </a:cubicBezTo>
                <a:cubicBezTo>
                  <a:pt x="350" y="1"/>
                  <a:pt x="350" y="1"/>
                  <a:pt x="350" y="1"/>
                </a:cubicBezTo>
                <a:cubicBezTo>
                  <a:pt x="351" y="1"/>
                  <a:pt x="351" y="1"/>
                  <a:pt x="351" y="1"/>
                </a:cubicBezTo>
                <a:cubicBezTo>
                  <a:pt x="351" y="1"/>
                  <a:pt x="350" y="1"/>
                  <a:pt x="350" y="1"/>
                </a:cubicBezTo>
                <a:cubicBezTo>
                  <a:pt x="349" y="1"/>
                  <a:pt x="348" y="1"/>
                  <a:pt x="348" y="2"/>
                </a:cubicBezTo>
                <a:cubicBezTo>
                  <a:pt x="348" y="2"/>
                  <a:pt x="348" y="2"/>
                  <a:pt x="348" y="2"/>
                </a:cubicBezTo>
                <a:cubicBezTo>
                  <a:pt x="347" y="2"/>
                  <a:pt x="347" y="2"/>
                  <a:pt x="347" y="2"/>
                </a:cubicBezTo>
                <a:cubicBezTo>
                  <a:pt x="346" y="2"/>
                  <a:pt x="346" y="2"/>
                  <a:pt x="346" y="2"/>
                </a:cubicBezTo>
                <a:cubicBezTo>
                  <a:pt x="346" y="2"/>
                  <a:pt x="346" y="2"/>
                  <a:pt x="346" y="2"/>
                </a:cubicBezTo>
                <a:cubicBezTo>
                  <a:pt x="345" y="2"/>
                  <a:pt x="345" y="2"/>
                  <a:pt x="345" y="2"/>
                </a:cubicBezTo>
                <a:cubicBezTo>
                  <a:pt x="345" y="2"/>
                  <a:pt x="344" y="2"/>
                  <a:pt x="344" y="2"/>
                </a:cubicBezTo>
                <a:cubicBezTo>
                  <a:pt x="343" y="2"/>
                  <a:pt x="343" y="2"/>
                  <a:pt x="343" y="2"/>
                </a:cubicBezTo>
                <a:cubicBezTo>
                  <a:pt x="343" y="2"/>
                  <a:pt x="342" y="2"/>
                  <a:pt x="341" y="2"/>
                </a:cubicBezTo>
                <a:cubicBezTo>
                  <a:pt x="341" y="3"/>
                  <a:pt x="341" y="3"/>
                  <a:pt x="341" y="3"/>
                </a:cubicBezTo>
                <a:cubicBezTo>
                  <a:pt x="341" y="3"/>
                  <a:pt x="341" y="3"/>
                  <a:pt x="341" y="3"/>
                </a:cubicBezTo>
                <a:cubicBezTo>
                  <a:pt x="341" y="3"/>
                  <a:pt x="341" y="3"/>
                  <a:pt x="341" y="3"/>
                </a:cubicBezTo>
                <a:cubicBezTo>
                  <a:pt x="341" y="3"/>
                  <a:pt x="341" y="3"/>
                  <a:pt x="341" y="3"/>
                </a:cubicBezTo>
                <a:cubicBezTo>
                  <a:pt x="341" y="2"/>
                  <a:pt x="341" y="2"/>
                  <a:pt x="341" y="2"/>
                </a:cubicBezTo>
                <a:cubicBezTo>
                  <a:pt x="341" y="2"/>
                  <a:pt x="341" y="2"/>
                  <a:pt x="341" y="2"/>
                </a:cubicBezTo>
                <a:cubicBezTo>
                  <a:pt x="342" y="2"/>
                  <a:pt x="342" y="2"/>
                  <a:pt x="342" y="2"/>
                </a:cubicBezTo>
                <a:cubicBezTo>
                  <a:pt x="342" y="2"/>
                  <a:pt x="342" y="2"/>
                  <a:pt x="342" y="2"/>
                </a:cubicBezTo>
                <a:cubicBezTo>
                  <a:pt x="343" y="2"/>
                  <a:pt x="343" y="2"/>
                  <a:pt x="343" y="2"/>
                </a:cubicBezTo>
                <a:cubicBezTo>
                  <a:pt x="343" y="2"/>
                  <a:pt x="343" y="2"/>
                  <a:pt x="343" y="2"/>
                </a:cubicBezTo>
                <a:cubicBezTo>
                  <a:pt x="344" y="2"/>
                  <a:pt x="344" y="2"/>
                  <a:pt x="344" y="2"/>
                </a:cubicBezTo>
                <a:cubicBezTo>
                  <a:pt x="345" y="2"/>
                  <a:pt x="345" y="2"/>
                  <a:pt x="345" y="2"/>
                </a:cubicBezTo>
                <a:cubicBezTo>
                  <a:pt x="345" y="2"/>
                  <a:pt x="345" y="2"/>
                  <a:pt x="345" y="2"/>
                </a:cubicBezTo>
                <a:cubicBezTo>
                  <a:pt x="346" y="2"/>
                  <a:pt x="346" y="2"/>
                  <a:pt x="346" y="2"/>
                </a:cubicBezTo>
                <a:cubicBezTo>
                  <a:pt x="346" y="2"/>
                  <a:pt x="346" y="2"/>
                  <a:pt x="346" y="2"/>
                </a:cubicBezTo>
                <a:cubicBezTo>
                  <a:pt x="346" y="2"/>
                  <a:pt x="346" y="2"/>
                  <a:pt x="346" y="2"/>
                </a:cubicBezTo>
                <a:cubicBezTo>
                  <a:pt x="347" y="1"/>
                  <a:pt x="347" y="1"/>
                  <a:pt x="347" y="1"/>
                </a:cubicBezTo>
                <a:cubicBezTo>
                  <a:pt x="348" y="1"/>
                  <a:pt x="348" y="1"/>
                  <a:pt x="348" y="1"/>
                </a:cubicBezTo>
                <a:cubicBezTo>
                  <a:pt x="348" y="1"/>
                  <a:pt x="348" y="1"/>
                  <a:pt x="348" y="1"/>
                </a:cubicBezTo>
                <a:cubicBezTo>
                  <a:pt x="349" y="1"/>
                  <a:pt x="349" y="1"/>
                  <a:pt x="349" y="1"/>
                </a:cubicBezTo>
                <a:cubicBezTo>
                  <a:pt x="349" y="1"/>
                  <a:pt x="349" y="1"/>
                  <a:pt x="349" y="1"/>
                </a:cubicBezTo>
                <a:cubicBezTo>
                  <a:pt x="348" y="1"/>
                  <a:pt x="348" y="1"/>
                  <a:pt x="348" y="1"/>
                </a:cubicBezTo>
                <a:cubicBezTo>
                  <a:pt x="348" y="1"/>
                  <a:pt x="348" y="1"/>
                  <a:pt x="346" y="1"/>
                </a:cubicBezTo>
                <a:cubicBezTo>
                  <a:pt x="345" y="2"/>
                  <a:pt x="344" y="2"/>
                  <a:pt x="343" y="2"/>
                </a:cubicBezTo>
                <a:cubicBezTo>
                  <a:pt x="342" y="2"/>
                  <a:pt x="342" y="2"/>
                  <a:pt x="342" y="2"/>
                </a:cubicBezTo>
                <a:cubicBezTo>
                  <a:pt x="342" y="2"/>
                  <a:pt x="342" y="2"/>
                  <a:pt x="342" y="2"/>
                </a:cubicBezTo>
                <a:cubicBezTo>
                  <a:pt x="341" y="2"/>
                  <a:pt x="341" y="2"/>
                  <a:pt x="341" y="2"/>
                </a:cubicBezTo>
                <a:cubicBezTo>
                  <a:pt x="340" y="2"/>
                  <a:pt x="339" y="2"/>
                  <a:pt x="338" y="3"/>
                </a:cubicBezTo>
                <a:cubicBezTo>
                  <a:pt x="338" y="3"/>
                  <a:pt x="338" y="3"/>
                  <a:pt x="338" y="3"/>
                </a:cubicBezTo>
                <a:cubicBezTo>
                  <a:pt x="337" y="3"/>
                  <a:pt x="337" y="3"/>
                  <a:pt x="337" y="3"/>
                </a:cubicBezTo>
                <a:cubicBezTo>
                  <a:pt x="338" y="2"/>
                  <a:pt x="338" y="2"/>
                  <a:pt x="338" y="2"/>
                </a:cubicBezTo>
                <a:cubicBezTo>
                  <a:pt x="339" y="2"/>
                  <a:pt x="339" y="2"/>
                  <a:pt x="339" y="2"/>
                </a:cubicBezTo>
                <a:cubicBezTo>
                  <a:pt x="339" y="2"/>
                  <a:pt x="340" y="2"/>
                  <a:pt x="340" y="2"/>
                </a:cubicBezTo>
                <a:cubicBezTo>
                  <a:pt x="341" y="2"/>
                  <a:pt x="341" y="2"/>
                  <a:pt x="342" y="2"/>
                </a:cubicBezTo>
                <a:cubicBezTo>
                  <a:pt x="343" y="2"/>
                  <a:pt x="343" y="2"/>
                  <a:pt x="343" y="2"/>
                </a:cubicBezTo>
                <a:cubicBezTo>
                  <a:pt x="343" y="2"/>
                  <a:pt x="343" y="2"/>
                  <a:pt x="343" y="2"/>
                </a:cubicBezTo>
                <a:cubicBezTo>
                  <a:pt x="344" y="2"/>
                  <a:pt x="344" y="2"/>
                  <a:pt x="344" y="2"/>
                </a:cubicBezTo>
                <a:cubicBezTo>
                  <a:pt x="344" y="2"/>
                  <a:pt x="344" y="2"/>
                  <a:pt x="344" y="2"/>
                </a:cubicBezTo>
                <a:cubicBezTo>
                  <a:pt x="345" y="2"/>
                  <a:pt x="345" y="2"/>
                  <a:pt x="345" y="2"/>
                </a:cubicBezTo>
                <a:cubicBezTo>
                  <a:pt x="346" y="2"/>
                  <a:pt x="346" y="2"/>
                  <a:pt x="346" y="2"/>
                </a:cubicBezTo>
                <a:cubicBezTo>
                  <a:pt x="346" y="1"/>
                  <a:pt x="346" y="1"/>
                  <a:pt x="346" y="1"/>
                </a:cubicBezTo>
                <a:cubicBezTo>
                  <a:pt x="347" y="1"/>
                  <a:pt x="347" y="1"/>
                  <a:pt x="348" y="1"/>
                </a:cubicBezTo>
                <a:cubicBezTo>
                  <a:pt x="348" y="1"/>
                  <a:pt x="348" y="1"/>
                  <a:pt x="348" y="1"/>
                </a:cubicBezTo>
                <a:cubicBezTo>
                  <a:pt x="349" y="1"/>
                  <a:pt x="349" y="1"/>
                  <a:pt x="349" y="1"/>
                </a:cubicBezTo>
                <a:cubicBezTo>
                  <a:pt x="349" y="1"/>
                  <a:pt x="349" y="1"/>
                  <a:pt x="349" y="1"/>
                </a:cubicBezTo>
                <a:cubicBezTo>
                  <a:pt x="349" y="1"/>
                  <a:pt x="349" y="1"/>
                  <a:pt x="349" y="1"/>
                </a:cubicBezTo>
                <a:cubicBezTo>
                  <a:pt x="349" y="1"/>
                  <a:pt x="349" y="1"/>
                  <a:pt x="349" y="1"/>
                </a:cubicBezTo>
                <a:cubicBezTo>
                  <a:pt x="348" y="1"/>
                  <a:pt x="348" y="1"/>
                  <a:pt x="348" y="1"/>
                </a:cubicBezTo>
                <a:cubicBezTo>
                  <a:pt x="347" y="1"/>
                  <a:pt x="347" y="1"/>
                  <a:pt x="347" y="1"/>
                </a:cubicBezTo>
                <a:cubicBezTo>
                  <a:pt x="347" y="1"/>
                  <a:pt x="347" y="1"/>
                  <a:pt x="347" y="1"/>
                </a:cubicBezTo>
                <a:cubicBezTo>
                  <a:pt x="346" y="1"/>
                  <a:pt x="346" y="1"/>
                  <a:pt x="346" y="1"/>
                </a:cubicBezTo>
                <a:cubicBezTo>
                  <a:pt x="346" y="1"/>
                  <a:pt x="346" y="1"/>
                  <a:pt x="346" y="1"/>
                </a:cubicBezTo>
                <a:cubicBezTo>
                  <a:pt x="346" y="1"/>
                  <a:pt x="346" y="1"/>
                  <a:pt x="346" y="1"/>
                </a:cubicBezTo>
                <a:cubicBezTo>
                  <a:pt x="346" y="1"/>
                  <a:pt x="346" y="1"/>
                  <a:pt x="346" y="1"/>
                </a:cubicBezTo>
                <a:cubicBezTo>
                  <a:pt x="345" y="1"/>
                  <a:pt x="345" y="1"/>
                  <a:pt x="345" y="1"/>
                </a:cubicBezTo>
                <a:cubicBezTo>
                  <a:pt x="345" y="1"/>
                  <a:pt x="345" y="1"/>
                  <a:pt x="345" y="1"/>
                </a:cubicBezTo>
                <a:cubicBezTo>
                  <a:pt x="345" y="1"/>
                  <a:pt x="345" y="1"/>
                  <a:pt x="345" y="1"/>
                </a:cubicBezTo>
                <a:cubicBezTo>
                  <a:pt x="345" y="1"/>
                  <a:pt x="345" y="1"/>
                  <a:pt x="345" y="1"/>
                </a:cubicBezTo>
                <a:cubicBezTo>
                  <a:pt x="345" y="1"/>
                  <a:pt x="345" y="1"/>
                  <a:pt x="345" y="1"/>
                </a:cubicBezTo>
                <a:cubicBezTo>
                  <a:pt x="344" y="1"/>
                  <a:pt x="344" y="1"/>
                  <a:pt x="344" y="1"/>
                </a:cubicBezTo>
                <a:cubicBezTo>
                  <a:pt x="344" y="1"/>
                  <a:pt x="344" y="1"/>
                  <a:pt x="344" y="1"/>
                </a:cubicBezTo>
                <a:cubicBezTo>
                  <a:pt x="343" y="1"/>
                  <a:pt x="343" y="1"/>
                  <a:pt x="343" y="1"/>
                </a:cubicBezTo>
                <a:cubicBezTo>
                  <a:pt x="343" y="1"/>
                  <a:pt x="343" y="1"/>
                  <a:pt x="343" y="1"/>
                </a:cubicBezTo>
                <a:cubicBezTo>
                  <a:pt x="343" y="2"/>
                  <a:pt x="343" y="2"/>
                  <a:pt x="343" y="2"/>
                </a:cubicBezTo>
                <a:cubicBezTo>
                  <a:pt x="342" y="2"/>
                  <a:pt x="342" y="2"/>
                  <a:pt x="342" y="2"/>
                </a:cubicBezTo>
                <a:cubicBezTo>
                  <a:pt x="341" y="2"/>
                  <a:pt x="341" y="2"/>
                  <a:pt x="341" y="2"/>
                </a:cubicBezTo>
                <a:cubicBezTo>
                  <a:pt x="341" y="2"/>
                  <a:pt x="341" y="2"/>
                  <a:pt x="341" y="2"/>
                </a:cubicBezTo>
                <a:cubicBezTo>
                  <a:pt x="341" y="2"/>
                  <a:pt x="341" y="2"/>
                  <a:pt x="341" y="2"/>
                </a:cubicBezTo>
                <a:cubicBezTo>
                  <a:pt x="341" y="2"/>
                  <a:pt x="341" y="2"/>
                  <a:pt x="341" y="2"/>
                </a:cubicBezTo>
                <a:cubicBezTo>
                  <a:pt x="341" y="2"/>
                  <a:pt x="341" y="2"/>
                  <a:pt x="341" y="2"/>
                </a:cubicBezTo>
                <a:cubicBezTo>
                  <a:pt x="341" y="2"/>
                  <a:pt x="341" y="2"/>
                  <a:pt x="341" y="2"/>
                </a:cubicBezTo>
                <a:cubicBezTo>
                  <a:pt x="341" y="2"/>
                  <a:pt x="341" y="2"/>
                  <a:pt x="341" y="2"/>
                </a:cubicBezTo>
                <a:cubicBezTo>
                  <a:pt x="341" y="2"/>
                  <a:pt x="341" y="2"/>
                  <a:pt x="341" y="2"/>
                </a:cubicBezTo>
                <a:cubicBezTo>
                  <a:pt x="341" y="2"/>
                  <a:pt x="341" y="2"/>
                  <a:pt x="341" y="2"/>
                </a:cubicBezTo>
                <a:cubicBezTo>
                  <a:pt x="341" y="2"/>
                  <a:pt x="341" y="2"/>
                  <a:pt x="341" y="2"/>
                </a:cubicBezTo>
                <a:cubicBezTo>
                  <a:pt x="341" y="2"/>
                  <a:pt x="341" y="2"/>
                  <a:pt x="341" y="2"/>
                </a:cubicBezTo>
                <a:cubicBezTo>
                  <a:pt x="341" y="2"/>
                  <a:pt x="341" y="2"/>
                  <a:pt x="341" y="2"/>
                </a:cubicBezTo>
                <a:cubicBezTo>
                  <a:pt x="340" y="2"/>
                  <a:pt x="340" y="2"/>
                  <a:pt x="340" y="2"/>
                </a:cubicBezTo>
                <a:cubicBezTo>
                  <a:pt x="340" y="2"/>
                  <a:pt x="340" y="2"/>
                  <a:pt x="340" y="2"/>
                </a:cubicBezTo>
                <a:cubicBezTo>
                  <a:pt x="339" y="2"/>
                  <a:pt x="339" y="2"/>
                  <a:pt x="339" y="2"/>
                </a:cubicBezTo>
                <a:cubicBezTo>
                  <a:pt x="338" y="2"/>
                  <a:pt x="338" y="2"/>
                  <a:pt x="338" y="2"/>
                </a:cubicBezTo>
                <a:cubicBezTo>
                  <a:pt x="338" y="2"/>
                  <a:pt x="338" y="2"/>
                  <a:pt x="338" y="2"/>
                </a:cubicBezTo>
                <a:cubicBezTo>
                  <a:pt x="338" y="2"/>
                  <a:pt x="338" y="2"/>
                  <a:pt x="338" y="2"/>
                </a:cubicBezTo>
                <a:cubicBezTo>
                  <a:pt x="338" y="2"/>
                  <a:pt x="338" y="2"/>
                  <a:pt x="338" y="2"/>
                </a:cubicBezTo>
                <a:cubicBezTo>
                  <a:pt x="338" y="2"/>
                  <a:pt x="338" y="2"/>
                  <a:pt x="338" y="2"/>
                </a:cubicBezTo>
                <a:cubicBezTo>
                  <a:pt x="338" y="2"/>
                  <a:pt x="338" y="2"/>
                  <a:pt x="338" y="2"/>
                </a:cubicBezTo>
                <a:cubicBezTo>
                  <a:pt x="338" y="2"/>
                  <a:pt x="338" y="2"/>
                  <a:pt x="338" y="2"/>
                </a:cubicBezTo>
                <a:cubicBezTo>
                  <a:pt x="338" y="2"/>
                  <a:pt x="338" y="2"/>
                  <a:pt x="338" y="2"/>
                </a:cubicBezTo>
                <a:cubicBezTo>
                  <a:pt x="338" y="2"/>
                  <a:pt x="338" y="2"/>
                  <a:pt x="338" y="2"/>
                </a:cubicBezTo>
                <a:cubicBezTo>
                  <a:pt x="338" y="2"/>
                  <a:pt x="338" y="2"/>
                  <a:pt x="338" y="2"/>
                </a:cubicBezTo>
                <a:cubicBezTo>
                  <a:pt x="338" y="2"/>
                  <a:pt x="338" y="2"/>
                  <a:pt x="338" y="2"/>
                </a:cubicBezTo>
                <a:cubicBezTo>
                  <a:pt x="338" y="2"/>
                  <a:pt x="338" y="2"/>
                  <a:pt x="338" y="2"/>
                </a:cubicBezTo>
                <a:cubicBezTo>
                  <a:pt x="337" y="2"/>
                  <a:pt x="337" y="2"/>
                  <a:pt x="337" y="2"/>
                </a:cubicBezTo>
                <a:cubicBezTo>
                  <a:pt x="336" y="2"/>
                  <a:pt x="336" y="2"/>
                  <a:pt x="336" y="2"/>
                </a:cubicBezTo>
                <a:cubicBezTo>
                  <a:pt x="335" y="3"/>
                  <a:pt x="335" y="3"/>
                  <a:pt x="335" y="3"/>
                </a:cubicBezTo>
                <a:cubicBezTo>
                  <a:pt x="335" y="3"/>
                  <a:pt x="335" y="3"/>
                  <a:pt x="335" y="3"/>
                </a:cubicBezTo>
                <a:cubicBezTo>
                  <a:pt x="335" y="3"/>
                  <a:pt x="335" y="3"/>
                  <a:pt x="335" y="3"/>
                </a:cubicBezTo>
                <a:cubicBezTo>
                  <a:pt x="335" y="3"/>
                  <a:pt x="335" y="3"/>
                  <a:pt x="335" y="3"/>
                </a:cubicBezTo>
                <a:cubicBezTo>
                  <a:pt x="335" y="3"/>
                  <a:pt x="335" y="3"/>
                  <a:pt x="335" y="3"/>
                </a:cubicBezTo>
                <a:cubicBezTo>
                  <a:pt x="336" y="3"/>
                  <a:pt x="336" y="3"/>
                  <a:pt x="336" y="3"/>
                </a:cubicBezTo>
                <a:cubicBezTo>
                  <a:pt x="336" y="2"/>
                  <a:pt x="336" y="2"/>
                  <a:pt x="336" y="2"/>
                </a:cubicBezTo>
                <a:cubicBezTo>
                  <a:pt x="336" y="2"/>
                  <a:pt x="336" y="2"/>
                  <a:pt x="336" y="2"/>
                </a:cubicBezTo>
                <a:cubicBezTo>
                  <a:pt x="337" y="2"/>
                  <a:pt x="337" y="2"/>
                  <a:pt x="337" y="2"/>
                </a:cubicBezTo>
                <a:cubicBezTo>
                  <a:pt x="337" y="2"/>
                  <a:pt x="337" y="2"/>
                  <a:pt x="337" y="2"/>
                </a:cubicBezTo>
                <a:cubicBezTo>
                  <a:pt x="337" y="2"/>
                  <a:pt x="337" y="2"/>
                  <a:pt x="337" y="2"/>
                </a:cubicBezTo>
                <a:cubicBezTo>
                  <a:pt x="337" y="2"/>
                  <a:pt x="337" y="2"/>
                  <a:pt x="337" y="2"/>
                </a:cubicBezTo>
                <a:cubicBezTo>
                  <a:pt x="338" y="2"/>
                  <a:pt x="338" y="2"/>
                  <a:pt x="338" y="2"/>
                </a:cubicBezTo>
                <a:cubicBezTo>
                  <a:pt x="339" y="2"/>
                  <a:pt x="339" y="2"/>
                  <a:pt x="339" y="2"/>
                </a:cubicBezTo>
                <a:cubicBezTo>
                  <a:pt x="340" y="2"/>
                  <a:pt x="340" y="2"/>
                  <a:pt x="340" y="2"/>
                </a:cubicBezTo>
                <a:cubicBezTo>
                  <a:pt x="340" y="2"/>
                  <a:pt x="340" y="2"/>
                  <a:pt x="340" y="2"/>
                </a:cubicBezTo>
                <a:cubicBezTo>
                  <a:pt x="341" y="2"/>
                  <a:pt x="341" y="2"/>
                  <a:pt x="341" y="2"/>
                </a:cubicBezTo>
                <a:cubicBezTo>
                  <a:pt x="341" y="2"/>
                  <a:pt x="341" y="2"/>
                  <a:pt x="341" y="2"/>
                </a:cubicBezTo>
                <a:cubicBezTo>
                  <a:pt x="341" y="2"/>
                  <a:pt x="341" y="2"/>
                  <a:pt x="341" y="2"/>
                </a:cubicBezTo>
                <a:cubicBezTo>
                  <a:pt x="340" y="2"/>
                  <a:pt x="340" y="2"/>
                  <a:pt x="340" y="2"/>
                </a:cubicBezTo>
                <a:cubicBezTo>
                  <a:pt x="340" y="2"/>
                  <a:pt x="340" y="2"/>
                  <a:pt x="340" y="2"/>
                </a:cubicBezTo>
                <a:cubicBezTo>
                  <a:pt x="339" y="2"/>
                  <a:pt x="339" y="2"/>
                  <a:pt x="339" y="2"/>
                </a:cubicBezTo>
                <a:cubicBezTo>
                  <a:pt x="339" y="2"/>
                  <a:pt x="339" y="2"/>
                  <a:pt x="339" y="2"/>
                </a:cubicBezTo>
                <a:cubicBezTo>
                  <a:pt x="338" y="2"/>
                  <a:pt x="338" y="2"/>
                  <a:pt x="338" y="2"/>
                </a:cubicBezTo>
                <a:cubicBezTo>
                  <a:pt x="337" y="2"/>
                  <a:pt x="336" y="2"/>
                  <a:pt x="336" y="2"/>
                </a:cubicBezTo>
                <a:cubicBezTo>
                  <a:pt x="335" y="2"/>
                  <a:pt x="335" y="2"/>
                  <a:pt x="335" y="2"/>
                </a:cubicBezTo>
                <a:cubicBezTo>
                  <a:pt x="335" y="2"/>
                  <a:pt x="335" y="2"/>
                  <a:pt x="335" y="2"/>
                </a:cubicBezTo>
                <a:cubicBezTo>
                  <a:pt x="334" y="2"/>
                  <a:pt x="334" y="2"/>
                  <a:pt x="334" y="2"/>
                </a:cubicBezTo>
                <a:cubicBezTo>
                  <a:pt x="332" y="3"/>
                  <a:pt x="331" y="3"/>
                  <a:pt x="329" y="3"/>
                </a:cubicBezTo>
                <a:cubicBezTo>
                  <a:pt x="329" y="3"/>
                  <a:pt x="329" y="3"/>
                  <a:pt x="329" y="3"/>
                </a:cubicBezTo>
                <a:cubicBezTo>
                  <a:pt x="330" y="3"/>
                  <a:pt x="330" y="3"/>
                  <a:pt x="330" y="3"/>
                </a:cubicBezTo>
                <a:cubicBezTo>
                  <a:pt x="330" y="3"/>
                  <a:pt x="330" y="3"/>
                  <a:pt x="330" y="3"/>
                </a:cubicBezTo>
                <a:cubicBezTo>
                  <a:pt x="330" y="3"/>
                  <a:pt x="330" y="3"/>
                  <a:pt x="330" y="3"/>
                </a:cubicBezTo>
                <a:cubicBezTo>
                  <a:pt x="330" y="3"/>
                  <a:pt x="329" y="3"/>
                  <a:pt x="328" y="3"/>
                </a:cubicBezTo>
                <a:cubicBezTo>
                  <a:pt x="327" y="3"/>
                  <a:pt x="326" y="3"/>
                  <a:pt x="325" y="3"/>
                </a:cubicBezTo>
                <a:cubicBezTo>
                  <a:pt x="325" y="3"/>
                  <a:pt x="324" y="4"/>
                  <a:pt x="323" y="4"/>
                </a:cubicBezTo>
                <a:cubicBezTo>
                  <a:pt x="323" y="4"/>
                  <a:pt x="323" y="4"/>
                  <a:pt x="323" y="4"/>
                </a:cubicBezTo>
                <a:cubicBezTo>
                  <a:pt x="323" y="4"/>
                  <a:pt x="323" y="4"/>
                  <a:pt x="323" y="4"/>
                </a:cubicBezTo>
                <a:cubicBezTo>
                  <a:pt x="323" y="4"/>
                  <a:pt x="323" y="4"/>
                  <a:pt x="323" y="4"/>
                </a:cubicBezTo>
                <a:cubicBezTo>
                  <a:pt x="322" y="4"/>
                  <a:pt x="322" y="4"/>
                  <a:pt x="322" y="4"/>
                </a:cubicBezTo>
                <a:cubicBezTo>
                  <a:pt x="322" y="4"/>
                  <a:pt x="322" y="4"/>
                  <a:pt x="322" y="4"/>
                </a:cubicBezTo>
                <a:cubicBezTo>
                  <a:pt x="322" y="4"/>
                  <a:pt x="322" y="4"/>
                  <a:pt x="322" y="4"/>
                </a:cubicBezTo>
                <a:cubicBezTo>
                  <a:pt x="321" y="4"/>
                  <a:pt x="321" y="4"/>
                  <a:pt x="321" y="4"/>
                </a:cubicBezTo>
                <a:cubicBezTo>
                  <a:pt x="321" y="4"/>
                  <a:pt x="321" y="4"/>
                  <a:pt x="321" y="4"/>
                </a:cubicBezTo>
                <a:cubicBezTo>
                  <a:pt x="320" y="4"/>
                  <a:pt x="320" y="4"/>
                  <a:pt x="320" y="4"/>
                </a:cubicBezTo>
                <a:cubicBezTo>
                  <a:pt x="320" y="4"/>
                  <a:pt x="320" y="4"/>
                  <a:pt x="320" y="4"/>
                </a:cubicBezTo>
                <a:cubicBezTo>
                  <a:pt x="320" y="4"/>
                  <a:pt x="320" y="4"/>
                  <a:pt x="320" y="4"/>
                </a:cubicBezTo>
                <a:cubicBezTo>
                  <a:pt x="319" y="4"/>
                  <a:pt x="319" y="4"/>
                  <a:pt x="319" y="4"/>
                </a:cubicBezTo>
                <a:cubicBezTo>
                  <a:pt x="319" y="4"/>
                  <a:pt x="318" y="4"/>
                  <a:pt x="317" y="5"/>
                </a:cubicBezTo>
                <a:cubicBezTo>
                  <a:pt x="317" y="5"/>
                  <a:pt x="317" y="5"/>
                  <a:pt x="317" y="5"/>
                </a:cubicBezTo>
                <a:cubicBezTo>
                  <a:pt x="316" y="5"/>
                  <a:pt x="315" y="5"/>
                  <a:pt x="315" y="5"/>
                </a:cubicBezTo>
                <a:cubicBezTo>
                  <a:pt x="315" y="5"/>
                  <a:pt x="315" y="5"/>
                  <a:pt x="314" y="5"/>
                </a:cubicBezTo>
                <a:cubicBezTo>
                  <a:pt x="314" y="5"/>
                  <a:pt x="314" y="5"/>
                  <a:pt x="314" y="5"/>
                </a:cubicBezTo>
                <a:cubicBezTo>
                  <a:pt x="313" y="5"/>
                  <a:pt x="313" y="5"/>
                  <a:pt x="313" y="5"/>
                </a:cubicBezTo>
                <a:cubicBezTo>
                  <a:pt x="313" y="5"/>
                  <a:pt x="313" y="5"/>
                  <a:pt x="314" y="5"/>
                </a:cubicBezTo>
                <a:cubicBezTo>
                  <a:pt x="314" y="5"/>
                  <a:pt x="314" y="5"/>
                  <a:pt x="314" y="5"/>
                </a:cubicBezTo>
                <a:cubicBezTo>
                  <a:pt x="315" y="5"/>
                  <a:pt x="315" y="5"/>
                  <a:pt x="315" y="5"/>
                </a:cubicBezTo>
                <a:cubicBezTo>
                  <a:pt x="314" y="5"/>
                  <a:pt x="313" y="6"/>
                  <a:pt x="312" y="6"/>
                </a:cubicBezTo>
                <a:cubicBezTo>
                  <a:pt x="311" y="6"/>
                  <a:pt x="311" y="6"/>
                  <a:pt x="311" y="6"/>
                </a:cubicBezTo>
                <a:cubicBezTo>
                  <a:pt x="311" y="6"/>
                  <a:pt x="311" y="6"/>
                  <a:pt x="311" y="6"/>
                </a:cubicBezTo>
                <a:cubicBezTo>
                  <a:pt x="310" y="6"/>
                  <a:pt x="310" y="6"/>
                  <a:pt x="310" y="6"/>
                </a:cubicBezTo>
                <a:cubicBezTo>
                  <a:pt x="309" y="6"/>
                  <a:pt x="308" y="6"/>
                  <a:pt x="307" y="7"/>
                </a:cubicBezTo>
                <a:cubicBezTo>
                  <a:pt x="306" y="7"/>
                  <a:pt x="305" y="7"/>
                  <a:pt x="305" y="7"/>
                </a:cubicBezTo>
                <a:cubicBezTo>
                  <a:pt x="304" y="7"/>
                  <a:pt x="304" y="7"/>
                  <a:pt x="304" y="7"/>
                </a:cubicBezTo>
                <a:cubicBezTo>
                  <a:pt x="303" y="7"/>
                  <a:pt x="303" y="7"/>
                  <a:pt x="303" y="7"/>
                </a:cubicBezTo>
                <a:cubicBezTo>
                  <a:pt x="303" y="7"/>
                  <a:pt x="303" y="7"/>
                  <a:pt x="303" y="7"/>
                </a:cubicBezTo>
                <a:cubicBezTo>
                  <a:pt x="303" y="7"/>
                  <a:pt x="303" y="7"/>
                  <a:pt x="303" y="7"/>
                </a:cubicBezTo>
                <a:cubicBezTo>
                  <a:pt x="302" y="8"/>
                  <a:pt x="302" y="8"/>
                  <a:pt x="302" y="8"/>
                </a:cubicBezTo>
                <a:cubicBezTo>
                  <a:pt x="302" y="8"/>
                  <a:pt x="302" y="8"/>
                  <a:pt x="302" y="8"/>
                </a:cubicBezTo>
                <a:cubicBezTo>
                  <a:pt x="302" y="7"/>
                  <a:pt x="302" y="7"/>
                  <a:pt x="302" y="7"/>
                </a:cubicBezTo>
                <a:cubicBezTo>
                  <a:pt x="302" y="7"/>
                  <a:pt x="302" y="7"/>
                  <a:pt x="302" y="7"/>
                </a:cubicBezTo>
                <a:cubicBezTo>
                  <a:pt x="301" y="8"/>
                  <a:pt x="301" y="8"/>
                  <a:pt x="301" y="8"/>
                </a:cubicBezTo>
                <a:cubicBezTo>
                  <a:pt x="300" y="8"/>
                  <a:pt x="300" y="8"/>
                  <a:pt x="300" y="8"/>
                </a:cubicBezTo>
                <a:cubicBezTo>
                  <a:pt x="300" y="8"/>
                  <a:pt x="300" y="8"/>
                  <a:pt x="299" y="8"/>
                </a:cubicBezTo>
                <a:cubicBezTo>
                  <a:pt x="299" y="8"/>
                  <a:pt x="298" y="8"/>
                  <a:pt x="298" y="8"/>
                </a:cubicBezTo>
                <a:cubicBezTo>
                  <a:pt x="298" y="8"/>
                  <a:pt x="298" y="8"/>
                  <a:pt x="298" y="8"/>
                </a:cubicBezTo>
                <a:cubicBezTo>
                  <a:pt x="298" y="8"/>
                  <a:pt x="298" y="8"/>
                  <a:pt x="297" y="8"/>
                </a:cubicBezTo>
                <a:cubicBezTo>
                  <a:pt x="296" y="8"/>
                  <a:pt x="296" y="8"/>
                  <a:pt x="296" y="8"/>
                </a:cubicBezTo>
                <a:cubicBezTo>
                  <a:pt x="295" y="8"/>
                  <a:pt x="295" y="8"/>
                  <a:pt x="295" y="8"/>
                </a:cubicBezTo>
                <a:cubicBezTo>
                  <a:pt x="295" y="8"/>
                  <a:pt x="295" y="8"/>
                  <a:pt x="295" y="8"/>
                </a:cubicBezTo>
                <a:cubicBezTo>
                  <a:pt x="295" y="9"/>
                  <a:pt x="295" y="9"/>
                  <a:pt x="295" y="9"/>
                </a:cubicBezTo>
                <a:cubicBezTo>
                  <a:pt x="294" y="9"/>
                  <a:pt x="294" y="9"/>
                  <a:pt x="294" y="9"/>
                </a:cubicBezTo>
                <a:cubicBezTo>
                  <a:pt x="294" y="9"/>
                  <a:pt x="294" y="9"/>
                  <a:pt x="294" y="9"/>
                </a:cubicBezTo>
                <a:cubicBezTo>
                  <a:pt x="293" y="9"/>
                  <a:pt x="293" y="9"/>
                  <a:pt x="293" y="9"/>
                </a:cubicBezTo>
                <a:cubicBezTo>
                  <a:pt x="292" y="9"/>
                  <a:pt x="292" y="9"/>
                  <a:pt x="292" y="9"/>
                </a:cubicBezTo>
                <a:cubicBezTo>
                  <a:pt x="292" y="9"/>
                  <a:pt x="292" y="9"/>
                  <a:pt x="292" y="9"/>
                </a:cubicBezTo>
                <a:cubicBezTo>
                  <a:pt x="292" y="9"/>
                  <a:pt x="292" y="9"/>
                  <a:pt x="292" y="9"/>
                </a:cubicBezTo>
                <a:cubicBezTo>
                  <a:pt x="289" y="10"/>
                  <a:pt x="287" y="11"/>
                  <a:pt x="284" y="11"/>
                </a:cubicBezTo>
                <a:cubicBezTo>
                  <a:pt x="284" y="11"/>
                  <a:pt x="284" y="11"/>
                  <a:pt x="284" y="11"/>
                </a:cubicBezTo>
                <a:cubicBezTo>
                  <a:pt x="283" y="12"/>
                  <a:pt x="283" y="12"/>
                  <a:pt x="283" y="12"/>
                </a:cubicBezTo>
                <a:cubicBezTo>
                  <a:pt x="283" y="12"/>
                  <a:pt x="283" y="12"/>
                  <a:pt x="283" y="12"/>
                </a:cubicBezTo>
                <a:cubicBezTo>
                  <a:pt x="282" y="12"/>
                  <a:pt x="282" y="12"/>
                  <a:pt x="282" y="12"/>
                </a:cubicBezTo>
                <a:cubicBezTo>
                  <a:pt x="282" y="12"/>
                  <a:pt x="282" y="12"/>
                  <a:pt x="282" y="12"/>
                </a:cubicBezTo>
                <a:cubicBezTo>
                  <a:pt x="283" y="12"/>
                  <a:pt x="283" y="12"/>
                  <a:pt x="283" y="12"/>
                </a:cubicBezTo>
                <a:cubicBezTo>
                  <a:pt x="284" y="12"/>
                  <a:pt x="284" y="12"/>
                  <a:pt x="284" y="12"/>
                </a:cubicBezTo>
                <a:cubicBezTo>
                  <a:pt x="284" y="12"/>
                  <a:pt x="284" y="12"/>
                  <a:pt x="285" y="12"/>
                </a:cubicBezTo>
                <a:cubicBezTo>
                  <a:pt x="285" y="12"/>
                  <a:pt x="285" y="12"/>
                  <a:pt x="285" y="12"/>
                </a:cubicBezTo>
                <a:cubicBezTo>
                  <a:pt x="285" y="12"/>
                  <a:pt x="285" y="12"/>
                  <a:pt x="285" y="12"/>
                </a:cubicBezTo>
                <a:cubicBezTo>
                  <a:pt x="284" y="12"/>
                  <a:pt x="283" y="12"/>
                  <a:pt x="282" y="13"/>
                </a:cubicBezTo>
                <a:cubicBezTo>
                  <a:pt x="282" y="13"/>
                  <a:pt x="282" y="13"/>
                  <a:pt x="281" y="13"/>
                </a:cubicBezTo>
                <a:cubicBezTo>
                  <a:pt x="281" y="13"/>
                  <a:pt x="281" y="13"/>
                  <a:pt x="281" y="13"/>
                </a:cubicBezTo>
                <a:cubicBezTo>
                  <a:pt x="280" y="13"/>
                  <a:pt x="280" y="13"/>
                  <a:pt x="279" y="13"/>
                </a:cubicBezTo>
                <a:cubicBezTo>
                  <a:pt x="279" y="13"/>
                  <a:pt x="279" y="13"/>
                  <a:pt x="279" y="13"/>
                </a:cubicBezTo>
                <a:cubicBezTo>
                  <a:pt x="279" y="13"/>
                  <a:pt x="279" y="13"/>
                  <a:pt x="279" y="13"/>
                </a:cubicBezTo>
                <a:cubicBezTo>
                  <a:pt x="279" y="13"/>
                  <a:pt x="279" y="13"/>
                  <a:pt x="279" y="13"/>
                </a:cubicBezTo>
                <a:cubicBezTo>
                  <a:pt x="279" y="13"/>
                  <a:pt x="279" y="13"/>
                  <a:pt x="279" y="13"/>
                </a:cubicBezTo>
                <a:cubicBezTo>
                  <a:pt x="280" y="13"/>
                  <a:pt x="280" y="13"/>
                  <a:pt x="280" y="13"/>
                </a:cubicBezTo>
                <a:cubicBezTo>
                  <a:pt x="280" y="13"/>
                  <a:pt x="280" y="13"/>
                  <a:pt x="280" y="13"/>
                </a:cubicBezTo>
                <a:cubicBezTo>
                  <a:pt x="280" y="13"/>
                  <a:pt x="280" y="13"/>
                  <a:pt x="280" y="13"/>
                </a:cubicBezTo>
                <a:cubicBezTo>
                  <a:pt x="280" y="13"/>
                  <a:pt x="280" y="13"/>
                  <a:pt x="280" y="13"/>
                </a:cubicBezTo>
                <a:cubicBezTo>
                  <a:pt x="280" y="13"/>
                  <a:pt x="280" y="13"/>
                  <a:pt x="280" y="13"/>
                </a:cubicBezTo>
                <a:cubicBezTo>
                  <a:pt x="280" y="13"/>
                  <a:pt x="280" y="13"/>
                  <a:pt x="280" y="13"/>
                </a:cubicBezTo>
                <a:cubicBezTo>
                  <a:pt x="280" y="13"/>
                  <a:pt x="280" y="13"/>
                  <a:pt x="280" y="13"/>
                </a:cubicBezTo>
                <a:cubicBezTo>
                  <a:pt x="280" y="13"/>
                  <a:pt x="280" y="13"/>
                  <a:pt x="280" y="13"/>
                </a:cubicBezTo>
                <a:cubicBezTo>
                  <a:pt x="280" y="13"/>
                  <a:pt x="280" y="13"/>
                  <a:pt x="280" y="13"/>
                </a:cubicBezTo>
                <a:cubicBezTo>
                  <a:pt x="280" y="13"/>
                  <a:pt x="280" y="13"/>
                  <a:pt x="280" y="13"/>
                </a:cubicBezTo>
                <a:cubicBezTo>
                  <a:pt x="279" y="13"/>
                  <a:pt x="279" y="13"/>
                  <a:pt x="279" y="13"/>
                </a:cubicBezTo>
                <a:cubicBezTo>
                  <a:pt x="278" y="13"/>
                  <a:pt x="278" y="13"/>
                  <a:pt x="278" y="13"/>
                </a:cubicBezTo>
                <a:cubicBezTo>
                  <a:pt x="278" y="13"/>
                  <a:pt x="278" y="13"/>
                  <a:pt x="278" y="13"/>
                </a:cubicBezTo>
                <a:cubicBezTo>
                  <a:pt x="279" y="13"/>
                  <a:pt x="279" y="13"/>
                  <a:pt x="279" y="13"/>
                </a:cubicBezTo>
                <a:cubicBezTo>
                  <a:pt x="279" y="13"/>
                  <a:pt x="279" y="13"/>
                  <a:pt x="279" y="13"/>
                </a:cubicBezTo>
                <a:cubicBezTo>
                  <a:pt x="278" y="13"/>
                  <a:pt x="278" y="13"/>
                  <a:pt x="277" y="13"/>
                </a:cubicBezTo>
                <a:cubicBezTo>
                  <a:pt x="277" y="13"/>
                  <a:pt x="277" y="13"/>
                  <a:pt x="277" y="13"/>
                </a:cubicBezTo>
                <a:cubicBezTo>
                  <a:pt x="276" y="14"/>
                  <a:pt x="275" y="14"/>
                  <a:pt x="274" y="14"/>
                </a:cubicBezTo>
                <a:cubicBezTo>
                  <a:pt x="274" y="14"/>
                  <a:pt x="274" y="14"/>
                  <a:pt x="274" y="14"/>
                </a:cubicBezTo>
                <a:cubicBezTo>
                  <a:pt x="273" y="15"/>
                  <a:pt x="273" y="15"/>
                  <a:pt x="271" y="15"/>
                </a:cubicBezTo>
                <a:cubicBezTo>
                  <a:pt x="271" y="16"/>
                  <a:pt x="271" y="16"/>
                  <a:pt x="271" y="16"/>
                </a:cubicBezTo>
                <a:cubicBezTo>
                  <a:pt x="270" y="16"/>
                  <a:pt x="270" y="16"/>
                  <a:pt x="270" y="16"/>
                </a:cubicBezTo>
                <a:cubicBezTo>
                  <a:pt x="270" y="16"/>
                  <a:pt x="270" y="16"/>
                  <a:pt x="270" y="16"/>
                </a:cubicBezTo>
                <a:cubicBezTo>
                  <a:pt x="269" y="16"/>
                  <a:pt x="269" y="16"/>
                  <a:pt x="269" y="16"/>
                </a:cubicBezTo>
                <a:cubicBezTo>
                  <a:pt x="269" y="16"/>
                  <a:pt x="269" y="16"/>
                  <a:pt x="269" y="16"/>
                </a:cubicBezTo>
                <a:cubicBezTo>
                  <a:pt x="268" y="16"/>
                  <a:pt x="268" y="16"/>
                  <a:pt x="268" y="16"/>
                </a:cubicBezTo>
                <a:cubicBezTo>
                  <a:pt x="268" y="17"/>
                  <a:pt x="268" y="17"/>
                  <a:pt x="268" y="17"/>
                </a:cubicBezTo>
                <a:cubicBezTo>
                  <a:pt x="267" y="17"/>
                  <a:pt x="267" y="17"/>
                  <a:pt x="267" y="17"/>
                </a:cubicBezTo>
                <a:cubicBezTo>
                  <a:pt x="267" y="17"/>
                  <a:pt x="267" y="17"/>
                  <a:pt x="267" y="17"/>
                </a:cubicBezTo>
                <a:cubicBezTo>
                  <a:pt x="267" y="17"/>
                  <a:pt x="267" y="17"/>
                  <a:pt x="267" y="17"/>
                </a:cubicBezTo>
                <a:cubicBezTo>
                  <a:pt x="266" y="17"/>
                  <a:pt x="266" y="17"/>
                  <a:pt x="266" y="17"/>
                </a:cubicBezTo>
                <a:cubicBezTo>
                  <a:pt x="266" y="17"/>
                  <a:pt x="266" y="17"/>
                  <a:pt x="266" y="17"/>
                </a:cubicBezTo>
                <a:cubicBezTo>
                  <a:pt x="266" y="17"/>
                  <a:pt x="266" y="17"/>
                  <a:pt x="266" y="17"/>
                </a:cubicBezTo>
                <a:cubicBezTo>
                  <a:pt x="265" y="18"/>
                  <a:pt x="265" y="18"/>
                  <a:pt x="265" y="18"/>
                </a:cubicBezTo>
                <a:cubicBezTo>
                  <a:pt x="265" y="18"/>
                  <a:pt x="265" y="18"/>
                  <a:pt x="265" y="18"/>
                </a:cubicBezTo>
                <a:cubicBezTo>
                  <a:pt x="265" y="18"/>
                  <a:pt x="265" y="18"/>
                  <a:pt x="265" y="18"/>
                </a:cubicBezTo>
                <a:cubicBezTo>
                  <a:pt x="265" y="18"/>
                  <a:pt x="265" y="18"/>
                  <a:pt x="265" y="18"/>
                </a:cubicBezTo>
                <a:cubicBezTo>
                  <a:pt x="265" y="18"/>
                  <a:pt x="265" y="18"/>
                  <a:pt x="265" y="18"/>
                </a:cubicBezTo>
                <a:cubicBezTo>
                  <a:pt x="266" y="18"/>
                  <a:pt x="266" y="18"/>
                  <a:pt x="266" y="18"/>
                </a:cubicBezTo>
                <a:cubicBezTo>
                  <a:pt x="266" y="17"/>
                  <a:pt x="267" y="17"/>
                  <a:pt x="268" y="17"/>
                </a:cubicBezTo>
                <a:cubicBezTo>
                  <a:pt x="268" y="17"/>
                  <a:pt x="268" y="17"/>
                  <a:pt x="268" y="17"/>
                </a:cubicBezTo>
                <a:cubicBezTo>
                  <a:pt x="268" y="17"/>
                  <a:pt x="268" y="17"/>
                  <a:pt x="268" y="17"/>
                </a:cubicBezTo>
                <a:cubicBezTo>
                  <a:pt x="268" y="17"/>
                  <a:pt x="268" y="17"/>
                  <a:pt x="268" y="17"/>
                </a:cubicBezTo>
                <a:cubicBezTo>
                  <a:pt x="268" y="17"/>
                  <a:pt x="268" y="17"/>
                  <a:pt x="268" y="17"/>
                </a:cubicBezTo>
                <a:cubicBezTo>
                  <a:pt x="268" y="17"/>
                  <a:pt x="268" y="17"/>
                  <a:pt x="268" y="17"/>
                </a:cubicBezTo>
                <a:cubicBezTo>
                  <a:pt x="268" y="17"/>
                  <a:pt x="268" y="17"/>
                  <a:pt x="269" y="17"/>
                </a:cubicBezTo>
                <a:cubicBezTo>
                  <a:pt x="269" y="17"/>
                  <a:pt x="269" y="17"/>
                  <a:pt x="269" y="17"/>
                </a:cubicBezTo>
                <a:cubicBezTo>
                  <a:pt x="269" y="17"/>
                  <a:pt x="269" y="17"/>
                  <a:pt x="269" y="17"/>
                </a:cubicBezTo>
                <a:cubicBezTo>
                  <a:pt x="269" y="17"/>
                  <a:pt x="269" y="17"/>
                  <a:pt x="269" y="17"/>
                </a:cubicBezTo>
                <a:cubicBezTo>
                  <a:pt x="269" y="17"/>
                  <a:pt x="269" y="17"/>
                  <a:pt x="269" y="17"/>
                </a:cubicBezTo>
                <a:cubicBezTo>
                  <a:pt x="270" y="17"/>
                  <a:pt x="270" y="17"/>
                  <a:pt x="270" y="17"/>
                </a:cubicBezTo>
                <a:cubicBezTo>
                  <a:pt x="270" y="17"/>
                  <a:pt x="270" y="17"/>
                  <a:pt x="270" y="17"/>
                </a:cubicBezTo>
                <a:cubicBezTo>
                  <a:pt x="270" y="17"/>
                  <a:pt x="270" y="17"/>
                  <a:pt x="270" y="17"/>
                </a:cubicBezTo>
                <a:cubicBezTo>
                  <a:pt x="270" y="17"/>
                  <a:pt x="270" y="17"/>
                  <a:pt x="270" y="17"/>
                </a:cubicBezTo>
                <a:cubicBezTo>
                  <a:pt x="270" y="17"/>
                  <a:pt x="270" y="17"/>
                  <a:pt x="270" y="17"/>
                </a:cubicBezTo>
                <a:cubicBezTo>
                  <a:pt x="270" y="17"/>
                  <a:pt x="270" y="17"/>
                  <a:pt x="270" y="17"/>
                </a:cubicBezTo>
                <a:cubicBezTo>
                  <a:pt x="270" y="17"/>
                  <a:pt x="270" y="17"/>
                  <a:pt x="270" y="17"/>
                </a:cubicBezTo>
                <a:cubicBezTo>
                  <a:pt x="270" y="17"/>
                  <a:pt x="270" y="17"/>
                  <a:pt x="270" y="17"/>
                </a:cubicBezTo>
                <a:cubicBezTo>
                  <a:pt x="270" y="17"/>
                  <a:pt x="270" y="17"/>
                  <a:pt x="270" y="17"/>
                </a:cubicBezTo>
                <a:cubicBezTo>
                  <a:pt x="270" y="17"/>
                  <a:pt x="270" y="17"/>
                  <a:pt x="270" y="17"/>
                </a:cubicBezTo>
                <a:cubicBezTo>
                  <a:pt x="270" y="17"/>
                  <a:pt x="270" y="17"/>
                  <a:pt x="270" y="17"/>
                </a:cubicBezTo>
                <a:cubicBezTo>
                  <a:pt x="270" y="17"/>
                  <a:pt x="270" y="17"/>
                  <a:pt x="270" y="17"/>
                </a:cubicBezTo>
                <a:cubicBezTo>
                  <a:pt x="270" y="17"/>
                  <a:pt x="270" y="17"/>
                  <a:pt x="270" y="17"/>
                </a:cubicBezTo>
                <a:cubicBezTo>
                  <a:pt x="270" y="17"/>
                  <a:pt x="270" y="17"/>
                  <a:pt x="270" y="17"/>
                </a:cubicBezTo>
                <a:cubicBezTo>
                  <a:pt x="270" y="17"/>
                  <a:pt x="270" y="17"/>
                  <a:pt x="270" y="17"/>
                </a:cubicBezTo>
                <a:cubicBezTo>
                  <a:pt x="270" y="17"/>
                  <a:pt x="270" y="17"/>
                  <a:pt x="270" y="17"/>
                </a:cubicBezTo>
                <a:cubicBezTo>
                  <a:pt x="270" y="17"/>
                  <a:pt x="270" y="17"/>
                  <a:pt x="270" y="17"/>
                </a:cubicBezTo>
                <a:cubicBezTo>
                  <a:pt x="270" y="17"/>
                  <a:pt x="270" y="17"/>
                  <a:pt x="270" y="17"/>
                </a:cubicBezTo>
                <a:cubicBezTo>
                  <a:pt x="271" y="17"/>
                  <a:pt x="271" y="17"/>
                  <a:pt x="271" y="17"/>
                </a:cubicBezTo>
                <a:cubicBezTo>
                  <a:pt x="271" y="17"/>
                  <a:pt x="271" y="17"/>
                  <a:pt x="271" y="17"/>
                </a:cubicBezTo>
                <a:cubicBezTo>
                  <a:pt x="272" y="16"/>
                  <a:pt x="272" y="16"/>
                  <a:pt x="272" y="16"/>
                </a:cubicBezTo>
                <a:cubicBezTo>
                  <a:pt x="271" y="17"/>
                  <a:pt x="271" y="17"/>
                  <a:pt x="271" y="17"/>
                </a:cubicBezTo>
                <a:cubicBezTo>
                  <a:pt x="271" y="17"/>
                  <a:pt x="271" y="17"/>
                  <a:pt x="271" y="17"/>
                </a:cubicBezTo>
                <a:cubicBezTo>
                  <a:pt x="271" y="17"/>
                  <a:pt x="271" y="17"/>
                  <a:pt x="271" y="17"/>
                </a:cubicBezTo>
                <a:cubicBezTo>
                  <a:pt x="271" y="17"/>
                  <a:pt x="271" y="17"/>
                  <a:pt x="271" y="17"/>
                </a:cubicBezTo>
                <a:cubicBezTo>
                  <a:pt x="271" y="18"/>
                  <a:pt x="271" y="18"/>
                  <a:pt x="271" y="18"/>
                </a:cubicBezTo>
                <a:cubicBezTo>
                  <a:pt x="270" y="18"/>
                  <a:pt x="270" y="18"/>
                  <a:pt x="270" y="18"/>
                </a:cubicBezTo>
                <a:cubicBezTo>
                  <a:pt x="270" y="18"/>
                  <a:pt x="270" y="18"/>
                  <a:pt x="270" y="18"/>
                </a:cubicBezTo>
                <a:cubicBezTo>
                  <a:pt x="270" y="18"/>
                  <a:pt x="270" y="18"/>
                  <a:pt x="270" y="18"/>
                </a:cubicBezTo>
                <a:cubicBezTo>
                  <a:pt x="270" y="18"/>
                  <a:pt x="270" y="18"/>
                  <a:pt x="270" y="18"/>
                </a:cubicBezTo>
                <a:cubicBezTo>
                  <a:pt x="270" y="18"/>
                  <a:pt x="270" y="18"/>
                  <a:pt x="270" y="18"/>
                </a:cubicBezTo>
                <a:cubicBezTo>
                  <a:pt x="270" y="18"/>
                  <a:pt x="270" y="18"/>
                  <a:pt x="270" y="18"/>
                </a:cubicBezTo>
                <a:cubicBezTo>
                  <a:pt x="269" y="19"/>
                  <a:pt x="269" y="19"/>
                  <a:pt x="269" y="19"/>
                </a:cubicBezTo>
                <a:cubicBezTo>
                  <a:pt x="270" y="19"/>
                  <a:pt x="270" y="19"/>
                  <a:pt x="270" y="19"/>
                </a:cubicBezTo>
                <a:cubicBezTo>
                  <a:pt x="270" y="19"/>
                  <a:pt x="270" y="19"/>
                  <a:pt x="270" y="19"/>
                </a:cubicBezTo>
                <a:cubicBezTo>
                  <a:pt x="268" y="19"/>
                  <a:pt x="268" y="19"/>
                  <a:pt x="268" y="19"/>
                </a:cubicBezTo>
                <a:cubicBezTo>
                  <a:pt x="268" y="19"/>
                  <a:pt x="268" y="19"/>
                  <a:pt x="268" y="19"/>
                </a:cubicBezTo>
                <a:cubicBezTo>
                  <a:pt x="268" y="20"/>
                  <a:pt x="268" y="20"/>
                  <a:pt x="268" y="20"/>
                </a:cubicBezTo>
                <a:cubicBezTo>
                  <a:pt x="267" y="20"/>
                  <a:pt x="267" y="20"/>
                  <a:pt x="267" y="20"/>
                </a:cubicBezTo>
                <a:cubicBezTo>
                  <a:pt x="266" y="21"/>
                  <a:pt x="264" y="21"/>
                  <a:pt x="263" y="22"/>
                </a:cubicBezTo>
                <a:cubicBezTo>
                  <a:pt x="262" y="22"/>
                  <a:pt x="262" y="22"/>
                  <a:pt x="262" y="22"/>
                </a:cubicBezTo>
                <a:cubicBezTo>
                  <a:pt x="262" y="22"/>
                  <a:pt x="262" y="22"/>
                  <a:pt x="262" y="22"/>
                </a:cubicBezTo>
                <a:cubicBezTo>
                  <a:pt x="261" y="22"/>
                  <a:pt x="261" y="22"/>
                  <a:pt x="261" y="22"/>
                </a:cubicBezTo>
                <a:cubicBezTo>
                  <a:pt x="261" y="22"/>
                  <a:pt x="261" y="22"/>
                  <a:pt x="261" y="22"/>
                </a:cubicBezTo>
                <a:cubicBezTo>
                  <a:pt x="261" y="22"/>
                  <a:pt x="261" y="22"/>
                  <a:pt x="261" y="22"/>
                </a:cubicBezTo>
                <a:cubicBezTo>
                  <a:pt x="261" y="23"/>
                  <a:pt x="261" y="23"/>
                  <a:pt x="261" y="23"/>
                </a:cubicBezTo>
                <a:cubicBezTo>
                  <a:pt x="261" y="23"/>
                  <a:pt x="261" y="23"/>
                  <a:pt x="261" y="23"/>
                </a:cubicBezTo>
                <a:cubicBezTo>
                  <a:pt x="261" y="23"/>
                  <a:pt x="261" y="23"/>
                  <a:pt x="261" y="23"/>
                </a:cubicBezTo>
                <a:cubicBezTo>
                  <a:pt x="260" y="23"/>
                  <a:pt x="260" y="23"/>
                  <a:pt x="259" y="24"/>
                </a:cubicBezTo>
                <a:cubicBezTo>
                  <a:pt x="259" y="24"/>
                  <a:pt x="259" y="24"/>
                  <a:pt x="259" y="24"/>
                </a:cubicBezTo>
                <a:cubicBezTo>
                  <a:pt x="259" y="24"/>
                  <a:pt x="258" y="24"/>
                  <a:pt x="258" y="24"/>
                </a:cubicBezTo>
                <a:cubicBezTo>
                  <a:pt x="257" y="25"/>
                  <a:pt x="257" y="25"/>
                  <a:pt x="257" y="25"/>
                </a:cubicBezTo>
                <a:cubicBezTo>
                  <a:pt x="257" y="25"/>
                  <a:pt x="257" y="25"/>
                  <a:pt x="257" y="25"/>
                </a:cubicBezTo>
                <a:cubicBezTo>
                  <a:pt x="256" y="25"/>
                  <a:pt x="256" y="25"/>
                  <a:pt x="256" y="25"/>
                </a:cubicBezTo>
                <a:cubicBezTo>
                  <a:pt x="256" y="26"/>
                  <a:pt x="255" y="26"/>
                  <a:pt x="254" y="26"/>
                </a:cubicBezTo>
                <a:cubicBezTo>
                  <a:pt x="254" y="27"/>
                  <a:pt x="253" y="27"/>
                  <a:pt x="252" y="27"/>
                </a:cubicBezTo>
                <a:cubicBezTo>
                  <a:pt x="252" y="28"/>
                  <a:pt x="252" y="28"/>
                  <a:pt x="252" y="28"/>
                </a:cubicBezTo>
                <a:cubicBezTo>
                  <a:pt x="251" y="28"/>
                  <a:pt x="251" y="28"/>
                  <a:pt x="251" y="28"/>
                </a:cubicBezTo>
                <a:cubicBezTo>
                  <a:pt x="251" y="28"/>
                  <a:pt x="251" y="28"/>
                  <a:pt x="250" y="29"/>
                </a:cubicBezTo>
                <a:cubicBezTo>
                  <a:pt x="249" y="29"/>
                  <a:pt x="249" y="29"/>
                  <a:pt x="247" y="30"/>
                </a:cubicBezTo>
                <a:cubicBezTo>
                  <a:pt x="246" y="31"/>
                  <a:pt x="245" y="31"/>
                  <a:pt x="244" y="32"/>
                </a:cubicBezTo>
                <a:cubicBezTo>
                  <a:pt x="243" y="32"/>
                  <a:pt x="242" y="32"/>
                  <a:pt x="242" y="33"/>
                </a:cubicBezTo>
                <a:cubicBezTo>
                  <a:pt x="242" y="33"/>
                  <a:pt x="242" y="33"/>
                  <a:pt x="242" y="33"/>
                </a:cubicBezTo>
                <a:cubicBezTo>
                  <a:pt x="242" y="33"/>
                  <a:pt x="241" y="33"/>
                  <a:pt x="240" y="34"/>
                </a:cubicBezTo>
                <a:cubicBezTo>
                  <a:pt x="239" y="34"/>
                  <a:pt x="239" y="34"/>
                  <a:pt x="239" y="34"/>
                </a:cubicBezTo>
                <a:cubicBezTo>
                  <a:pt x="238" y="35"/>
                  <a:pt x="237" y="35"/>
                  <a:pt x="235" y="36"/>
                </a:cubicBezTo>
                <a:cubicBezTo>
                  <a:pt x="235" y="36"/>
                  <a:pt x="235" y="36"/>
                  <a:pt x="235" y="36"/>
                </a:cubicBezTo>
                <a:cubicBezTo>
                  <a:pt x="234" y="36"/>
                  <a:pt x="233" y="37"/>
                  <a:pt x="233" y="37"/>
                </a:cubicBezTo>
                <a:cubicBezTo>
                  <a:pt x="232" y="38"/>
                  <a:pt x="232" y="38"/>
                  <a:pt x="232" y="38"/>
                </a:cubicBezTo>
                <a:cubicBezTo>
                  <a:pt x="232" y="38"/>
                  <a:pt x="232" y="38"/>
                  <a:pt x="232" y="38"/>
                </a:cubicBezTo>
                <a:cubicBezTo>
                  <a:pt x="233" y="38"/>
                  <a:pt x="233" y="38"/>
                  <a:pt x="234" y="38"/>
                </a:cubicBezTo>
                <a:cubicBezTo>
                  <a:pt x="235" y="37"/>
                  <a:pt x="235" y="37"/>
                  <a:pt x="237" y="38"/>
                </a:cubicBezTo>
                <a:cubicBezTo>
                  <a:pt x="234" y="39"/>
                  <a:pt x="234" y="39"/>
                  <a:pt x="233" y="40"/>
                </a:cubicBezTo>
                <a:cubicBezTo>
                  <a:pt x="233" y="40"/>
                  <a:pt x="233" y="40"/>
                  <a:pt x="233" y="40"/>
                </a:cubicBezTo>
                <a:cubicBezTo>
                  <a:pt x="233" y="40"/>
                  <a:pt x="233" y="40"/>
                  <a:pt x="233" y="40"/>
                </a:cubicBezTo>
                <a:cubicBezTo>
                  <a:pt x="233" y="40"/>
                  <a:pt x="233" y="40"/>
                  <a:pt x="233" y="40"/>
                </a:cubicBezTo>
                <a:cubicBezTo>
                  <a:pt x="233" y="40"/>
                  <a:pt x="233" y="40"/>
                  <a:pt x="233" y="40"/>
                </a:cubicBezTo>
                <a:cubicBezTo>
                  <a:pt x="233" y="40"/>
                  <a:pt x="233" y="40"/>
                  <a:pt x="233" y="40"/>
                </a:cubicBezTo>
                <a:cubicBezTo>
                  <a:pt x="233" y="40"/>
                  <a:pt x="233" y="40"/>
                  <a:pt x="233" y="40"/>
                </a:cubicBezTo>
                <a:cubicBezTo>
                  <a:pt x="233" y="40"/>
                  <a:pt x="233" y="40"/>
                  <a:pt x="233" y="40"/>
                </a:cubicBezTo>
                <a:cubicBezTo>
                  <a:pt x="233" y="40"/>
                  <a:pt x="233" y="40"/>
                  <a:pt x="233" y="40"/>
                </a:cubicBezTo>
                <a:cubicBezTo>
                  <a:pt x="232" y="42"/>
                  <a:pt x="232" y="42"/>
                  <a:pt x="231" y="43"/>
                </a:cubicBezTo>
                <a:cubicBezTo>
                  <a:pt x="230" y="43"/>
                  <a:pt x="230" y="43"/>
                  <a:pt x="230" y="43"/>
                </a:cubicBezTo>
                <a:cubicBezTo>
                  <a:pt x="230" y="43"/>
                  <a:pt x="230" y="43"/>
                  <a:pt x="229" y="43"/>
                </a:cubicBezTo>
                <a:cubicBezTo>
                  <a:pt x="229" y="43"/>
                  <a:pt x="229" y="43"/>
                  <a:pt x="229" y="43"/>
                </a:cubicBezTo>
                <a:cubicBezTo>
                  <a:pt x="229" y="43"/>
                  <a:pt x="229" y="43"/>
                  <a:pt x="228" y="42"/>
                </a:cubicBezTo>
                <a:cubicBezTo>
                  <a:pt x="229" y="42"/>
                  <a:pt x="229" y="42"/>
                  <a:pt x="229" y="42"/>
                </a:cubicBezTo>
                <a:cubicBezTo>
                  <a:pt x="219" y="46"/>
                  <a:pt x="219" y="46"/>
                  <a:pt x="219" y="46"/>
                </a:cubicBezTo>
                <a:cubicBezTo>
                  <a:pt x="219" y="47"/>
                  <a:pt x="219" y="47"/>
                  <a:pt x="217" y="49"/>
                </a:cubicBezTo>
                <a:cubicBezTo>
                  <a:pt x="220" y="48"/>
                  <a:pt x="220" y="48"/>
                  <a:pt x="221" y="48"/>
                </a:cubicBezTo>
                <a:cubicBezTo>
                  <a:pt x="222" y="47"/>
                  <a:pt x="223" y="46"/>
                  <a:pt x="224" y="46"/>
                </a:cubicBezTo>
                <a:cubicBezTo>
                  <a:pt x="224" y="45"/>
                  <a:pt x="224" y="45"/>
                  <a:pt x="224" y="45"/>
                </a:cubicBezTo>
                <a:cubicBezTo>
                  <a:pt x="225" y="44"/>
                  <a:pt x="225" y="44"/>
                  <a:pt x="225" y="44"/>
                </a:cubicBezTo>
                <a:cubicBezTo>
                  <a:pt x="225" y="44"/>
                  <a:pt x="225" y="44"/>
                  <a:pt x="226" y="44"/>
                </a:cubicBezTo>
                <a:cubicBezTo>
                  <a:pt x="226" y="45"/>
                  <a:pt x="226" y="45"/>
                  <a:pt x="226" y="45"/>
                </a:cubicBezTo>
                <a:cubicBezTo>
                  <a:pt x="226" y="45"/>
                  <a:pt x="226" y="45"/>
                  <a:pt x="227" y="46"/>
                </a:cubicBezTo>
                <a:cubicBezTo>
                  <a:pt x="226" y="46"/>
                  <a:pt x="226" y="46"/>
                  <a:pt x="226" y="46"/>
                </a:cubicBezTo>
                <a:cubicBezTo>
                  <a:pt x="226" y="46"/>
                  <a:pt x="225" y="47"/>
                  <a:pt x="225" y="47"/>
                </a:cubicBezTo>
                <a:cubicBezTo>
                  <a:pt x="224" y="47"/>
                  <a:pt x="223" y="48"/>
                  <a:pt x="222" y="48"/>
                </a:cubicBezTo>
                <a:cubicBezTo>
                  <a:pt x="222" y="48"/>
                  <a:pt x="222" y="48"/>
                  <a:pt x="221" y="49"/>
                </a:cubicBezTo>
                <a:cubicBezTo>
                  <a:pt x="221" y="49"/>
                  <a:pt x="220" y="50"/>
                  <a:pt x="220" y="50"/>
                </a:cubicBezTo>
                <a:cubicBezTo>
                  <a:pt x="219" y="51"/>
                  <a:pt x="218" y="52"/>
                  <a:pt x="217" y="52"/>
                </a:cubicBezTo>
                <a:cubicBezTo>
                  <a:pt x="217" y="52"/>
                  <a:pt x="216" y="52"/>
                  <a:pt x="215" y="52"/>
                </a:cubicBezTo>
                <a:cubicBezTo>
                  <a:pt x="215" y="52"/>
                  <a:pt x="214" y="53"/>
                  <a:pt x="213" y="53"/>
                </a:cubicBezTo>
                <a:cubicBezTo>
                  <a:pt x="213" y="53"/>
                  <a:pt x="213" y="53"/>
                  <a:pt x="213" y="53"/>
                </a:cubicBezTo>
                <a:cubicBezTo>
                  <a:pt x="213" y="53"/>
                  <a:pt x="213" y="53"/>
                  <a:pt x="212" y="53"/>
                </a:cubicBezTo>
                <a:cubicBezTo>
                  <a:pt x="211" y="54"/>
                  <a:pt x="209" y="55"/>
                  <a:pt x="208" y="55"/>
                </a:cubicBezTo>
                <a:cubicBezTo>
                  <a:pt x="206" y="56"/>
                  <a:pt x="204" y="56"/>
                  <a:pt x="203" y="58"/>
                </a:cubicBezTo>
                <a:cubicBezTo>
                  <a:pt x="203" y="58"/>
                  <a:pt x="203" y="58"/>
                  <a:pt x="202" y="59"/>
                </a:cubicBezTo>
                <a:cubicBezTo>
                  <a:pt x="193" y="66"/>
                  <a:pt x="193" y="66"/>
                  <a:pt x="193" y="67"/>
                </a:cubicBezTo>
                <a:cubicBezTo>
                  <a:pt x="194" y="67"/>
                  <a:pt x="194" y="67"/>
                  <a:pt x="195" y="67"/>
                </a:cubicBezTo>
                <a:cubicBezTo>
                  <a:pt x="195" y="67"/>
                  <a:pt x="195" y="67"/>
                  <a:pt x="195" y="67"/>
                </a:cubicBezTo>
                <a:cubicBezTo>
                  <a:pt x="195" y="68"/>
                  <a:pt x="194" y="68"/>
                  <a:pt x="194" y="69"/>
                </a:cubicBezTo>
                <a:cubicBezTo>
                  <a:pt x="193" y="69"/>
                  <a:pt x="193" y="68"/>
                  <a:pt x="193" y="69"/>
                </a:cubicBezTo>
                <a:cubicBezTo>
                  <a:pt x="187" y="73"/>
                  <a:pt x="187" y="73"/>
                  <a:pt x="186" y="74"/>
                </a:cubicBezTo>
                <a:cubicBezTo>
                  <a:pt x="188" y="74"/>
                  <a:pt x="189" y="72"/>
                  <a:pt x="191" y="73"/>
                </a:cubicBezTo>
                <a:cubicBezTo>
                  <a:pt x="190" y="73"/>
                  <a:pt x="189" y="74"/>
                  <a:pt x="187" y="76"/>
                </a:cubicBezTo>
                <a:cubicBezTo>
                  <a:pt x="182" y="79"/>
                  <a:pt x="178" y="81"/>
                  <a:pt x="173" y="94"/>
                </a:cubicBezTo>
                <a:cubicBezTo>
                  <a:pt x="173" y="95"/>
                  <a:pt x="173" y="95"/>
                  <a:pt x="173" y="95"/>
                </a:cubicBezTo>
                <a:cubicBezTo>
                  <a:pt x="173" y="95"/>
                  <a:pt x="173" y="96"/>
                  <a:pt x="173" y="97"/>
                </a:cubicBezTo>
                <a:cubicBezTo>
                  <a:pt x="174" y="97"/>
                  <a:pt x="174" y="97"/>
                  <a:pt x="175" y="96"/>
                </a:cubicBezTo>
                <a:cubicBezTo>
                  <a:pt x="175" y="96"/>
                  <a:pt x="175" y="96"/>
                  <a:pt x="176" y="96"/>
                </a:cubicBezTo>
                <a:cubicBezTo>
                  <a:pt x="176" y="96"/>
                  <a:pt x="176" y="96"/>
                  <a:pt x="177" y="97"/>
                </a:cubicBezTo>
                <a:cubicBezTo>
                  <a:pt x="176" y="97"/>
                  <a:pt x="176" y="98"/>
                  <a:pt x="175" y="99"/>
                </a:cubicBezTo>
                <a:cubicBezTo>
                  <a:pt x="176" y="99"/>
                  <a:pt x="176" y="100"/>
                  <a:pt x="177" y="100"/>
                </a:cubicBezTo>
                <a:cubicBezTo>
                  <a:pt x="176" y="101"/>
                  <a:pt x="176" y="102"/>
                  <a:pt x="176" y="102"/>
                </a:cubicBezTo>
                <a:cubicBezTo>
                  <a:pt x="177" y="102"/>
                  <a:pt x="180" y="102"/>
                  <a:pt x="182" y="100"/>
                </a:cubicBezTo>
                <a:cubicBezTo>
                  <a:pt x="182" y="100"/>
                  <a:pt x="182" y="99"/>
                  <a:pt x="183" y="99"/>
                </a:cubicBezTo>
                <a:cubicBezTo>
                  <a:pt x="194" y="85"/>
                  <a:pt x="196" y="85"/>
                  <a:pt x="197" y="85"/>
                </a:cubicBezTo>
                <a:cubicBezTo>
                  <a:pt x="197" y="85"/>
                  <a:pt x="198" y="85"/>
                  <a:pt x="198" y="85"/>
                </a:cubicBezTo>
                <a:cubicBezTo>
                  <a:pt x="201" y="85"/>
                  <a:pt x="203" y="82"/>
                  <a:pt x="205" y="81"/>
                </a:cubicBezTo>
                <a:cubicBezTo>
                  <a:pt x="206" y="80"/>
                  <a:pt x="208" y="79"/>
                  <a:pt x="209" y="77"/>
                </a:cubicBezTo>
                <a:cubicBezTo>
                  <a:pt x="211" y="76"/>
                  <a:pt x="211" y="76"/>
                  <a:pt x="220" y="70"/>
                </a:cubicBezTo>
                <a:cubicBezTo>
                  <a:pt x="221" y="70"/>
                  <a:pt x="222" y="70"/>
                  <a:pt x="223" y="70"/>
                </a:cubicBezTo>
                <a:cubicBezTo>
                  <a:pt x="224" y="68"/>
                  <a:pt x="224" y="68"/>
                  <a:pt x="225" y="67"/>
                </a:cubicBezTo>
                <a:cubicBezTo>
                  <a:pt x="226" y="67"/>
                  <a:pt x="226" y="67"/>
                  <a:pt x="227" y="68"/>
                </a:cubicBezTo>
                <a:cubicBezTo>
                  <a:pt x="225" y="69"/>
                  <a:pt x="225" y="69"/>
                  <a:pt x="225" y="70"/>
                </a:cubicBezTo>
                <a:cubicBezTo>
                  <a:pt x="228" y="71"/>
                  <a:pt x="229" y="68"/>
                  <a:pt x="232" y="67"/>
                </a:cubicBezTo>
                <a:cubicBezTo>
                  <a:pt x="232" y="67"/>
                  <a:pt x="232" y="67"/>
                  <a:pt x="233" y="67"/>
                </a:cubicBezTo>
                <a:cubicBezTo>
                  <a:pt x="234" y="67"/>
                  <a:pt x="234" y="67"/>
                  <a:pt x="235" y="66"/>
                </a:cubicBezTo>
                <a:cubicBezTo>
                  <a:pt x="237" y="65"/>
                  <a:pt x="239" y="64"/>
                  <a:pt x="241" y="63"/>
                </a:cubicBezTo>
                <a:cubicBezTo>
                  <a:pt x="242" y="63"/>
                  <a:pt x="242" y="63"/>
                  <a:pt x="245" y="61"/>
                </a:cubicBezTo>
                <a:cubicBezTo>
                  <a:pt x="247" y="61"/>
                  <a:pt x="247" y="61"/>
                  <a:pt x="247" y="61"/>
                </a:cubicBezTo>
                <a:cubicBezTo>
                  <a:pt x="247" y="60"/>
                  <a:pt x="247" y="60"/>
                  <a:pt x="248" y="60"/>
                </a:cubicBezTo>
                <a:cubicBezTo>
                  <a:pt x="251" y="58"/>
                  <a:pt x="251" y="58"/>
                  <a:pt x="252" y="57"/>
                </a:cubicBezTo>
                <a:cubicBezTo>
                  <a:pt x="252" y="56"/>
                  <a:pt x="252" y="56"/>
                  <a:pt x="252" y="56"/>
                </a:cubicBezTo>
                <a:cubicBezTo>
                  <a:pt x="252" y="56"/>
                  <a:pt x="252" y="56"/>
                  <a:pt x="253" y="57"/>
                </a:cubicBezTo>
                <a:cubicBezTo>
                  <a:pt x="253" y="57"/>
                  <a:pt x="253" y="57"/>
                  <a:pt x="253" y="57"/>
                </a:cubicBezTo>
                <a:cubicBezTo>
                  <a:pt x="253" y="57"/>
                  <a:pt x="253" y="57"/>
                  <a:pt x="253" y="57"/>
                </a:cubicBezTo>
                <a:cubicBezTo>
                  <a:pt x="253" y="57"/>
                  <a:pt x="253" y="57"/>
                  <a:pt x="253" y="57"/>
                </a:cubicBezTo>
                <a:cubicBezTo>
                  <a:pt x="253" y="57"/>
                  <a:pt x="253" y="57"/>
                  <a:pt x="253" y="57"/>
                </a:cubicBezTo>
                <a:cubicBezTo>
                  <a:pt x="253" y="57"/>
                  <a:pt x="253" y="57"/>
                  <a:pt x="253" y="57"/>
                </a:cubicBezTo>
                <a:cubicBezTo>
                  <a:pt x="253" y="57"/>
                  <a:pt x="253" y="57"/>
                  <a:pt x="253" y="57"/>
                </a:cubicBezTo>
                <a:cubicBezTo>
                  <a:pt x="253" y="58"/>
                  <a:pt x="254" y="58"/>
                  <a:pt x="255" y="58"/>
                </a:cubicBezTo>
                <a:cubicBezTo>
                  <a:pt x="255" y="59"/>
                  <a:pt x="255" y="59"/>
                  <a:pt x="255" y="59"/>
                </a:cubicBezTo>
                <a:cubicBezTo>
                  <a:pt x="263" y="59"/>
                  <a:pt x="269" y="53"/>
                  <a:pt x="276" y="51"/>
                </a:cubicBezTo>
                <a:cubicBezTo>
                  <a:pt x="277" y="51"/>
                  <a:pt x="278" y="51"/>
                  <a:pt x="280" y="51"/>
                </a:cubicBezTo>
                <a:cubicBezTo>
                  <a:pt x="283" y="50"/>
                  <a:pt x="283" y="50"/>
                  <a:pt x="284" y="49"/>
                </a:cubicBezTo>
                <a:cubicBezTo>
                  <a:pt x="283" y="49"/>
                  <a:pt x="283" y="49"/>
                  <a:pt x="283" y="49"/>
                </a:cubicBezTo>
                <a:cubicBezTo>
                  <a:pt x="283" y="49"/>
                  <a:pt x="282" y="49"/>
                  <a:pt x="281" y="50"/>
                </a:cubicBezTo>
                <a:cubicBezTo>
                  <a:pt x="280" y="50"/>
                  <a:pt x="280" y="50"/>
                  <a:pt x="280" y="50"/>
                </a:cubicBezTo>
                <a:cubicBezTo>
                  <a:pt x="280" y="50"/>
                  <a:pt x="280" y="50"/>
                  <a:pt x="279" y="50"/>
                </a:cubicBezTo>
                <a:cubicBezTo>
                  <a:pt x="279" y="49"/>
                  <a:pt x="279" y="49"/>
                  <a:pt x="279" y="49"/>
                </a:cubicBezTo>
                <a:cubicBezTo>
                  <a:pt x="279" y="49"/>
                  <a:pt x="278" y="49"/>
                  <a:pt x="278" y="49"/>
                </a:cubicBezTo>
                <a:cubicBezTo>
                  <a:pt x="277" y="48"/>
                  <a:pt x="277" y="48"/>
                  <a:pt x="276" y="48"/>
                </a:cubicBezTo>
                <a:cubicBezTo>
                  <a:pt x="276" y="47"/>
                  <a:pt x="276" y="47"/>
                  <a:pt x="276" y="47"/>
                </a:cubicBezTo>
                <a:cubicBezTo>
                  <a:pt x="277" y="46"/>
                  <a:pt x="277" y="46"/>
                  <a:pt x="277" y="46"/>
                </a:cubicBezTo>
                <a:cubicBezTo>
                  <a:pt x="277" y="46"/>
                  <a:pt x="278" y="46"/>
                  <a:pt x="279" y="45"/>
                </a:cubicBezTo>
                <a:cubicBezTo>
                  <a:pt x="280" y="45"/>
                  <a:pt x="280" y="45"/>
                  <a:pt x="280" y="45"/>
                </a:cubicBezTo>
                <a:cubicBezTo>
                  <a:pt x="281" y="45"/>
                  <a:pt x="283" y="44"/>
                  <a:pt x="285" y="44"/>
                </a:cubicBezTo>
                <a:cubicBezTo>
                  <a:pt x="283" y="46"/>
                  <a:pt x="283" y="46"/>
                  <a:pt x="283" y="47"/>
                </a:cubicBezTo>
                <a:cubicBezTo>
                  <a:pt x="283" y="48"/>
                  <a:pt x="283" y="48"/>
                  <a:pt x="283" y="48"/>
                </a:cubicBezTo>
                <a:cubicBezTo>
                  <a:pt x="284" y="47"/>
                  <a:pt x="284" y="47"/>
                  <a:pt x="284" y="47"/>
                </a:cubicBezTo>
                <a:cubicBezTo>
                  <a:pt x="286" y="45"/>
                  <a:pt x="293" y="46"/>
                  <a:pt x="291" y="42"/>
                </a:cubicBezTo>
                <a:cubicBezTo>
                  <a:pt x="293" y="38"/>
                  <a:pt x="293" y="38"/>
                  <a:pt x="293" y="37"/>
                </a:cubicBezTo>
                <a:cubicBezTo>
                  <a:pt x="294" y="37"/>
                  <a:pt x="294" y="37"/>
                  <a:pt x="294" y="37"/>
                </a:cubicBezTo>
                <a:cubicBezTo>
                  <a:pt x="294" y="38"/>
                  <a:pt x="294" y="38"/>
                  <a:pt x="294" y="38"/>
                </a:cubicBezTo>
                <a:cubicBezTo>
                  <a:pt x="295" y="38"/>
                  <a:pt x="295" y="38"/>
                  <a:pt x="296" y="38"/>
                </a:cubicBezTo>
                <a:cubicBezTo>
                  <a:pt x="297" y="38"/>
                  <a:pt x="297" y="38"/>
                  <a:pt x="298" y="36"/>
                </a:cubicBezTo>
                <a:cubicBezTo>
                  <a:pt x="299" y="36"/>
                  <a:pt x="299" y="36"/>
                  <a:pt x="299" y="35"/>
                </a:cubicBezTo>
                <a:cubicBezTo>
                  <a:pt x="300" y="35"/>
                  <a:pt x="301" y="34"/>
                  <a:pt x="301" y="34"/>
                </a:cubicBezTo>
                <a:cubicBezTo>
                  <a:pt x="300" y="34"/>
                  <a:pt x="300" y="34"/>
                  <a:pt x="298" y="34"/>
                </a:cubicBezTo>
                <a:cubicBezTo>
                  <a:pt x="297" y="34"/>
                  <a:pt x="297" y="34"/>
                  <a:pt x="296" y="34"/>
                </a:cubicBezTo>
                <a:cubicBezTo>
                  <a:pt x="297" y="34"/>
                  <a:pt x="297" y="34"/>
                  <a:pt x="299" y="33"/>
                </a:cubicBezTo>
                <a:cubicBezTo>
                  <a:pt x="299" y="33"/>
                  <a:pt x="299" y="32"/>
                  <a:pt x="299" y="32"/>
                </a:cubicBezTo>
                <a:cubicBezTo>
                  <a:pt x="300" y="32"/>
                  <a:pt x="300" y="32"/>
                  <a:pt x="300" y="32"/>
                </a:cubicBezTo>
                <a:cubicBezTo>
                  <a:pt x="301" y="32"/>
                  <a:pt x="301" y="32"/>
                  <a:pt x="302" y="32"/>
                </a:cubicBezTo>
                <a:cubicBezTo>
                  <a:pt x="301" y="32"/>
                  <a:pt x="301" y="33"/>
                  <a:pt x="300" y="33"/>
                </a:cubicBezTo>
                <a:cubicBezTo>
                  <a:pt x="300" y="33"/>
                  <a:pt x="301" y="33"/>
                  <a:pt x="302" y="33"/>
                </a:cubicBezTo>
                <a:cubicBezTo>
                  <a:pt x="303" y="33"/>
                  <a:pt x="303" y="32"/>
                  <a:pt x="304" y="32"/>
                </a:cubicBezTo>
                <a:cubicBezTo>
                  <a:pt x="304" y="32"/>
                  <a:pt x="304" y="32"/>
                  <a:pt x="305" y="33"/>
                </a:cubicBezTo>
                <a:cubicBezTo>
                  <a:pt x="308" y="32"/>
                  <a:pt x="309" y="31"/>
                  <a:pt x="309" y="30"/>
                </a:cubicBezTo>
                <a:cubicBezTo>
                  <a:pt x="308" y="30"/>
                  <a:pt x="307" y="30"/>
                  <a:pt x="307" y="30"/>
                </a:cubicBezTo>
                <a:cubicBezTo>
                  <a:pt x="307" y="30"/>
                  <a:pt x="307" y="30"/>
                  <a:pt x="311" y="29"/>
                </a:cubicBezTo>
                <a:cubicBezTo>
                  <a:pt x="311" y="29"/>
                  <a:pt x="312" y="29"/>
                  <a:pt x="313" y="29"/>
                </a:cubicBezTo>
                <a:cubicBezTo>
                  <a:pt x="313" y="29"/>
                  <a:pt x="313" y="29"/>
                  <a:pt x="313" y="29"/>
                </a:cubicBezTo>
                <a:cubicBezTo>
                  <a:pt x="314" y="29"/>
                  <a:pt x="315" y="28"/>
                  <a:pt x="315" y="28"/>
                </a:cubicBezTo>
                <a:cubicBezTo>
                  <a:pt x="315" y="27"/>
                  <a:pt x="315" y="27"/>
                  <a:pt x="315" y="27"/>
                </a:cubicBezTo>
                <a:cubicBezTo>
                  <a:pt x="316" y="26"/>
                  <a:pt x="316" y="26"/>
                  <a:pt x="318" y="24"/>
                </a:cubicBezTo>
                <a:cubicBezTo>
                  <a:pt x="318" y="24"/>
                  <a:pt x="319" y="24"/>
                  <a:pt x="320" y="24"/>
                </a:cubicBezTo>
                <a:cubicBezTo>
                  <a:pt x="320" y="24"/>
                  <a:pt x="321" y="23"/>
                  <a:pt x="322" y="22"/>
                </a:cubicBezTo>
                <a:cubicBezTo>
                  <a:pt x="322" y="22"/>
                  <a:pt x="323" y="21"/>
                  <a:pt x="324" y="20"/>
                </a:cubicBezTo>
                <a:cubicBezTo>
                  <a:pt x="323" y="20"/>
                  <a:pt x="323" y="20"/>
                  <a:pt x="322" y="20"/>
                </a:cubicBezTo>
                <a:cubicBezTo>
                  <a:pt x="323" y="20"/>
                  <a:pt x="323" y="20"/>
                  <a:pt x="323" y="19"/>
                </a:cubicBezTo>
                <a:cubicBezTo>
                  <a:pt x="323" y="19"/>
                  <a:pt x="323" y="19"/>
                  <a:pt x="323" y="19"/>
                </a:cubicBezTo>
                <a:cubicBezTo>
                  <a:pt x="324" y="19"/>
                  <a:pt x="324" y="19"/>
                  <a:pt x="324" y="19"/>
                </a:cubicBezTo>
                <a:cubicBezTo>
                  <a:pt x="325" y="18"/>
                  <a:pt x="325" y="18"/>
                  <a:pt x="327" y="18"/>
                </a:cubicBezTo>
                <a:cubicBezTo>
                  <a:pt x="327" y="18"/>
                  <a:pt x="327" y="18"/>
                  <a:pt x="328" y="19"/>
                </a:cubicBezTo>
                <a:cubicBezTo>
                  <a:pt x="327" y="19"/>
                  <a:pt x="327" y="19"/>
                  <a:pt x="327" y="19"/>
                </a:cubicBezTo>
                <a:cubicBezTo>
                  <a:pt x="325" y="20"/>
                  <a:pt x="325" y="20"/>
                  <a:pt x="324" y="21"/>
                </a:cubicBezTo>
                <a:cubicBezTo>
                  <a:pt x="324" y="21"/>
                  <a:pt x="324" y="21"/>
                  <a:pt x="324" y="21"/>
                </a:cubicBezTo>
                <a:cubicBezTo>
                  <a:pt x="326" y="20"/>
                  <a:pt x="327" y="19"/>
                  <a:pt x="330" y="18"/>
                </a:cubicBezTo>
                <a:cubicBezTo>
                  <a:pt x="330" y="18"/>
                  <a:pt x="330" y="17"/>
                  <a:pt x="331" y="17"/>
                </a:cubicBezTo>
                <a:cubicBezTo>
                  <a:pt x="331" y="17"/>
                  <a:pt x="331" y="17"/>
                  <a:pt x="331" y="16"/>
                </a:cubicBezTo>
                <a:cubicBezTo>
                  <a:pt x="331" y="16"/>
                  <a:pt x="330" y="16"/>
                  <a:pt x="330" y="16"/>
                </a:cubicBezTo>
                <a:cubicBezTo>
                  <a:pt x="330" y="16"/>
                  <a:pt x="330" y="16"/>
                  <a:pt x="329" y="16"/>
                </a:cubicBezTo>
                <a:cubicBezTo>
                  <a:pt x="330" y="16"/>
                  <a:pt x="330" y="16"/>
                  <a:pt x="331" y="15"/>
                </a:cubicBezTo>
                <a:cubicBezTo>
                  <a:pt x="332" y="15"/>
                  <a:pt x="332" y="15"/>
                  <a:pt x="332" y="15"/>
                </a:cubicBezTo>
                <a:cubicBezTo>
                  <a:pt x="333" y="15"/>
                  <a:pt x="333" y="15"/>
                  <a:pt x="334" y="14"/>
                </a:cubicBezTo>
                <a:cubicBezTo>
                  <a:pt x="333" y="14"/>
                  <a:pt x="333" y="14"/>
                  <a:pt x="330" y="15"/>
                </a:cubicBezTo>
                <a:cubicBezTo>
                  <a:pt x="331" y="14"/>
                  <a:pt x="332" y="14"/>
                  <a:pt x="333" y="13"/>
                </a:cubicBezTo>
                <a:cubicBezTo>
                  <a:pt x="333" y="13"/>
                  <a:pt x="333" y="13"/>
                  <a:pt x="338" y="11"/>
                </a:cubicBezTo>
                <a:cubicBezTo>
                  <a:pt x="339" y="11"/>
                  <a:pt x="339" y="11"/>
                  <a:pt x="339" y="11"/>
                </a:cubicBezTo>
                <a:cubicBezTo>
                  <a:pt x="340" y="10"/>
                  <a:pt x="340" y="10"/>
                  <a:pt x="342" y="10"/>
                </a:cubicBezTo>
                <a:cubicBezTo>
                  <a:pt x="342" y="10"/>
                  <a:pt x="342" y="10"/>
                  <a:pt x="343" y="10"/>
                </a:cubicBezTo>
                <a:cubicBezTo>
                  <a:pt x="343" y="10"/>
                  <a:pt x="346" y="8"/>
                  <a:pt x="353" y="6"/>
                </a:cubicBezTo>
                <a:cubicBezTo>
                  <a:pt x="354" y="6"/>
                  <a:pt x="354" y="6"/>
                  <a:pt x="354" y="6"/>
                </a:cubicBezTo>
                <a:cubicBezTo>
                  <a:pt x="354" y="6"/>
                  <a:pt x="353" y="6"/>
                  <a:pt x="352" y="6"/>
                </a:cubicBezTo>
                <a:cubicBezTo>
                  <a:pt x="352" y="6"/>
                  <a:pt x="352" y="6"/>
                  <a:pt x="352" y="6"/>
                </a:cubicBezTo>
                <a:cubicBezTo>
                  <a:pt x="353" y="6"/>
                  <a:pt x="354" y="6"/>
                  <a:pt x="354" y="6"/>
                </a:cubicBezTo>
                <a:cubicBezTo>
                  <a:pt x="355" y="6"/>
                  <a:pt x="355" y="6"/>
                  <a:pt x="355" y="6"/>
                </a:cubicBezTo>
                <a:cubicBezTo>
                  <a:pt x="356" y="5"/>
                  <a:pt x="358" y="5"/>
                  <a:pt x="359" y="5"/>
                </a:cubicBezTo>
                <a:cubicBezTo>
                  <a:pt x="359" y="5"/>
                  <a:pt x="359" y="5"/>
                  <a:pt x="360" y="5"/>
                </a:cubicBezTo>
                <a:cubicBezTo>
                  <a:pt x="361" y="5"/>
                  <a:pt x="361" y="5"/>
                  <a:pt x="363" y="4"/>
                </a:cubicBezTo>
                <a:moveTo>
                  <a:pt x="346" y="1"/>
                </a:moveTo>
                <a:cubicBezTo>
                  <a:pt x="347" y="1"/>
                  <a:pt x="348" y="1"/>
                  <a:pt x="349" y="1"/>
                </a:cubicBezTo>
                <a:cubicBezTo>
                  <a:pt x="347" y="1"/>
                  <a:pt x="347" y="1"/>
                  <a:pt x="347" y="1"/>
                </a:cubicBezTo>
                <a:cubicBezTo>
                  <a:pt x="348" y="1"/>
                  <a:pt x="348" y="1"/>
                  <a:pt x="348" y="1"/>
                </a:cubicBezTo>
                <a:cubicBezTo>
                  <a:pt x="351" y="0"/>
                  <a:pt x="351" y="0"/>
                  <a:pt x="351" y="0"/>
                </a:cubicBezTo>
                <a:cubicBezTo>
                  <a:pt x="354" y="0"/>
                  <a:pt x="354" y="0"/>
                  <a:pt x="354" y="0"/>
                </a:cubicBezTo>
                <a:cubicBezTo>
                  <a:pt x="352" y="0"/>
                  <a:pt x="352" y="0"/>
                  <a:pt x="352" y="0"/>
                </a:cubicBezTo>
                <a:cubicBezTo>
                  <a:pt x="352" y="0"/>
                  <a:pt x="352" y="0"/>
                  <a:pt x="352" y="0"/>
                </a:cubicBezTo>
                <a:cubicBezTo>
                  <a:pt x="350" y="0"/>
                  <a:pt x="350" y="0"/>
                  <a:pt x="350" y="0"/>
                </a:cubicBezTo>
                <a:cubicBezTo>
                  <a:pt x="353" y="0"/>
                  <a:pt x="353" y="0"/>
                  <a:pt x="353" y="0"/>
                </a:cubicBezTo>
                <a:cubicBezTo>
                  <a:pt x="353" y="0"/>
                  <a:pt x="353" y="0"/>
                  <a:pt x="353" y="0"/>
                </a:cubicBezTo>
                <a:cubicBezTo>
                  <a:pt x="353" y="0"/>
                  <a:pt x="354" y="0"/>
                  <a:pt x="355" y="0"/>
                </a:cubicBezTo>
                <a:cubicBezTo>
                  <a:pt x="355" y="0"/>
                  <a:pt x="356" y="0"/>
                  <a:pt x="356" y="0"/>
                </a:cubicBezTo>
                <a:cubicBezTo>
                  <a:pt x="355" y="0"/>
                  <a:pt x="353" y="0"/>
                  <a:pt x="352" y="0"/>
                </a:cubicBezTo>
                <a:cubicBezTo>
                  <a:pt x="353" y="0"/>
                  <a:pt x="353" y="0"/>
                  <a:pt x="354" y="0"/>
                </a:cubicBezTo>
                <a:cubicBezTo>
                  <a:pt x="353" y="0"/>
                  <a:pt x="352" y="0"/>
                  <a:pt x="351" y="0"/>
                </a:cubicBezTo>
                <a:cubicBezTo>
                  <a:pt x="352" y="0"/>
                  <a:pt x="353" y="0"/>
                  <a:pt x="355" y="0"/>
                </a:cubicBezTo>
                <a:cubicBezTo>
                  <a:pt x="355" y="0"/>
                  <a:pt x="355" y="0"/>
                  <a:pt x="355" y="0"/>
                </a:cubicBezTo>
                <a:cubicBezTo>
                  <a:pt x="354" y="0"/>
                  <a:pt x="352" y="0"/>
                  <a:pt x="349" y="0"/>
                </a:cubicBezTo>
                <a:cubicBezTo>
                  <a:pt x="349" y="0"/>
                  <a:pt x="349" y="0"/>
                  <a:pt x="349" y="0"/>
                </a:cubicBezTo>
                <a:cubicBezTo>
                  <a:pt x="350" y="0"/>
                  <a:pt x="351" y="0"/>
                  <a:pt x="352" y="0"/>
                </a:cubicBezTo>
                <a:cubicBezTo>
                  <a:pt x="352" y="0"/>
                  <a:pt x="352" y="0"/>
                  <a:pt x="352" y="0"/>
                </a:cubicBezTo>
                <a:cubicBezTo>
                  <a:pt x="349" y="0"/>
                  <a:pt x="349" y="0"/>
                  <a:pt x="349" y="0"/>
                </a:cubicBezTo>
                <a:cubicBezTo>
                  <a:pt x="349" y="0"/>
                  <a:pt x="349" y="0"/>
                  <a:pt x="349" y="0"/>
                </a:cubicBezTo>
                <a:cubicBezTo>
                  <a:pt x="350" y="0"/>
                  <a:pt x="350" y="0"/>
                  <a:pt x="350" y="0"/>
                </a:cubicBezTo>
                <a:cubicBezTo>
                  <a:pt x="349" y="0"/>
                  <a:pt x="348" y="0"/>
                  <a:pt x="347" y="0"/>
                </a:cubicBezTo>
                <a:cubicBezTo>
                  <a:pt x="344" y="0"/>
                  <a:pt x="344" y="0"/>
                  <a:pt x="344" y="0"/>
                </a:cubicBezTo>
                <a:cubicBezTo>
                  <a:pt x="344" y="0"/>
                  <a:pt x="344" y="0"/>
                  <a:pt x="344" y="0"/>
                </a:cubicBezTo>
                <a:cubicBezTo>
                  <a:pt x="341" y="1"/>
                  <a:pt x="339" y="1"/>
                  <a:pt x="336" y="1"/>
                </a:cubicBezTo>
                <a:cubicBezTo>
                  <a:pt x="337" y="1"/>
                  <a:pt x="339" y="1"/>
                  <a:pt x="340" y="1"/>
                </a:cubicBezTo>
                <a:cubicBezTo>
                  <a:pt x="340" y="1"/>
                  <a:pt x="340" y="1"/>
                  <a:pt x="340" y="1"/>
                </a:cubicBezTo>
                <a:cubicBezTo>
                  <a:pt x="341" y="1"/>
                  <a:pt x="343" y="1"/>
                  <a:pt x="345" y="0"/>
                </a:cubicBezTo>
                <a:cubicBezTo>
                  <a:pt x="344" y="0"/>
                  <a:pt x="344" y="0"/>
                  <a:pt x="344" y="0"/>
                </a:cubicBezTo>
                <a:cubicBezTo>
                  <a:pt x="346" y="0"/>
                  <a:pt x="346" y="0"/>
                  <a:pt x="346" y="0"/>
                </a:cubicBezTo>
                <a:cubicBezTo>
                  <a:pt x="346" y="0"/>
                  <a:pt x="346" y="0"/>
                  <a:pt x="346" y="0"/>
                </a:cubicBezTo>
                <a:cubicBezTo>
                  <a:pt x="343" y="0"/>
                  <a:pt x="341" y="1"/>
                  <a:pt x="339" y="1"/>
                </a:cubicBezTo>
                <a:cubicBezTo>
                  <a:pt x="339" y="1"/>
                  <a:pt x="339" y="1"/>
                  <a:pt x="339" y="1"/>
                </a:cubicBezTo>
                <a:cubicBezTo>
                  <a:pt x="341" y="1"/>
                  <a:pt x="341" y="1"/>
                  <a:pt x="341" y="1"/>
                </a:cubicBezTo>
                <a:cubicBezTo>
                  <a:pt x="341" y="1"/>
                  <a:pt x="341" y="1"/>
                  <a:pt x="341" y="1"/>
                </a:cubicBezTo>
                <a:cubicBezTo>
                  <a:pt x="341" y="1"/>
                  <a:pt x="341" y="1"/>
                  <a:pt x="337" y="1"/>
                </a:cubicBezTo>
                <a:cubicBezTo>
                  <a:pt x="337" y="1"/>
                  <a:pt x="337" y="1"/>
                  <a:pt x="337" y="1"/>
                </a:cubicBezTo>
                <a:cubicBezTo>
                  <a:pt x="337" y="1"/>
                  <a:pt x="337" y="1"/>
                  <a:pt x="337" y="1"/>
                </a:cubicBezTo>
                <a:cubicBezTo>
                  <a:pt x="335" y="1"/>
                  <a:pt x="335" y="1"/>
                  <a:pt x="335" y="1"/>
                </a:cubicBezTo>
                <a:cubicBezTo>
                  <a:pt x="335" y="1"/>
                  <a:pt x="335" y="1"/>
                  <a:pt x="335" y="1"/>
                </a:cubicBezTo>
                <a:cubicBezTo>
                  <a:pt x="332" y="1"/>
                  <a:pt x="332" y="1"/>
                  <a:pt x="332" y="1"/>
                </a:cubicBezTo>
                <a:cubicBezTo>
                  <a:pt x="332" y="1"/>
                  <a:pt x="332" y="1"/>
                  <a:pt x="332" y="1"/>
                </a:cubicBezTo>
                <a:cubicBezTo>
                  <a:pt x="331" y="2"/>
                  <a:pt x="331" y="2"/>
                  <a:pt x="331" y="2"/>
                </a:cubicBezTo>
                <a:cubicBezTo>
                  <a:pt x="327" y="2"/>
                  <a:pt x="327" y="2"/>
                  <a:pt x="327" y="2"/>
                </a:cubicBezTo>
                <a:cubicBezTo>
                  <a:pt x="321" y="3"/>
                  <a:pt x="321" y="3"/>
                  <a:pt x="320" y="3"/>
                </a:cubicBezTo>
                <a:cubicBezTo>
                  <a:pt x="324" y="2"/>
                  <a:pt x="324" y="2"/>
                  <a:pt x="324" y="2"/>
                </a:cubicBezTo>
                <a:cubicBezTo>
                  <a:pt x="326" y="2"/>
                  <a:pt x="326" y="2"/>
                  <a:pt x="326" y="2"/>
                </a:cubicBezTo>
                <a:cubicBezTo>
                  <a:pt x="327" y="2"/>
                  <a:pt x="327" y="2"/>
                  <a:pt x="327" y="2"/>
                </a:cubicBezTo>
                <a:cubicBezTo>
                  <a:pt x="324" y="2"/>
                  <a:pt x="324" y="2"/>
                  <a:pt x="324" y="2"/>
                </a:cubicBezTo>
                <a:cubicBezTo>
                  <a:pt x="320" y="3"/>
                  <a:pt x="320" y="3"/>
                  <a:pt x="320" y="3"/>
                </a:cubicBezTo>
                <a:cubicBezTo>
                  <a:pt x="316" y="4"/>
                  <a:pt x="316" y="4"/>
                  <a:pt x="316" y="4"/>
                </a:cubicBezTo>
                <a:cubicBezTo>
                  <a:pt x="317" y="4"/>
                  <a:pt x="317" y="4"/>
                  <a:pt x="317" y="4"/>
                </a:cubicBezTo>
                <a:cubicBezTo>
                  <a:pt x="316" y="4"/>
                  <a:pt x="316" y="4"/>
                  <a:pt x="316" y="4"/>
                </a:cubicBezTo>
                <a:cubicBezTo>
                  <a:pt x="318" y="3"/>
                  <a:pt x="319" y="3"/>
                  <a:pt x="321" y="3"/>
                </a:cubicBezTo>
                <a:cubicBezTo>
                  <a:pt x="320" y="3"/>
                  <a:pt x="320" y="3"/>
                  <a:pt x="320" y="3"/>
                </a:cubicBezTo>
                <a:cubicBezTo>
                  <a:pt x="320" y="3"/>
                  <a:pt x="320" y="3"/>
                  <a:pt x="320" y="3"/>
                </a:cubicBezTo>
                <a:cubicBezTo>
                  <a:pt x="323" y="3"/>
                  <a:pt x="323" y="3"/>
                  <a:pt x="323" y="3"/>
                </a:cubicBezTo>
                <a:cubicBezTo>
                  <a:pt x="326" y="2"/>
                  <a:pt x="326" y="2"/>
                  <a:pt x="326" y="2"/>
                </a:cubicBezTo>
                <a:cubicBezTo>
                  <a:pt x="328" y="2"/>
                  <a:pt x="329" y="2"/>
                  <a:pt x="331" y="2"/>
                </a:cubicBezTo>
                <a:cubicBezTo>
                  <a:pt x="330" y="2"/>
                  <a:pt x="330" y="2"/>
                  <a:pt x="330" y="2"/>
                </a:cubicBezTo>
                <a:cubicBezTo>
                  <a:pt x="330" y="2"/>
                  <a:pt x="330" y="2"/>
                  <a:pt x="330" y="2"/>
                </a:cubicBezTo>
                <a:cubicBezTo>
                  <a:pt x="328" y="2"/>
                  <a:pt x="326" y="3"/>
                  <a:pt x="324" y="3"/>
                </a:cubicBezTo>
                <a:cubicBezTo>
                  <a:pt x="324" y="3"/>
                  <a:pt x="324" y="3"/>
                  <a:pt x="324" y="3"/>
                </a:cubicBezTo>
                <a:cubicBezTo>
                  <a:pt x="323" y="3"/>
                  <a:pt x="323" y="3"/>
                  <a:pt x="323" y="3"/>
                </a:cubicBezTo>
                <a:cubicBezTo>
                  <a:pt x="323" y="3"/>
                  <a:pt x="323" y="3"/>
                  <a:pt x="323" y="3"/>
                </a:cubicBezTo>
                <a:cubicBezTo>
                  <a:pt x="321" y="3"/>
                  <a:pt x="321" y="3"/>
                  <a:pt x="321" y="3"/>
                </a:cubicBezTo>
                <a:cubicBezTo>
                  <a:pt x="321" y="3"/>
                  <a:pt x="321" y="3"/>
                  <a:pt x="321" y="3"/>
                </a:cubicBezTo>
                <a:cubicBezTo>
                  <a:pt x="320" y="3"/>
                  <a:pt x="320" y="3"/>
                  <a:pt x="320" y="3"/>
                </a:cubicBezTo>
                <a:cubicBezTo>
                  <a:pt x="319" y="3"/>
                  <a:pt x="319" y="3"/>
                  <a:pt x="319" y="3"/>
                </a:cubicBezTo>
                <a:cubicBezTo>
                  <a:pt x="318" y="3"/>
                  <a:pt x="317" y="4"/>
                  <a:pt x="317" y="4"/>
                </a:cubicBezTo>
                <a:cubicBezTo>
                  <a:pt x="317" y="4"/>
                  <a:pt x="317" y="4"/>
                  <a:pt x="317" y="4"/>
                </a:cubicBezTo>
                <a:cubicBezTo>
                  <a:pt x="316" y="4"/>
                  <a:pt x="316" y="4"/>
                  <a:pt x="316" y="4"/>
                </a:cubicBezTo>
                <a:cubicBezTo>
                  <a:pt x="315" y="4"/>
                  <a:pt x="314" y="4"/>
                  <a:pt x="313" y="4"/>
                </a:cubicBezTo>
                <a:cubicBezTo>
                  <a:pt x="312" y="4"/>
                  <a:pt x="312" y="4"/>
                  <a:pt x="312" y="4"/>
                </a:cubicBezTo>
                <a:cubicBezTo>
                  <a:pt x="310" y="5"/>
                  <a:pt x="310" y="5"/>
                  <a:pt x="310" y="5"/>
                </a:cubicBezTo>
                <a:cubicBezTo>
                  <a:pt x="307" y="5"/>
                  <a:pt x="307" y="5"/>
                  <a:pt x="307" y="5"/>
                </a:cubicBezTo>
                <a:cubicBezTo>
                  <a:pt x="306" y="5"/>
                  <a:pt x="306" y="5"/>
                  <a:pt x="306" y="5"/>
                </a:cubicBezTo>
                <a:cubicBezTo>
                  <a:pt x="306" y="6"/>
                  <a:pt x="306" y="6"/>
                  <a:pt x="306" y="6"/>
                </a:cubicBezTo>
                <a:cubicBezTo>
                  <a:pt x="308" y="4"/>
                  <a:pt x="311" y="5"/>
                  <a:pt x="314" y="4"/>
                </a:cubicBezTo>
                <a:cubicBezTo>
                  <a:pt x="315" y="4"/>
                  <a:pt x="315" y="4"/>
                  <a:pt x="315" y="4"/>
                </a:cubicBezTo>
                <a:cubicBezTo>
                  <a:pt x="312" y="4"/>
                  <a:pt x="312" y="4"/>
                  <a:pt x="312" y="4"/>
                </a:cubicBezTo>
                <a:cubicBezTo>
                  <a:pt x="309" y="5"/>
                  <a:pt x="309" y="5"/>
                  <a:pt x="309" y="5"/>
                </a:cubicBezTo>
                <a:cubicBezTo>
                  <a:pt x="305" y="5"/>
                  <a:pt x="305" y="5"/>
                  <a:pt x="305" y="5"/>
                </a:cubicBezTo>
                <a:cubicBezTo>
                  <a:pt x="300" y="6"/>
                  <a:pt x="300" y="6"/>
                  <a:pt x="300" y="6"/>
                </a:cubicBezTo>
                <a:cubicBezTo>
                  <a:pt x="298" y="7"/>
                  <a:pt x="298" y="7"/>
                  <a:pt x="298" y="7"/>
                </a:cubicBezTo>
                <a:cubicBezTo>
                  <a:pt x="297" y="7"/>
                  <a:pt x="296" y="7"/>
                  <a:pt x="294" y="8"/>
                </a:cubicBezTo>
                <a:cubicBezTo>
                  <a:pt x="293" y="8"/>
                  <a:pt x="292" y="8"/>
                  <a:pt x="291" y="9"/>
                </a:cubicBezTo>
                <a:cubicBezTo>
                  <a:pt x="296" y="7"/>
                  <a:pt x="296" y="7"/>
                  <a:pt x="296" y="7"/>
                </a:cubicBezTo>
                <a:cubicBezTo>
                  <a:pt x="297" y="7"/>
                  <a:pt x="297" y="7"/>
                  <a:pt x="297" y="7"/>
                </a:cubicBezTo>
                <a:cubicBezTo>
                  <a:pt x="296" y="7"/>
                  <a:pt x="296" y="7"/>
                  <a:pt x="296" y="7"/>
                </a:cubicBezTo>
                <a:cubicBezTo>
                  <a:pt x="295" y="7"/>
                  <a:pt x="295" y="7"/>
                  <a:pt x="295" y="7"/>
                </a:cubicBezTo>
                <a:cubicBezTo>
                  <a:pt x="293" y="8"/>
                  <a:pt x="293" y="8"/>
                  <a:pt x="293" y="8"/>
                </a:cubicBezTo>
                <a:cubicBezTo>
                  <a:pt x="292" y="8"/>
                  <a:pt x="291" y="8"/>
                  <a:pt x="290" y="9"/>
                </a:cubicBezTo>
                <a:cubicBezTo>
                  <a:pt x="287" y="9"/>
                  <a:pt x="287" y="9"/>
                  <a:pt x="287" y="9"/>
                </a:cubicBezTo>
                <a:cubicBezTo>
                  <a:pt x="286" y="9"/>
                  <a:pt x="286" y="9"/>
                  <a:pt x="286" y="9"/>
                </a:cubicBezTo>
                <a:cubicBezTo>
                  <a:pt x="286" y="9"/>
                  <a:pt x="286" y="9"/>
                  <a:pt x="286" y="9"/>
                </a:cubicBezTo>
                <a:cubicBezTo>
                  <a:pt x="287" y="9"/>
                  <a:pt x="287" y="9"/>
                  <a:pt x="287" y="9"/>
                </a:cubicBezTo>
                <a:cubicBezTo>
                  <a:pt x="284" y="10"/>
                  <a:pt x="284" y="10"/>
                  <a:pt x="284" y="10"/>
                </a:cubicBezTo>
                <a:cubicBezTo>
                  <a:pt x="281" y="11"/>
                  <a:pt x="281" y="11"/>
                  <a:pt x="281" y="11"/>
                </a:cubicBezTo>
                <a:cubicBezTo>
                  <a:pt x="281" y="11"/>
                  <a:pt x="281" y="11"/>
                  <a:pt x="281" y="11"/>
                </a:cubicBezTo>
                <a:cubicBezTo>
                  <a:pt x="282" y="11"/>
                  <a:pt x="284" y="10"/>
                  <a:pt x="285" y="10"/>
                </a:cubicBezTo>
                <a:cubicBezTo>
                  <a:pt x="282" y="11"/>
                  <a:pt x="282" y="11"/>
                  <a:pt x="282" y="11"/>
                </a:cubicBezTo>
                <a:cubicBezTo>
                  <a:pt x="278" y="11"/>
                  <a:pt x="278" y="11"/>
                  <a:pt x="278" y="11"/>
                </a:cubicBezTo>
                <a:cubicBezTo>
                  <a:pt x="278" y="12"/>
                  <a:pt x="278" y="12"/>
                  <a:pt x="278" y="12"/>
                </a:cubicBezTo>
                <a:cubicBezTo>
                  <a:pt x="280" y="11"/>
                  <a:pt x="282" y="11"/>
                  <a:pt x="283" y="10"/>
                </a:cubicBezTo>
                <a:cubicBezTo>
                  <a:pt x="280" y="11"/>
                  <a:pt x="277" y="12"/>
                  <a:pt x="274" y="12"/>
                </a:cubicBezTo>
                <a:cubicBezTo>
                  <a:pt x="271" y="13"/>
                  <a:pt x="271" y="13"/>
                  <a:pt x="271" y="13"/>
                </a:cubicBezTo>
                <a:cubicBezTo>
                  <a:pt x="267" y="14"/>
                  <a:pt x="267" y="14"/>
                  <a:pt x="267" y="14"/>
                </a:cubicBezTo>
                <a:cubicBezTo>
                  <a:pt x="265" y="15"/>
                  <a:pt x="265" y="15"/>
                  <a:pt x="265" y="15"/>
                </a:cubicBezTo>
                <a:cubicBezTo>
                  <a:pt x="265" y="15"/>
                  <a:pt x="266" y="15"/>
                  <a:pt x="267" y="15"/>
                </a:cubicBezTo>
                <a:cubicBezTo>
                  <a:pt x="266" y="15"/>
                  <a:pt x="265" y="15"/>
                  <a:pt x="265" y="15"/>
                </a:cubicBezTo>
                <a:cubicBezTo>
                  <a:pt x="266" y="15"/>
                  <a:pt x="267" y="15"/>
                  <a:pt x="267" y="14"/>
                </a:cubicBezTo>
                <a:cubicBezTo>
                  <a:pt x="266" y="15"/>
                  <a:pt x="266" y="15"/>
                  <a:pt x="266" y="15"/>
                </a:cubicBezTo>
                <a:cubicBezTo>
                  <a:pt x="266" y="15"/>
                  <a:pt x="266" y="15"/>
                  <a:pt x="267" y="15"/>
                </a:cubicBezTo>
                <a:cubicBezTo>
                  <a:pt x="267" y="15"/>
                  <a:pt x="267" y="15"/>
                  <a:pt x="267" y="15"/>
                </a:cubicBezTo>
                <a:cubicBezTo>
                  <a:pt x="264" y="16"/>
                  <a:pt x="264" y="16"/>
                  <a:pt x="263" y="16"/>
                </a:cubicBezTo>
                <a:cubicBezTo>
                  <a:pt x="264" y="16"/>
                  <a:pt x="264" y="16"/>
                  <a:pt x="264" y="16"/>
                </a:cubicBezTo>
                <a:cubicBezTo>
                  <a:pt x="264" y="16"/>
                  <a:pt x="264" y="16"/>
                  <a:pt x="264" y="16"/>
                </a:cubicBezTo>
                <a:cubicBezTo>
                  <a:pt x="268" y="15"/>
                  <a:pt x="268" y="15"/>
                  <a:pt x="271" y="14"/>
                </a:cubicBezTo>
                <a:cubicBezTo>
                  <a:pt x="274" y="13"/>
                  <a:pt x="274" y="13"/>
                  <a:pt x="274" y="13"/>
                </a:cubicBezTo>
                <a:cubicBezTo>
                  <a:pt x="272" y="14"/>
                  <a:pt x="272" y="14"/>
                  <a:pt x="272" y="14"/>
                </a:cubicBezTo>
                <a:cubicBezTo>
                  <a:pt x="276" y="12"/>
                  <a:pt x="276" y="12"/>
                  <a:pt x="276" y="12"/>
                </a:cubicBezTo>
                <a:cubicBezTo>
                  <a:pt x="277" y="12"/>
                  <a:pt x="277" y="12"/>
                  <a:pt x="277" y="12"/>
                </a:cubicBezTo>
                <a:cubicBezTo>
                  <a:pt x="281" y="11"/>
                  <a:pt x="281" y="11"/>
                  <a:pt x="281" y="11"/>
                </a:cubicBezTo>
                <a:cubicBezTo>
                  <a:pt x="285" y="10"/>
                  <a:pt x="285" y="10"/>
                  <a:pt x="285" y="10"/>
                </a:cubicBezTo>
                <a:cubicBezTo>
                  <a:pt x="285" y="10"/>
                  <a:pt x="285" y="10"/>
                  <a:pt x="285" y="10"/>
                </a:cubicBezTo>
                <a:cubicBezTo>
                  <a:pt x="285" y="10"/>
                  <a:pt x="285" y="10"/>
                  <a:pt x="285" y="10"/>
                </a:cubicBezTo>
                <a:cubicBezTo>
                  <a:pt x="288" y="10"/>
                  <a:pt x="291" y="9"/>
                  <a:pt x="293" y="8"/>
                </a:cubicBezTo>
                <a:cubicBezTo>
                  <a:pt x="294" y="8"/>
                  <a:pt x="294" y="8"/>
                  <a:pt x="294" y="8"/>
                </a:cubicBezTo>
                <a:cubicBezTo>
                  <a:pt x="294" y="8"/>
                  <a:pt x="299" y="7"/>
                  <a:pt x="300" y="7"/>
                </a:cubicBezTo>
                <a:cubicBezTo>
                  <a:pt x="297" y="7"/>
                  <a:pt x="297" y="7"/>
                  <a:pt x="297" y="7"/>
                </a:cubicBezTo>
                <a:cubicBezTo>
                  <a:pt x="296" y="8"/>
                  <a:pt x="296" y="8"/>
                  <a:pt x="296" y="8"/>
                </a:cubicBezTo>
                <a:cubicBezTo>
                  <a:pt x="299" y="7"/>
                  <a:pt x="299" y="7"/>
                  <a:pt x="299" y="7"/>
                </a:cubicBezTo>
                <a:cubicBezTo>
                  <a:pt x="300" y="7"/>
                  <a:pt x="302" y="6"/>
                  <a:pt x="304" y="6"/>
                </a:cubicBezTo>
                <a:cubicBezTo>
                  <a:pt x="304" y="6"/>
                  <a:pt x="304" y="6"/>
                  <a:pt x="304" y="6"/>
                </a:cubicBezTo>
                <a:cubicBezTo>
                  <a:pt x="302" y="7"/>
                  <a:pt x="302" y="7"/>
                  <a:pt x="302" y="7"/>
                </a:cubicBezTo>
                <a:cubicBezTo>
                  <a:pt x="301" y="7"/>
                  <a:pt x="301" y="7"/>
                  <a:pt x="301" y="7"/>
                </a:cubicBezTo>
                <a:cubicBezTo>
                  <a:pt x="302" y="7"/>
                  <a:pt x="304" y="6"/>
                  <a:pt x="305" y="6"/>
                </a:cubicBezTo>
                <a:cubicBezTo>
                  <a:pt x="309" y="5"/>
                  <a:pt x="309" y="5"/>
                  <a:pt x="309" y="5"/>
                </a:cubicBezTo>
                <a:cubicBezTo>
                  <a:pt x="309" y="5"/>
                  <a:pt x="309" y="5"/>
                  <a:pt x="309" y="5"/>
                </a:cubicBezTo>
                <a:cubicBezTo>
                  <a:pt x="307" y="6"/>
                  <a:pt x="307" y="6"/>
                  <a:pt x="307" y="6"/>
                </a:cubicBezTo>
                <a:cubicBezTo>
                  <a:pt x="307" y="6"/>
                  <a:pt x="307" y="6"/>
                  <a:pt x="307" y="6"/>
                </a:cubicBezTo>
                <a:cubicBezTo>
                  <a:pt x="309" y="6"/>
                  <a:pt x="309" y="6"/>
                  <a:pt x="309" y="6"/>
                </a:cubicBezTo>
                <a:cubicBezTo>
                  <a:pt x="314" y="5"/>
                  <a:pt x="314" y="5"/>
                  <a:pt x="314" y="5"/>
                </a:cubicBezTo>
                <a:cubicBezTo>
                  <a:pt x="315" y="4"/>
                  <a:pt x="315" y="4"/>
                  <a:pt x="315" y="4"/>
                </a:cubicBezTo>
                <a:cubicBezTo>
                  <a:pt x="315" y="5"/>
                  <a:pt x="315" y="5"/>
                  <a:pt x="315" y="5"/>
                </a:cubicBezTo>
                <a:cubicBezTo>
                  <a:pt x="315" y="5"/>
                  <a:pt x="315" y="5"/>
                  <a:pt x="315" y="5"/>
                </a:cubicBezTo>
                <a:cubicBezTo>
                  <a:pt x="318" y="4"/>
                  <a:pt x="318" y="4"/>
                  <a:pt x="318" y="4"/>
                </a:cubicBezTo>
                <a:cubicBezTo>
                  <a:pt x="320" y="4"/>
                  <a:pt x="320" y="4"/>
                  <a:pt x="320" y="4"/>
                </a:cubicBezTo>
                <a:cubicBezTo>
                  <a:pt x="323" y="3"/>
                  <a:pt x="327" y="3"/>
                  <a:pt x="330" y="3"/>
                </a:cubicBezTo>
                <a:cubicBezTo>
                  <a:pt x="331" y="3"/>
                  <a:pt x="331" y="3"/>
                  <a:pt x="331" y="3"/>
                </a:cubicBezTo>
                <a:cubicBezTo>
                  <a:pt x="332" y="2"/>
                  <a:pt x="332" y="2"/>
                  <a:pt x="332" y="2"/>
                </a:cubicBezTo>
                <a:cubicBezTo>
                  <a:pt x="333" y="2"/>
                  <a:pt x="334" y="2"/>
                  <a:pt x="335" y="2"/>
                </a:cubicBezTo>
                <a:cubicBezTo>
                  <a:pt x="333" y="2"/>
                  <a:pt x="333" y="2"/>
                  <a:pt x="332" y="2"/>
                </a:cubicBezTo>
                <a:cubicBezTo>
                  <a:pt x="333" y="2"/>
                  <a:pt x="333" y="2"/>
                  <a:pt x="333" y="2"/>
                </a:cubicBezTo>
                <a:cubicBezTo>
                  <a:pt x="332" y="2"/>
                  <a:pt x="332" y="2"/>
                  <a:pt x="332" y="2"/>
                </a:cubicBezTo>
                <a:cubicBezTo>
                  <a:pt x="335" y="2"/>
                  <a:pt x="335" y="2"/>
                  <a:pt x="335" y="2"/>
                </a:cubicBezTo>
                <a:cubicBezTo>
                  <a:pt x="337" y="2"/>
                  <a:pt x="337" y="2"/>
                  <a:pt x="337" y="2"/>
                </a:cubicBezTo>
                <a:cubicBezTo>
                  <a:pt x="337" y="2"/>
                  <a:pt x="337" y="2"/>
                  <a:pt x="337" y="2"/>
                </a:cubicBezTo>
                <a:cubicBezTo>
                  <a:pt x="337" y="2"/>
                  <a:pt x="337" y="2"/>
                  <a:pt x="337" y="2"/>
                </a:cubicBezTo>
                <a:cubicBezTo>
                  <a:pt x="338" y="2"/>
                  <a:pt x="340" y="2"/>
                  <a:pt x="341" y="1"/>
                </a:cubicBezTo>
                <a:cubicBezTo>
                  <a:pt x="342" y="1"/>
                  <a:pt x="342" y="1"/>
                  <a:pt x="346" y="1"/>
                </a:cubicBezTo>
                <a:moveTo>
                  <a:pt x="300" y="6"/>
                </a:moveTo>
                <a:cubicBezTo>
                  <a:pt x="301" y="6"/>
                  <a:pt x="303" y="6"/>
                  <a:pt x="304" y="6"/>
                </a:cubicBezTo>
                <a:cubicBezTo>
                  <a:pt x="305" y="5"/>
                  <a:pt x="306" y="5"/>
                  <a:pt x="308" y="5"/>
                </a:cubicBezTo>
                <a:cubicBezTo>
                  <a:pt x="311" y="4"/>
                  <a:pt x="311" y="4"/>
                  <a:pt x="311" y="4"/>
                </a:cubicBezTo>
                <a:cubicBezTo>
                  <a:pt x="311" y="4"/>
                  <a:pt x="312" y="4"/>
                  <a:pt x="313" y="4"/>
                </a:cubicBezTo>
                <a:cubicBezTo>
                  <a:pt x="314" y="4"/>
                  <a:pt x="315" y="4"/>
                  <a:pt x="315" y="4"/>
                </a:cubicBezTo>
                <a:cubicBezTo>
                  <a:pt x="315" y="4"/>
                  <a:pt x="314" y="4"/>
                  <a:pt x="313" y="4"/>
                </a:cubicBezTo>
                <a:cubicBezTo>
                  <a:pt x="313" y="4"/>
                  <a:pt x="319" y="3"/>
                  <a:pt x="324" y="2"/>
                </a:cubicBezTo>
                <a:cubicBezTo>
                  <a:pt x="326" y="2"/>
                  <a:pt x="328" y="2"/>
                  <a:pt x="331" y="2"/>
                </a:cubicBezTo>
                <a:cubicBezTo>
                  <a:pt x="330" y="2"/>
                  <a:pt x="329" y="2"/>
                  <a:pt x="328" y="2"/>
                </a:cubicBezTo>
                <a:cubicBezTo>
                  <a:pt x="328" y="2"/>
                  <a:pt x="328" y="2"/>
                  <a:pt x="328" y="2"/>
                </a:cubicBezTo>
                <a:cubicBezTo>
                  <a:pt x="327" y="2"/>
                  <a:pt x="326" y="2"/>
                  <a:pt x="325" y="2"/>
                </a:cubicBezTo>
                <a:cubicBezTo>
                  <a:pt x="325" y="2"/>
                  <a:pt x="325" y="2"/>
                  <a:pt x="325" y="2"/>
                </a:cubicBezTo>
                <a:cubicBezTo>
                  <a:pt x="323" y="2"/>
                  <a:pt x="321" y="3"/>
                  <a:pt x="319" y="3"/>
                </a:cubicBezTo>
                <a:cubicBezTo>
                  <a:pt x="319" y="3"/>
                  <a:pt x="319" y="3"/>
                  <a:pt x="319" y="3"/>
                </a:cubicBezTo>
                <a:cubicBezTo>
                  <a:pt x="319" y="3"/>
                  <a:pt x="319" y="3"/>
                  <a:pt x="319" y="3"/>
                </a:cubicBezTo>
                <a:cubicBezTo>
                  <a:pt x="315" y="4"/>
                  <a:pt x="315" y="4"/>
                  <a:pt x="315" y="4"/>
                </a:cubicBezTo>
                <a:cubicBezTo>
                  <a:pt x="313" y="4"/>
                  <a:pt x="313" y="4"/>
                  <a:pt x="313" y="4"/>
                </a:cubicBezTo>
                <a:cubicBezTo>
                  <a:pt x="309" y="5"/>
                  <a:pt x="309" y="5"/>
                  <a:pt x="309" y="5"/>
                </a:cubicBezTo>
                <a:cubicBezTo>
                  <a:pt x="309" y="5"/>
                  <a:pt x="309" y="5"/>
                  <a:pt x="309" y="5"/>
                </a:cubicBezTo>
                <a:cubicBezTo>
                  <a:pt x="308" y="5"/>
                  <a:pt x="308" y="5"/>
                  <a:pt x="307" y="5"/>
                </a:cubicBezTo>
                <a:cubicBezTo>
                  <a:pt x="304" y="5"/>
                  <a:pt x="304" y="5"/>
                  <a:pt x="304" y="5"/>
                </a:cubicBezTo>
                <a:cubicBezTo>
                  <a:pt x="303" y="6"/>
                  <a:pt x="303" y="6"/>
                  <a:pt x="303" y="6"/>
                </a:cubicBezTo>
                <a:cubicBezTo>
                  <a:pt x="303" y="6"/>
                  <a:pt x="303" y="6"/>
                  <a:pt x="303" y="6"/>
                </a:cubicBezTo>
                <a:cubicBezTo>
                  <a:pt x="304" y="5"/>
                  <a:pt x="304" y="5"/>
                  <a:pt x="304" y="5"/>
                </a:cubicBezTo>
                <a:cubicBezTo>
                  <a:pt x="304" y="5"/>
                  <a:pt x="304" y="5"/>
                  <a:pt x="304" y="5"/>
                </a:cubicBezTo>
                <a:cubicBezTo>
                  <a:pt x="303" y="6"/>
                  <a:pt x="301" y="6"/>
                  <a:pt x="300" y="6"/>
                </a:cubicBezTo>
                <a:cubicBezTo>
                  <a:pt x="300" y="6"/>
                  <a:pt x="300" y="6"/>
                  <a:pt x="300" y="6"/>
                </a:cubicBezTo>
                <a:cubicBezTo>
                  <a:pt x="298" y="7"/>
                  <a:pt x="298" y="7"/>
                  <a:pt x="298" y="7"/>
                </a:cubicBezTo>
                <a:cubicBezTo>
                  <a:pt x="295" y="7"/>
                  <a:pt x="295" y="7"/>
                  <a:pt x="295" y="7"/>
                </a:cubicBezTo>
                <a:cubicBezTo>
                  <a:pt x="291" y="8"/>
                  <a:pt x="291" y="8"/>
                  <a:pt x="291" y="8"/>
                </a:cubicBezTo>
                <a:cubicBezTo>
                  <a:pt x="289" y="9"/>
                  <a:pt x="289" y="9"/>
                  <a:pt x="289" y="9"/>
                </a:cubicBezTo>
                <a:cubicBezTo>
                  <a:pt x="290" y="8"/>
                  <a:pt x="290" y="8"/>
                  <a:pt x="290" y="8"/>
                </a:cubicBezTo>
                <a:cubicBezTo>
                  <a:pt x="288" y="9"/>
                  <a:pt x="288" y="9"/>
                  <a:pt x="288" y="9"/>
                </a:cubicBezTo>
                <a:cubicBezTo>
                  <a:pt x="291" y="8"/>
                  <a:pt x="291" y="8"/>
                  <a:pt x="291" y="8"/>
                </a:cubicBezTo>
                <a:cubicBezTo>
                  <a:pt x="291" y="8"/>
                  <a:pt x="291" y="8"/>
                  <a:pt x="291" y="8"/>
                </a:cubicBezTo>
                <a:cubicBezTo>
                  <a:pt x="292" y="8"/>
                  <a:pt x="293" y="8"/>
                  <a:pt x="294" y="8"/>
                </a:cubicBezTo>
                <a:cubicBezTo>
                  <a:pt x="297" y="7"/>
                  <a:pt x="297" y="7"/>
                  <a:pt x="297" y="7"/>
                </a:cubicBezTo>
                <a:cubicBezTo>
                  <a:pt x="296" y="7"/>
                  <a:pt x="296" y="7"/>
                  <a:pt x="295" y="7"/>
                </a:cubicBezTo>
                <a:cubicBezTo>
                  <a:pt x="296" y="7"/>
                  <a:pt x="297" y="7"/>
                  <a:pt x="298" y="7"/>
                </a:cubicBezTo>
                <a:cubicBezTo>
                  <a:pt x="297" y="7"/>
                  <a:pt x="297" y="7"/>
                  <a:pt x="297" y="7"/>
                </a:cubicBezTo>
                <a:cubicBezTo>
                  <a:pt x="298" y="7"/>
                  <a:pt x="299" y="7"/>
                  <a:pt x="300" y="6"/>
                </a:cubicBezTo>
                <a:moveTo>
                  <a:pt x="275" y="12"/>
                </a:moveTo>
                <a:cubicBezTo>
                  <a:pt x="277" y="11"/>
                  <a:pt x="280" y="11"/>
                  <a:pt x="282" y="10"/>
                </a:cubicBezTo>
                <a:cubicBezTo>
                  <a:pt x="281" y="11"/>
                  <a:pt x="281" y="11"/>
                  <a:pt x="281" y="11"/>
                </a:cubicBezTo>
                <a:cubicBezTo>
                  <a:pt x="277" y="12"/>
                  <a:pt x="277" y="12"/>
                  <a:pt x="277" y="12"/>
                </a:cubicBezTo>
                <a:cubicBezTo>
                  <a:pt x="275" y="12"/>
                  <a:pt x="275" y="12"/>
                  <a:pt x="275" y="12"/>
                </a:cubicBezTo>
                <a:moveTo>
                  <a:pt x="251" y="20"/>
                </a:moveTo>
                <a:cubicBezTo>
                  <a:pt x="251" y="20"/>
                  <a:pt x="251" y="20"/>
                  <a:pt x="251" y="20"/>
                </a:cubicBezTo>
                <a:cubicBezTo>
                  <a:pt x="256" y="18"/>
                  <a:pt x="256" y="18"/>
                  <a:pt x="256" y="18"/>
                </a:cubicBezTo>
                <a:cubicBezTo>
                  <a:pt x="258" y="18"/>
                  <a:pt x="258" y="18"/>
                  <a:pt x="258" y="18"/>
                </a:cubicBezTo>
                <a:cubicBezTo>
                  <a:pt x="259" y="17"/>
                  <a:pt x="259" y="17"/>
                  <a:pt x="259" y="17"/>
                </a:cubicBezTo>
                <a:cubicBezTo>
                  <a:pt x="257" y="18"/>
                  <a:pt x="257" y="18"/>
                  <a:pt x="257" y="18"/>
                </a:cubicBezTo>
                <a:cubicBezTo>
                  <a:pt x="255" y="18"/>
                  <a:pt x="255" y="18"/>
                  <a:pt x="255" y="18"/>
                </a:cubicBezTo>
                <a:cubicBezTo>
                  <a:pt x="255" y="18"/>
                  <a:pt x="255" y="18"/>
                  <a:pt x="255" y="18"/>
                </a:cubicBezTo>
                <a:cubicBezTo>
                  <a:pt x="256" y="18"/>
                  <a:pt x="256" y="18"/>
                  <a:pt x="256" y="18"/>
                </a:cubicBezTo>
                <a:cubicBezTo>
                  <a:pt x="256" y="18"/>
                  <a:pt x="256" y="18"/>
                  <a:pt x="256" y="18"/>
                </a:cubicBezTo>
                <a:cubicBezTo>
                  <a:pt x="260" y="16"/>
                  <a:pt x="260" y="16"/>
                  <a:pt x="260" y="16"/>
                </a:cubicBezTo>
                <a:cubicBezTo>
                  <a:pt x="265" y="15"/>
                  <a:pt x="265" y="15"/>
                  <a:pt x="265" y="15"/>
                </a:cubicBezTo>
                <a:cubicBezTo>
                  <a:pt x="269" y="14"/>
                  <a:pt x="269" y="14"/>
                  <a:pt x="269" y="14"/>
                </a:cubicBezTo>
                <a:cubicBezTo>
                  <a:pt x="269" y="14"/>
                  <a:pt x="269" y="14"/>
                  <a:pt x="269" y="14"/>
                </a:cubicBezTo>
                <a:cubicBezTo>
                  <a:pt x="266" y="15"/>
                  <a:pt x="266" y="15"/>
                  <a:pt x="266" y="15"/>
                </a:cubicBezTo>
                <a:cubicBezTo>
                  <a:pt x="245" y="21"/>
                  <a:pt x="245" y="21"/>
                  <a:pt x="245" y="21"/>
                </a:cubicBezTo>
                <a:cubicBezTo>
                  <a:pt x="246" y="21"/>
                  <a:pt x="246" y="21"/>
                  <a:pt x="246" y="21"/>
                </a:cubicBezTo>
                <a:cubicBezTo>
                  <a:pt x="246" y="21"/>
                  <a:pt x="247" y="21"/>
                  <a:pt x="248" y="21"/>
                </a:cubicBezTo>
                <a:cubicBezTo>
                  <a:pt x="244" y="22"/>
                  <a:pt x="244" y="22"/>
                  <a:pt x="244" y="22"/>
                </a:cubicBezTo>
                <a:cubicBezTo>
                  <a:pt x="244" y="22"/>
                  <a:pt x="244" y="22"/>
                  <a:pt x="244" y="22"/>
                </a:cubicBezTo>
                <a:cubicBezTo>
                  <a:pt x="244" y="22"/>
                  <a:pt x="244" y="22"/>
                  <a:pt x="244" y="22"/>
                </a:cubicBezTo>
                <a:cubicBezTo>
                  <a:pt x="245" y="22"/>
                  <a:pt x="245" y="22"/>
                  <a:pt x="245" y="22"/>
                </a:cubicBezTo>
                <a:cubicBezTo>
                  <a:pt x="247" y="21"/>
                  <a:pt x="247" y="21"/>
                  <a:pt x="247" y="21"/>
                </a:cubicBezTo>
                <a:cubicBezTo>
                  <a:pt x="245" y="22"/>
                  <a:pt x="245" y="22"/>
                  <a:pt x="245" y="22"/>
                </a:cubicBezTo>
                <a:cubicBezTo>
                  <a:pt x="247" y="22"/>
                  <a:pt x="249" y="21"/>
                  <a:pt x="251" y="20"/>
                </a:cubicBezTo>
                <a:moveTo>
                  <a:pt x="179" y="56"/>
                </a:moveTo>
                <a:cubicBezTo>
                  <a:pt x="182" y="54"/>
                  <a:pt x="182" y="54"/>
                  <a:pt x="182" y="54"/>
                </a:cubicBezTo>
                <a:cubicBezTo>
                  <a:pt x="186" y="52"/>
                  <a:pt x="186" y="52"/>
                  <a:pt x="186" y="52"/>
                </a:cubicBezTo>
                <a:cubicBezTo>
                  <a:pt x="185" y="52"/>
                  <a:pt x="185" y="52"/>
                  <a:pt x="180" y="54"/>
                </a:cubicBezTo>
                <a:cubicBezTo>
                  <a:pt x="177" y="56"/>
                  <a:pt x="177" y="56"/>
                  <a:pt x="177" y="56"/>
                </a:cubicBezTo>
                <a:cubicBezTo>
                  <a:pt x="177" y="57"/>
                  <a:pt x="177" y="57"/>
                  <a:pt x="177" y="57"/>
                </a:cubicBezTo>
                <a:cubicBezTo>
                  <a:pt x="179" y="56"/>
                  <a:pt x="179" y="56"/>
                  <a:pt x="179" y="56"/>
                </a:cubicBezTo>
                <a:moveTo>
                  <a:pt x="156" y="69"/>
                </a:moveTo>
                <a:cubicBezTo>
                  <a:pt x="154" y="70"/>
                  <a:pt x="154" y="70"/>
                  <a:pt x="154" y="70"/>
                </a:cubicBezTo>
                <a:cubicBezTo>
                  <a:pt x="153" y="71"/>
                  <a:pt x="153" y="71"/>
                  <a:pt x="153" y="71"/>
                </a:cubicBezTo>
                <a:cubicBezTo>
                  <a:pt x="160" y="66"/>
                  <a:pt x="160" y="66"/>
                  <a:pt x="160" y="66"/>
                </a:cubicBezTo>
                <a:cubicBezTo>
                  <a:pt x="159" y="66"/>
                  <a:pt x="159" y="66"/>
                  <a:pt x="159" y="66"/>
                </a:cubicBezTo>
                <a:cubicBezTo>
                  <a:pt x="156" y="69"/>
                  <a:pt x="156" y="69"/>
                  <a:pt x="156" y="69"/>
                </a:cubicBezTo>
                <a:close/>
                <a:moveTo>
                  <a:pt x="6" y="417"/>
                </a:moveTo>
                <a:cubicBezTo>
                  <a:pt x="5" y="413"/>
                  <a:pt x="5" y="413"/>
                  <a:pt x="5" y="413"/>
                </a:cubicBezTo>
                <a:cubicBezTo>
                  <a:pt x="5" y="409"/>
                  <a:pt x="5" y="409"/>
                  <a:pt x="5" y="409"/>
                </a:cubicBezTo>
                <a:cubicBezTo>
                  <a:pt x="4" y="409"/>
                  <a:pt x="4" y="409"/>
                  <a:pt x="4" y="409"/>
                </a:cubicBezTo>
                <a:cubicBezTo>
                  <a:pt x="3" y="408"/>
                  <a:pt x="3" y="408"/>
                  <a:pt x="3" y="408"/>
                </a:cubicBezTo>
                <a:cubicBezTo>
                  <a:pt x="2" y="407"/>
                  <a:pt x="2" y="407"/>
                  <a:pt x="2" y="407"/>
                </a:cubicBezTo>
                <a:cubicBezTo>
                  <a:pt x="2" y="405"/>
                  <a:pt x="2" y="405"/>
                  <a:pt x="2" y="405"/>
                </a:cubicBezTo>
                <a:cubicBezTo>
                  <a:pt x="1" y="398"/>
                  <a:pt x="1" y="398"/>
                  <a:pt x="1" y="398"/>
                </a:cubicBezTo>
                <a:cubicBezTo>
                  <a:pt x="1" y="394"/>
                  <a:pt x="1" y="394"/>
                  <a:pt x="1" y="394"/>
                </a:cubicBezTo>
                <a:cubicBezTo>
                  <a:pt x="1" y="392"/>
                  <a:pt x="1" y="389"/>
                  <a:pt x="1" y="387"/>
                </a:cubicBezTo>
                <a:cubicBezTo>
                  <a:pt x="1" y="379"/>
                  <a:pt x="1" y="379"/>
                  <a:pt x="1" y="379"/>
                </a:cubicBezTo>
                <a:cubicBezTo>
                  <a:pt x="1" y="378"/>
                  <a:pt x="1" y="376"/>
                  <a:pt x="1" y="374"/>
                </a:cubicBezTo>
                <a:cubicBezTo>
                  <a:pt x="0" y="370"/>
                  <a:pt x="0" y="370"/>
                  <a:pt x="0" y="370"/>
                </a:cubicBezTo>
                <a:cubicBezTo>
                  <a:pt x="0" y="367"/>
                  <a:pt x="0" y="367"/>
                  <a:pt x="0" y="367"/>
                </a:cubicBezTo>
                <a:cubicBezTo>
                  <a:pt x="0" y="367"/>
                  <a:pt x="0" y="367"/>
                  <a:pt x="0" y="367"/>
                </a:cubicBezTo>
                <a:cubicBezTo>
                  <a:pt x="0" y="376"/>
                  <a:pt x="1" y="389"/>
                  <a:pt x="1" y="399"/>
                </a:cubicBezTo>
                <a:cubicBezTo>
                  <a:pt x="2" y="405"/>
                  <a:pt x="2" y="405"/>
                  <a:pt x="2" y="405"/>
                </a:cubicBezTo>
                <a:cubicBezTo>
                  <a:pt x="2" y="405"/>
                  <a:pt x="2" y="405"/>
                  <a:pt x="2" y="405"/>
                </a:cubicBezTo>
                <a:cubicBezTo>
                  <a:pt x="2" y="407"/>
                  <a:pt x="2" y="407"/>
                  <a:pt x="2" y="407"/>
                </a:cubicBezTo>
                <a:cubicBezTo>
                  <a:pt x="3" y="414"/>
                  <a:pt x="3" y="414"/>
                  <a:pt x="3" y="414"/>
                </a:cubicBezTo>
                <a:cubicBezTo>
                  <a:pt x="3" y="414"/>
                  <a:pt x="3" y="414"/>
                  <a:pt x="3" y="414"/>
                </a:cubicBezTo>
                <a:cubicBezTo>
                  <a:pt x="4" y="419"/>
                  <a:pt x="4" y="419"/>
                  <a:pt x="4" y="419"/>
                </a:cubicBezTo>
                <a:cubicBezTo>
                  <a:pt x="5" y="421"/>
                  <a:pt x="5" y="421"/>
                  <a:pt x="5" y="421"/>
                </a:cubicBezTo>
                <a:cubicBezTo>
                  <a:pt x="4" y="416"/>
                  <a:pt x="4" y="416"/>
                  <a:pt x="4" y="416"/>
                </a:cubicBezTo>
                <a:cubicBezTo>
                  <a:pt x="4" y="413"/>
                  <a:pt x="4" y="413"/>
                  <a:pt x="4" y="413"/>
                </a:cubicBezTo>
                <a:cubicBezTo>
                  <a:pt x="5" y="414"/>
                  <a:pt x="5" y="414"/>
                  <a:pt x="5" y="414"/>
                </a:cubicBezTo>
                <a:cubicBezTo>
                  <a:pt x="5" y="417"/>
                  <a:pt x="5" y="417"/>
                  <a:pt x="5" y="417"/>
                </a:cubicBezTo>
                <a:cubicBezTo>
                  <a:pt x="6" y="417"/>
                  <a:pt x="6" y="417"/>
                  <a:pt x="6" y="417"/>
                </a:cubicBezTo>
                <a:moveTo>
                  <a:pt x="182" y="64"/>
                </a:moveTo>
                <a:cubicBezTo>
                  <a:pt x="185" y="62"/>
                  <a:pt x="185" y="62"/>
                  <a:pt x="185" y="62"/>
                </a:cubicBezTo>
                <a:cubicBezTo>
                  <a:pt x="189" y="60"/>
                  <a:pt x="189" y="60"/>
                  <a:pt x="189" y="60"/>
                </a:cubicBezTo>
                <a:cubicBezTo>
                  <a:pt x="188" y="60"/>
                  <a:pt x="187" y="60"/>
                  <a:pt x="187" y="60"/>
                </a:cubicBezTo>
                <a:cubicBezTo>
                  <a:pt x="187" y="59"/>
                  <a:pt x="188" y="59"/>
                  <a:pt x="189" y="58"/>
                </a:cubicBezTo>
                <a:cubicBezTo>
                  <a:pt x="191" y="56"/>
                  <a:pt x="191" y="56"/>
                  <a:pt x="191" y="56"/>
                </a:cubicBezTo>
                <a:cubicBezTo>
                  <a:pt x="191" y="56"/>
                  <a:pt x="191" y="56"/>
                  <a:pt x="191" y="56"/>
                </a:cubicBezTo>
                <a:cubicBezTo>
                  <a:pt x="192" y="54"/>
                  <a:pt x="192" y="54"/>
                  <a:pt x="192" y="54"/>
                </a:cubicBezTo>
                <a:cubicBezTo>
                  <a:pt x="191" y="54"/>
                  <a:pt x="191" y="54"/>
                  <a:pt x="191" y="54"/>
                </a:cubicBezTo>
                <a:cubicBezTo>
                  <a:pt x="193" y="52"/>
                  <a:pt x="193" y="52"/>
                  <a:pt x="193" y="52"/>
                </a:cubicBezTo>
                <a:cubicBezTo>
                  <a:pt x="196" y="51"/>
                  <a:pt x="196" y="51"/>
                  <a:pt x="196" y="51"/>
                </a:cubicBezTo>
                <a:cubicBezTo>
                  <a:pt x="195" y="51"/>
                  <a:pt x="195" y="51"/>
                  <a:pt x="194" y="51"/>
                </a:cubicBezTo>
                <a:cubicBezTo>
                  <a:pt x="194" y="51"/>
                  <a:pt x="194" y="51"/>
                  <a:pt x="194" y="51"/>
                </a:cubicBezTo>
                <a:cubicBezTo>
                  <a:pt x="196" y="50"/>
                  <a:pt x="197" y="49"/>
                  <a:pt x="199" y="48"/>
                </a:cubicBezTo>
                <a:cubicBezTo>
                  <a:pt x="199" y="48"/>
                  <a:pt x="199" y="48"/>
                  <a:pt x="199" y="48"/>
                </a:cubicBezTo>
                <a:cubicBezTo>
                  <a:pt x="202" y="47"/>
                  <a:pt x="202" y="47"/>
                  <a:pt x="202" y="47"/>
                </a:cubicBezTo>
                <a:cubicBezTo>
                  <a:pt x="202" y="46"/>
                  <a:pt x="202" y="46"/>
                  <a:pt x="202" y="46"/>
                </a:cubicBezTo>
                <a:cubicBezTo>
                  <a:pt x="204" y="45"/>
                  <a:pt x="204" y="45"/>
                  <a:pt x="204" y="45"/>
                </a:cubicBezTo>
                <a:cubicBezTo>
                  <a:pt x="205" y="45"/>
                  <a:pt x="205" y="45"/>
                  <a:pt x="205" y="45"/>
                </a:cubicBezTo>
                <a:cubicBezTo>
                  <a:pt x="208" y="43"/>
                  <a:pt x="208" y="43"/>
                  <a:pt x="208" y="43"/>
                </a:cubicBezTo>
                <a:cubicBezTo>
                  <a:pt x="208" y="42"/>
                  <a:pt x="208" y="42"/>
                  <a:pt x="208" y="42"/>
                </a:cubicBezTo>
                <a:cubicBezTo>
                  <a:pt x="211" y="41"/>
                  <a:pt x="211" y="41"/>
                  <a:pt x="211" y="41"/>
                </a:cubicBezTo>
                <a:cubicBezTo>
                  <a:pt x="213" y="39"/>
                  <a:pt x="213" y="39"/>
                  <a:pt x="213" y="39"/>
                </a:cubicBezTo>
                <a:cubicBezTo>
                  <a:pt x="212" y="39"/>
                  <a:pt x="212" y="39"/>
                  <a:pt x="212" y="39"/>
                </a:cubicBezTo>
                <a:cubicBezTo>
                  <a:pt x="214" y="38"/>
                  <a:pt x="214" y="38"/>
                  <a:pt x="214" y="38"/>
                </a:cubicBezTo>
                <a:cubicBezTo>
                  <a:pt x="214" y="38"/>
                  <a:pt x="214" y="38"/>
                  <a:pt x="214" y="38"/>
                </a:cubicBezTo>
                <a:cubicBezTo>
                  <a:pt x="214" y="38"/>
                  <a:pt x="214" y="38"/>
                  <a:pt x="214" y="38"/>
                </a:cubicBezTo>
                <a:cubicBezTo>
                  <a:pt x="217" y="37"/>
                  <a:pt x="217" y="37"/>
                  <a:pt x="217" y="37"/>
                </a:cubicBezTo>
                <a:cubicBezTo>
                  <a:pt x="218" y="36"/>
                  <a:pt x="218" y="36"/>
                  <a:pt x="218" y="36"/>
                </a:cubicBezTo>
                <a:cubicBezTo>
                  <a:pt x="216" y="36"/>
                  <a:pt x="216" y="36"/>
                  <a:pt x="216" y="36"/>
                </a:cubicBezTo>
                <a:cubicBezTo>
                  <a:pt x="220" y="34"/>
                  <a:pt x="220" y="34"/>
                  <a:pt x="220" y="34"/>
                </a:cubicBezTo>
                <a:cubicBezTo>
                  <a:pt x="222" y="33"/>
                  <a:pt x="222" y="33"/>
                  <a:pt x="222" y="33"/>
                </a:cubicBezTo>
                <a:cubicBezTo>
                  <a:pt x="222" y="33"/>
                  <a:pt x="222" y="33"/>
                  <a:pt x="222" y="33"/>
                </a:cubicBezTo>
                <a:cubicBezTo>
                  <a:pt x="225" y="31"/>
                  <a:pt x="225" y="31"/>
                  <a:pt x="225" y="31"/>
                </a:cubicBezTo>
                <a:cubicBezTo>
                  <a:pt x="227" y="30"/>
                  <a:pt x="227" y="30"/>
                  <a:pt x="227" y="30"/>
                </a:cubicBezTo>
                <a:cubicBezTo>
                  <a:pt x="226" y="30"/>
                  <a:pt x="226" y="30"/>
                  <a:pt x="226" y="30"/>
                </a:cubicBezTo>
                <a:cubicBezTo>
                  <a:pt x="224" y="31"/>
                  <a:pt x="224" y="31"/>
                  <a:pt x="224" y="31"/>
                </a:cubicBezTo>
                <a:cubicBezTo>
                  <a:pt x="223" y="31"/>
                  <a:pt x="223" y="31"/>
                  <a:pt x="223" y="31"/>
                </a:cubicBezTo>
                <a:cubicBezTo>
                  <a:pt x="223" y="31"/>
                  <a:pt x="223" y="31"/>
                  <a:pt x="223" y="31"/>
                </a:cubicBezTo>
                <a:cubicBezTo>
                  <a:pt x="220" y="32"/>
                  <a:pt x="220" y="32"/>
                  <a:pt x="220" y="32"/>
                </a:cubicBezTo>
                <a:cubicBezTo>
                  <a:pt x="220" y="32"/>
                  <a:pt x="220" y="32"/>
                  <a:pt x="220" y="32"/>
                </a:cubicBezTo>
                <a:cubicBezTo>
                  <a:pt x="224" y="31"/>
                  <a:pt x="224" y="31"/>
                  <a:pt x="224" y="31"/>
                </a:cubicBezTo>
                <a:cubicBezTo>
                  <a:pt x="227" y="29"/>
                  <a:pt x="227" y="29"/>
                  <a:pt x="227" y="29"/>
                </a:cubicBezTo>
                <a:cubicBezTo>
                  <a:pt x="232" y="27"/>
                  <a:pt x="232" y="27"/>
                  <a:pt x="232" y="27"/>
                </a:cubicBezTo>
                <a:cubicBezTo>
                  <a:pt x="237" y="25"/>
                  <a:pt x="237" y="25"/>
                  <a:pt x="237" y="25"/>
                </a:cubicBezTo>
                <a:cubicBezTo>
                  <a:pt x="237" y="25"/>
                  <a:pt x="237" y="25"/>
                  <a:pt x="237" y="25"/>
                </a:cubicBezTo>
                <a:cubicBezTo>
                  <a:pt x="233" y="26"/>
                  <a:pt x="233" y="26"/>
                  <a:pt x="233" y="26"/>
                </a:cubicBezTo>
                <a:cubicBezTo>
                  <a:pt x="233" y="26"/>
                  <a:pt x="233" y="26"/>
                  <a:pt x="233" y="26"/>
                </a:cubicBezTo>
                <a:cubicBezTo>
                  <a:pt x="231" y="27"/>
                  <a:pt x="231" y="27"/>
                  <a:pt x="231" y="27"/>
                </a:cubicBezTo>
                <a:cubicBezTo>
                  <a:pt x="226" y="29"/>
                  <a:pt x="226" y="29"/>
                  <a:pt x="226" y="29"/>
                </a:cubicBezTo>
                <a:cubicBezTo>
                  <a:pt x="221" y="31"/>
                  <a:pt x="221" y="31"/>
                  <a:pt x="221" y="31"/>
                </a:cubicBezTo>
                <a:cubicBezTo>
                  <a:pt x="218" y="33"/>
                  <a:pt x="218" y="33"/>
                  <a:pt x="218" y="33"/>
                </a:cubicBezTo>
                <a:cubicBezTo>
                  <a:pt x="213" y="35"/>
                  <a:pt x="213" y="35"/>
                  <a:pt x="213" y="35"/>
                </a:cubicBezTo>
                <a:cubicBezTo>
                  <a:pt x="212" y="36"/>
                  <a:pt x="212" y="36"/>
                  <a:pt x="212" y="36"/>
                </a:cubicBezTo>
                <a:cubicBezTo>
                  <a:pt x="217" y="33"/>
                  <a:pt x="217" y="33"/>
                  <a:pt x="217" y="33"/>
                </a:cubicBezTo>
                <a:cubicBezTo>
                  <a:pt x="224" y="30"/>
                  <a:pt x="224" y="30"/>
                  <a:pt x="224" y="30"/>
                </a:cubicBezTo>
                <a:cubicBezTo>
                  <a:pt x="228" y="28"/>
                  <a:pt x="228" y="28"/>
                  <a:pt x="228" y="28"/>
                </a:cubicBezTo>
                <a:cubicBezTo>
                  <a:pt x="233" y="26"/>
                  <a:pt x="233" y="26"/>
                  <a:pt x="233" y="26"/>
                </a:cubicBezTo>
                <a:cubicBezTo>
                  <a:pt x="237" y="25"/>
                  <a:pt x="237" y="25"/>
                  <a:pt x="237" y="25"/>
                </a:cubicBezTo>
                <a:cubicBezTo>
                  <a:pt x="237" y="25"/>
                  <a:pt x="237" y="25"/>
                  <a:pt x="237" y="25"/>
                </a:cubicBezTo>
                <a:cubicBezTo>
                  <a:pt x="236" y="25"/>
                  <a:pt x="236" y="25"/>
                  <a:pt x="236" y="25"/>
                </a:cubicBezTo>
                <a:cubicBezTo>
                  <a:pt x="231" y="27"/>
                  <a:pt x="231" y="27"/>
                  <a:pt x="231" y="27"/>
                </a:cubicBezTo>
                <a:cubicBezTo>
                  <a:pt x="224" y="30"/>
                  <a:pt x="224" y="30"/>
                  <a:pt x="224" y="30"/>
                </a:cubicBezTo>
                <a:cubicBezTo>
                  <a:pt x="213" y="35"/>
                  <a:pt x="213" y="35"/>
                  <a:pt x="213" y="35"/>
                </a:cubicBezTo>
                <a:cubicBezTo>
                  <a:pt x="212" y="35"/>
                  <a:pt x="212" y="35"/>
                  <a:pt x="212" y="35"/>
                </a:cubicBezTo>
                <a:cubicBezTo>
                  <a:pt x="212" y="36"/>
                  <a:pt x="212" y="36"/>
                  <a:pt x="212" y="36"/>
                </a:cubicBezTo>
                <a:cubicBezTo>
                  <a:pt x="208" y="37"/>
                  <a:pt x="208" y="37"/>
                  <a:pt x="208" y="37"/>
                </a:cubicBezTo>
                <a:cubicBezTo>
                  <a:pt x="209" y="37"/>
                  <a:pt x="209" y="37"/>
                  <a:pt x="209" y="37"/>
                </a:cubicBezTo>
                <a:cubicBezTo>
                  <a:pt x="208" y="37"/>
                  <a:pt x="208" y="37"/>
                  <a:pt x="208" y="37"/>
                </a:cubicBezTo>
                <a:cubicBezTo>
                  <a:pt x="206" y="38"/>
                  <a:pt x="206" y="38"/>
                  <a:pt x="206" y="38"/>
                </a:cubicBezTo>
                <a:cubicBezTo>
                  <a:pt x="203" y="40"/>
                  <a:pt x="203" y="40"/>
                  <a:pt x="203" y="40"/>
                </a:cubicBezTo>
                <a:cubicBezTo>
                  <a:pt x="203" y="40"/>
                  <a:pt x="203" y="40"/>
                  <a:pt x="203" y="40"/>
                </a:cubicBezTo>
                <a:cubicBezTo>
                  <a:pt x="204" y="39"/>
                  <a:pt x="204" y="39"/>
                  <a:pt x="204" y="39"/>
                </a:cubicBezTo>
                <a:cubicBezTo>
                  <a:pt x="201" y="41"/>
                  <a:pt x="201" y="41"/>
                  <a:pt x="201" y="41"/>
                </a:cubicBezTo>
                <a:cubicBezTo>
                  <a:pt x="199" y="42"/>
                  <a:pt x="199" y="42"/>
                  <a:pt x="199" y="42"/>
                </a:cubicBezTo>
                <a:cubicBezTo>
                  <a:pt x="198" y="43"/>
                  <a:pt x="198" y="43"/>
                  <a:pt x="198" y="43"/>
                </a:cubicBezTo>
                <a:cubicBezTo>
                  <a:pt x="194" y="45"/>
                  <a:pt x="194" y="45"/>
                  <a:pt x="194" y="45"/>
                </a:cubicBezTo>
                <a:cubicBezTo>
                  <a:pt x="191" y="46"/>
                  <a:pt x="191" y="46"/>
                  <a:pt x="191" y="46"/>
                </a:cubicBezTo>
                <a:cubicBezTo>
                  <a:pt x="184" y="50"/>
                  <a:pt x="184" y="50"/>
                  <a:pt x="184" y="50"/>
                </a:cubicBezTo>
                <a:cubicBezTo>
                  <a:pt x="179" y="53"/>
                  <a:pt x="179" y="53"/>
                  <a:pt x="179" y="53"/>
                </a:cubicBezTo>
                <a:cubicBezTo>
                  <a:pt x="176" y="55"/>
                  <a:pt x="176" y="55"/>
                  <a:pt x="176" y="55"/>
                </a:cubicBezTo>
                <a:cubicBezTo>
                  <a:pt x="177" y="54"/>
                  <a:pt x="177" y="54"/>
                  <a:pt x="177" y="54"/>
                </a:cubicBezTo>
                <a:cubicBezTo>
                  <a:pt x="183" y="51"/>
                  <a:pt x="183" y="51"/>
                  <a:pt x="183" y="51"/>
                </a:cubicBezTo>
                <a:cubicBezTo>
                  <a:pt x="187" y="49"/>
                  <a:pt x="187" y="49"/>
                  <a:pt x="187" y="49"/>
                </a:cubicBezTo>
                <a:cubicBezTo>
                  <a:pt x="191" y="46"/>
                  <a:pt x="191" y="46"/>
                  <a:pt x="191" y="46"/>
                </a:cubicBezTo>
                <a:cubicBezTo>
                  <a:pt x="182" y="51"/>
                  <a:pt x="171" y="59"/>
                  <a:pt x="162" y="64"/>
                </a:cubicBezTo>
                <a:cubicBezTo>
                  <a:pt x="162" y="64"/>
                  <a:pt x="162" y="64"/>
                  <a:pt x="162" y="64"/>
                </a:cubicBezTo>
                <a:cubicBezTo>
                  <a:pt x="163" y="64"/>
                  <a:pt x="163" y="64"/>
                  <a:pt x="163" y="64"/>
                </a:cubicBezTo>
                <a:cubicBezTo>
                  <a:pt x="167" y="61"/>
                  <a:pt x="167" y="61"/>
                  <a:pt x="167" y="61"/>
                </a:cubicBezTo>
                <a:cubicBezTo>
                  <a:pt x="170" y="59"/>
                  <a:pt x="170" y="59"/>
                  <a:pt x="170" y="59"/>
                </a:cubicBezTo>
                <a:cubicBezTo>
                  <a:pt x="170" y="59"/>
                  <a:pt x="170" y="59"/>
                  <a:pt x="170" y="59"/>
                </a:cubicBezTo>
                <a:cubicBezTo>
                  <a:pt x="167" y="61"/>
                  <a:pt x="167" y="61"/>
                  <a:pt x="167" y="61"/>
                </a:cubicBezTo>
                <a:cubicBezTo>
                  <a:pt x="164" y="63"/>
                  <a:pt x="164" y="63"/>
                  <a:pt x="164" y="63"/>
                </a:cubicBezTo>
                <a:cubicBezTo>
                  <a:pt x="159" y="67"/>
                  <a:pt x="159" y="67"/>
                  <a:pt x="159" y="67"/>
                </a:cubicBezTo>
                <a:cubicBezTo>
                  <a:pt x="156" y="68"/>
                  <a:pt x="154" y="70"/>
                  <a:pt x="152" y="71"/>
                </a:cubicBezTo>
                <a:cubicBezTo>
                  <a:pt x="151" y="72"/>
                  <a:pt x="151" y="72"/>
                  <a:pt x="151" y="72"/>
                </a:cubicBezTo>
                <a:cubicBezTo>
                  <a:pt x="148" y="75"/>
                  <a:pt x="148" y="75"/>
                  <a:pt x="148" y="75"/>
                </a:cubicBezTo>
                <a:cubicBezTo>
                  <a:pt x="147" y="75"/>
                  <a:pt x="147" y="75"/>
                  <a:pt x="147" y="75"/>
                </a:cubicBezTo>
                <a:cubicBezTo>
                  <a:pt x="147" y="76"/>
                  <a:pt x="146" y="76"/>
                  <a:pt x="145" y="77"/>
                </a:cubicBezTo>
                <a:cubicBezTo>
                  <a:pt x="145" y="77"/>
                  <a:pt x="145" y="77"/>
                  <a:pt x="145" y="77"/>
                </a:cubicBezTo>
                <a:cubicBezTo>
                  <a:pt x="149" y="74"/>
                  <a:pt x="149" y="74"/>
                  <a:pt x="149" y="74"/>
                </a:cubicBezTo>
                <a:cubicBezTo>
                  <a:pt x="149" y="74"/>
                  <a:pt x="149" y="74"/>
                  <a:pt x="149" y="74"/>
                </a:cubicBezTo>
                <a:cubicBezTo>
                  <a:pt x="148" y="75"/>
                  <a:pt x="148" y="75"/>
                  <a:pt x="148" y="75"/>
                </a:cubicBezTo>
                <a:cubicBezTo>
                  <a:pt x="147" y="76"/>
                  <a:pt x="147" y="76"/>
                  <a:pt x="147" y="76"/>
                </a:cubicBezTo>
                <a:cubicBezTo>
                  <a:pt x="147" y="76"/>
                  <a:pt x="147" y="76"/>
                  <a:pt x="147" y="76"/>
                </a:cubicBezTo>
                <a:cubicBezTo>
                  <a:pt x="151" y="73"/>
                  <a:pt x="151" y="73"/>
                  <a:pt x="151" y="73"/>
                </a:cubicBezTo>
                <a:cubicBezTo>
                  <a:pt x="151" y="73"/>
                  <a:pt x="151" y="73"/>
                  <a:pt x="151" y="73"/>
                </a:cubicBezTo>
                <a:cubicBezTo>
                  <a:pt x="156" y="69"/>
                  <a:pt x="156" y="69"/>
                  <a:pt x="156" y="69"/>
                </a:cubicBezTo>
                <a:cubicBezTo>
                  <a:pt x="156" y="69"/>
                  <a:pt x="156" y="69"/>
                  <a:pt x="156" y="69"/>
                </a:cubicBezTo>
                <a:cubicBezTo>
                  <a:pt x="160" y="66"/>
                  <a:pt x="160" y="66"/>
                  <a:pt x="160" y="66"/>
                </a:cubicBezTo>
                <a:cubicBezTo>
                  <a:pt x="161" y="65"/>
                  <a:pt x="161" y="65"/>
                  <a:pt x="161" y="65"/>
                </a:cubicBezTo>
                <a:cubicBezTo>
                  <a:pt x="162" y="65"/>
                  <a:pt x="163" y="64"/>
                  <a:pt x="164" y="63"/>
                </a:cubicBezTo>
                <a:cubicBezTo>
                  <a:pt x="163" y="64"/>
                  <a:pt x="163" y="64"/>
                  <a:pt x="163" y="64"/>
                </a:cubicBezTo>
                <a:cubicBezTo>
                  <a:pt x="165" y="63"/>
                  <a:pt x="165" y="63"/>
                  <a:pt x="165" y="63"/>
                </a:cubicBezTo>
                <a:cubicBezTo>
                  <a:pt x="167" y="61"/>
                  <a:pt x="167" y="61"/>
                  <a:pt x="167" y="61"/>
                </a:cubicBezTo>
                <a:cubicBezTo>
                  <a:pt x="167" y="61"/>
                  <a:pt x="167" y="61"/>
                  <a:pt x="167" y="61"/>
                </a:cubicBezTo>
                <a:cubicBezTo>
                  <a:pt x="170" y="59"/>
                  <a:pt x="170" y="59"/>
                  <a:pt x="170" y="59"/>
                </a:cubicBezTo>
                <a:cubicBezTo>
                  <a:pt x="174" y="57"/>
                  <a:pt x="174" y="57"/>
                  <a:pt x="174" y="57"/>
                </a:cubicBezTo>
                <a:cubicBezTo>
                  <a:pt x="177" y="55"/>
                  <a:pt x="177" y="55"/>
                  <a:pt x="177" y="55"/>
                </a:cubicBezTo>
                <a:cubicBezTo>
                  <a:pt x="180" y="54"/>
                  <a:pt x="180" y="54"/>
                  <a:pt x="180" y="54"/>
                </a:cubicBezTo>
                <a:cubicBezTo>
                  <a:pt x="185" y="50"/>
                  <a:pt x="185" y="50"/>
                  <a:pt x="185" y="50"/>
                </a:cubicBezTo>
                <a:cubicBezTo>
                  <a:pt x="186" y="50"/>
                  <a:pt x="186" y="50"/>
                  <a:pt x="186" y="50"/>
                </a:cubicBezTo>
                <a:cubicBezTo>
                  <a:pt x="190" y="48"/>
                  <a:pt x="190" y="48"/>
                  <a:pt x="190" y="48"/>
                </a:cubicBezTo>
                <a:cubicBezTo>
                  <a:pt x="194" y="45"/>
                  <a:pt x="194" y="45"/>
                  <a:pt x="194" y="45"/>
                </a:cubicBezTo>
                <a:cubicBezTo>
                  <a:pt x="196" y="44"/>
                  <a:pt x="196" y="44"/>
                  <a:pt x="196" y="44"/>
                </a:cubicBezTo>
                <a:cubicBezTo>
                  <a:pt x="199" y="42"/>
                  <a:pt x="199" y="42"/>
                  <a:pt x="199" y="42"/>
                </a:cubicBezTo>
                <a:cubicBezTo>
                  <a:pt x="199" y="43"/>
                  <a:pt x="199" y="43"/>
                  <a:pt x="199" y="43"/>
                </a:cubicBezTo>
                <a:cubicBezTo>
                  <a:pt x="201" y="41"/>
                  <a:pt x="201" y="41"/>
                  <a:pt x="201" y="41"/>
                </a:cubicBezTo>
                <a:cubicBezTo>
                  <a:pt x="201" y="42"/>
                  <a:pt x="201" y="42"/>
                  <a:pt x="201" y="42"/>
                </a:cubicBezTo>
                <a:cubicBezTo>
                  <a:pt x="198" y="43"/>
                  <a:pt x="198" y="43"/>
                  <a:pt x="198" y="43"/>
                </a:cubicBezTo>
                <a:cubicBezTo>
                  <a:pt x="199" y="43"/>
                  <a:pt x="199" y="43"/>
                  <a:pt x="199" y="43"/>
                </a:cubicBezTo>
                <a:cubicBezTo>
                  <a:pt x="200" y="43"/>
                  <a:pt x="200" y="43"/>
                  <a:pt x="200" y="43"/>
                </a:cubicBezTo>
                <a:cubicBezTo>
                  <a:pt x="204" y="40"/>
                  <a:pt x="204" y="40"/>
                  <a:pt x="204" y="40"/>
                </a:cubicBezTo>
                <a:cubicBezTo>
                  <a:pt x="205" y="40"/>
                  <a:pt x="205" y="40"/>
                  <a:pt x="205" y="40"/>
                </a:cubicBezTo>
                <a:cubicBezTo>
                  <a:pt x="201" y="43"/>
                  <a:pt x="201" y="43"/>
                  <a:pt x="201" y="43"/>
                </a:cubicBezTo>
                <a:cubicBezTo>
                  <a:pt x="200" y="43"/>
                  <a:pt x="200" y="43"/>
                  <a:pt x="200" y="43"/>
                </a:cubicBezTo>
                <a:cubicBezTo>
                  <a:pt x="196" y="45"/>
                  <a:pt x="196" y="45"/>
                  <a:pt x="196" y="45"/>
                </a:cubicBezTo>
                <a:cubicBezTo>
                  <a:pt x="196" y="46"/>
                  <a:pt x="196" y="46"/>
                  <a:pt x="196" y="46"/>
                </a:cubicBezTo>
                <a:cubicBezTo>
                  <a:pt x="193" y="48"/>
                  <a:pt x="193" y="48"/>
                  <a:pt x="193" y="48"/>
                </a:cubicBezTo>
                <a:cubicBezTo>
                  <a:pt x="192" y="49"/>
                  <a:pt x="192" y="49"/>
                  <a:pt x="192" y="49"/>
                </a:cubicBezTo>
                <a:cubicBezTo>
                  <a:pt x="188" y="51"/>
                  <a:pt x="188" y="51"/>
                  <a:pt x="188" y="51"/>
                </a:cubicBezTo>
                <a:cubicBezTo>
                  <a:pt x="187" y="52"/>
                  <a:pt x="187" y="52"/>
                  <a:pt x="187" y="52"/>
                </a:cubicBezTo>
                <a:cubicBezTo>
                  <a:pt x="184" y="54"/>
                  <a:pt x="184" y="54"/>
                  <a:pt x="184" y="54"/>
                </a:cubicBezTo>
                <a:cubicBezTo>
                  <a:pt x="179" y="57"/>
                  <a:pt x="179" y="57"/>
                  <a:pt x="179" y="57"/>
                </a:cubicBezTo>
                <a:cubicBezTo>
                  <a:pt x="174" y="60"/>
                  <a:pt x="174" y="60"/>
                  <a:pt x="174" y="60"/>
                </a:cubicBezTo>
                <a:cubicBezTo>
                  <a:pt x="169" y="63"/>
                  <a:pt x="169" y="63"/>
                  <a:pt x="169" y="63"/>
                </a:cubicBezTo>
                <a:cubicBezTo>
                  <a:pt x="165" y="66"/>
                  <a:pt x="165" y="66"/>
                  <a:pt x="165" y="66"/>
                </a:cubicBezTo>
                <a:cubicBezTo>
                  <a:pt x="163" y="67"/>
                  <a:pt x="163" y="67"/>
                  <a:pt x="163" y="67"/>
                </a:cubicBezTo>
                <a:cubicBezTo>
                  <a:pt x="163" y="66"/>
                  <a:pt x="163" y="66"/>
                  <a:pt x="163" y="66"/>
                </a:cubicBezTo>
                <a:cubicBezTo>
                  <a:pt x="163" y="66"/>
                  <a:pt x="163" y="66"/>
                  <a:pt x="163" y="66"/>
                </a:cubicBezTo>
                <a:cubicBezTo>
                  <a:pt x="159" y="68"/>
                  <a:pt x="159" y="68"/>
                  <a:pt x="159" y="68"/>
                </a:cubicBezTo>
                <a:cubicBezTo>
                  <a:pt x="157" y="69"/>
                  <a:pt x="156" y="70"/>
                  <a:pt x="155" y="71"/>
                </a:cubicBezTo>
                <a:cubicBezTo>
                  <a:pt x="154" y="72"/>
                  <a:pt x="154" y="72"/>
                  <a:pt x="154" y="72"/>
                </a:cubicBezTo>
                <a:cubicBezTo>
                  <a:pt x="155" y="72"/>
                  <a:pt x="155" y="72"/>
                  <a:pt x="155" y="72"/>
                </a:cubicBezTo>
                <a:cubicBezTo>
                  <a:pt x="158" y="70"/>
                  <a:pt x="158" y="70"/>
                  <a:pt x="158" y="70"/>
                </a:cubicBezTo>
                <a:cubicBezTo>
                  <a:pt x="159" y="70"/>
                  <a:pt x="159" y="70"/>
                  <a:pt x="159" y="70"/>
                </a:cubicBezTo>
                <a:cubicBezTo>
                  <a:pt x="159" y="70"/>
                  <a:pt x="159" y="70"/>
                  <a:pt x="159" y="70"/>
                </a:cubicBezTo>
                <a:cubicBezTo>
                  <a:pt x="158" y="72"/>
                  <a:pt x="158" y="72"/>
                  <a:pt x="158" y="72"/>
                </a:cubicBezTo>
                <a:cubicBezTo>
                  <a:pt x="153" y="76"/>
                  <a:pt x="153" y="76"/>
                  <a:pt x="153" y="76"/>
                </a:cubicBezTo>
                <a:cubicBezTo>
                  <a:pt x="151" y="78"/>
                  <a:pt x="151" y="78"/>
                  <a:pt x="151" y="78"/>
                </a:cubicBezTo>
                <a:cubicBezTo>
                  <a:pt x="148" y="81"/>
                  <a:pt x="148" y="81"/>
                  <a:pt x="148" y="81"/>
                </a:cubicBezTo>
                <a:cubicBezTo>
                  <a:pt x="148" y="81"/>
                  <a:pt x="149" y="81"/>
                  <a:pt x="149" y="81"/>
                </a:cubicBezTo>
                <a:cubicBezTo>
                  <a:pt x="145" y="85"/>
                  <a:pt x="145" y="85"/>
                  <a:pt x="145" y="85"/>
                </a:cubicBezTo>
                <a:cubicBezTo>
                  <a:pt x="147" y="85"/>
                  <a:pt x="147" y="85"/>
                  <a:pt x="147" y="85"/>
                </a:cubicBezTo>
                <a:cubicBezTo>
                  <a:pt x="146" y="87"/>
                  <a:pt x="146" y="87"/>
                  <a:pt x="146" y="87"/>
                </a:cubicBezTo>
                <a:cubicBezTo>
                  <a:pt x="149" y="85"/>
                  <a:pt x="149" y="85"/>
                  <a:pt x="149" y="85"/>
                </a:cubicBezTo>
                <a:cubicBezTo>
                  <a:pt x="153" y="80"/>
                  <a:pt x="153" y="80"/>
                  <a:pt x="153" y="80"/>
                </a:cubicBezTo>
                <a:cubicBezTo>
                  <a:pt x="154" y="78"/>
                  <a:pt x="154" y="78"/>
                  <a:pt x="154" y="78"/>
                </a:cubicBezTo>
                <a:cubicBezTo>
                  <a:pt x="157" y="76"/>
                  <a:pt x="157" y="76"/>
                  <a:pt x="157" y="76"/>
                </a:cubicBezTo>
                <a:cubicBezTo>
                  <a:pt x="155" y="78"/>
                  <a:pt x="155" y="78"/>
                  <a:pt x="155" y="78"/>
                </a:cubicBezTo>
                <a:cubicBezTo>
                  <a:pt x="153" y="82"/>
                  <a:pt x="153" y="82"/>
                  <a:pt x="153" y="82"/>
                </a:cubicBezTo>
                <a:cubicBezTo>
                  <a:pt x="152" y="84"/>
                  <a:pt x="152" y="84"/>
                  <a:pt x="152" y="84"/>
                </a:cubicBezTo>
                <a:cubicBezTo>
                  <a:pt x="153" y="83"/>
                  <a:pt x="155" y="82"/>
                  <a:pt x="156" y="80"/>
                </a:cubicBezTo>
                <a:cubicBezTo>
                  <a:pt x="160" y="78"/>
                  <a:pt x="160" y="78"/>
                  <a:pt x="160" y="78"/>
                </a:cubicBezTo>
                <a:cubicBezTo>
                  <a:pt x="161" y="76"/>
                  <a:pt x="161" y="76"/>
                  <a:pt x="161" y="76"/>
                </a:cubicBezTo>
                <a:cubicBezTo>
                  <a:pt x="167" y="71"/>
                  <a:pt x="167" y="71"/>
                  <a:pt x="167" y="71"/>
                </a:cubicBezTo>
                <a:cubicBezTo>
                  <a:pt x="168" y="69"/>
                  <a:pt x="168" y="69"/>
                  <a:pt x="168" y="69"/>
                </a:cubicBezTo>
                <a:cubicBezTo>
                  <a:pt x="174" y="64"/>
                  <a:pt x="174" y="64"/>
                  <a:pt x="174" y="64"/>
                </a:cubicBezTo>
                <a:cubicBezTo>
                  <a:pt x="176" y="62"/>
                  <a:pt x="176" y="62"/>
                  <a:pt x="176" y="62"/>
                </a:cubicBezTo>
                <a:cubicBezTo>
                  <a:pt x="179" y="61"/>
                  <a:pt x="179" y="61"/>
                  <a:pt x="179" y="61"/>
                </a:cubicBezTo>
                <a:cubicBezTo>
                  <a:pt x="174" y="66"/>
                  <a:pt x="174" y="66"/>
                  <a:pt x="174" y="66"/>
                </a:cubicBezTo>
                <a:cubicBezTo>
                  <a:pt x="170" y="70"/>
                  <a:pt x="170" y="70"/>
                  <a:pt x="170" y="70"/>
                </a:cubicBezTo>
                <a:cubicBezTo>
                  <a:pt x="171" y="70"/>
                  <a:pt x="171" y="70"/>
                  <a:pt x="171" y="70"/>
                </a:cubicBezTo>
                <a:cubicBezTo>
                  <a:pt x="176" y="67"/>
                  <a:pt x="176" y="67"/>
                  <a:pt x="176" y="67"/>
                </a:cubicBezTo>
                <a:cubicBezTo>
                  <a:pt x="179" y="65"/>
                  <a:pt x="179" y="65"/>
                  <a:pt x="179" y="65"/>
                </a:cubicBezTo>
                <a:cubicBezTo>
                  <a:pt x="182" y="64"/>
                  <a:pt x="182" y="64"/>
                  <a:pt x="182" y="64"/>
                </a:cubicBezTo>
                <a:cubicBezTo>
                  <a:pt x="182" y="64"/>
                  <a:pt x="182" y="64"/>
                  <a:pt x="182" y="64"/>
                </a:cubicBezTo>
                <a:moveTo>
                  <a:pt x="110" y="148"/>
                </a:moveTo>
                <a:cubicBezTo>
                  <a:pt x="112" y="146"/>
                  <a:pt x="112" y="146"/>
                  <a:pt x="112" y="146"/>
                </a:cubicBezTo>
                <a:cubicBezTo>
                  <a:pt x="113" y="144"/>
                  <a:pt x="113" y="144"/>
                  <a:pt x="113" y="144"/>
                </a:cubicBezTo>
                <a:cubicBezTo>
                  <a:pt x="115" y="143"/>
                  <a:pt x="115" y="143"/>
                  <a:pt x="115" y="143"/>
                </a:cubicBezTo>
                <a:cubicBezTo>
                  <a:pt x="118" y="139"/>
                  <a:pt x="118" y="139"/>
                  <a:pt x="118" y="139"/>
                </a:cubicBezTo>
                <a:cubicBezTo>
                  <a:pt x="116" y="138"/>
                  <a:pt x="116" y="138"/>
                  <a:pt x="116" y="138"/>
                </a:cubicBezTo>
                <a:cubicBezTo>
                  <a:pt x="117" y="135"/>
                  <a:pt x="117" y="135"/>
                  <a:pt x="117" y="135"/>
                </a:cubicBezTo>
                <a:cubicBezTo>
                  <a:pt x="116" y="135"/>
                  <a:pt x="115" y="135"/>
                  <a:pt x="115" y="135"/>
                </a:cubicBezTo>
                <a:cubicBezTo>
                  <a:pt x="111" y="137"/>
                  <a:pt x="111" y="137"/>
                  <a:pt x="111" y="137"/>
                </a:cubicBezTo>
                <a:cubicBezTo>
                  <a:pt x="108" y="139"/>
                  <a:pt x="108" y="139"/>
                  <a:pt x="108" y="139"/>
                </a:cubicBezTo>
                <a:cubicBezTo>
                  <a:pt x="108" y="138"/>
                  <a:pt x="108" y="138"/>
                  <a:pt x="108" y="138"/>
                </a:cubicBezTo>
                <a:cubicBezTo>
                  <a:pt x="111" y="135"/>
                  <a:pt x="111" y="135"/>
                  <a:pt x="111" y="135"/>
                </a:cubicBezTo>
                <a:cubicBezTo>
                  <a:pt x="114" y="134"/>
                  <a:pt x="114" y="134"/>
                  <a:pt x="114" y="134"/>
                </a:cubicBezTo>
                <a:cubicBezTo>
                  <a:pt x="118" y="133"/>
                  <a:pt x="118" y="133"/>
                  <a:pt x="118" y="133"/>
                </a:cubicBezTo>
                <a:cubicBezTo>
                  <a:pt x="121" y="131"/>
                  <a:pt x="121" y="131"/>
                  <a:pt x="121" y="131"/>
                </a:cubicBezTo>
                <a:cubicBezTo>
                  <a:pt x="119" y="130"/>
                  <a:pt x="119" y="130"/>
                  <a:pt x="119" y="130"/>
                </a:cubicBezTo>
                <a:cubicBezTo>
                  <a:pt x="119" y="128"/>
                  <a:pt x="119" y="128"/>
                  <a:pt x="119" y="128"/>
                </a:cubicBezTo>
                <a:cubicBezTo>
                  <a:pt x="118" y="127"/>
                  <a:pt x="118" y="127"/>
                  <a:pt x="118" y="127"/>
                </a:cubicBezTo>
                <a:cubicBezTo>
                  <a:pt x="119" y="124"/>
                  <a:pt x="119" y="124"/>
                  <a:pt x="119" y="124"/>
                </a:cubicBezTo>
                <a:cubicBezTo>
                  <a:pt x="120" y="121"/>
                  <a:pt x="120" y="121"/>
                  <a:pt x="120" y="121"/>
                </a:cubicBezTo>
                <a:cubicBezTo>
                  <a:pt x="122" y="119"/>
                  <a:pt x="122" y="119"/>
                  <a:pt x="122" y="119"/>
                </a:cubicBezTo>
                <a:cubicBezTo>
                  <a:pt x="123" y="118"/>
                  <a:pt x="123" y="118"/>
                  <a:pt x="123" y="118"/>
                </a:cubicBezTo>
                <a:cubicBezTo>
                  <a:pt x="125" y="116"/>
                  <a:pt x="125" y="116"/>
                  <a:pt x="125" y="116"/>
                </a:cubicBezTo>
                <a:cubicBezTo>
                  <a:pt x="127" y="112"/>
                  <a:pt x="127" y="112"/>
                  <a:pt x="127" y="112"/>
                </a:cubicBezTo>
                <a:cubicBezTo>
                  <a:pt x="130" y="108"/>
                  <a:pt x="130" y="108"/>
                  <a:pt x="130" y="108"/>
                </a:cubicBezTo>
                <a:cubicBezTo>
                  <a:pt x="136" y="100"/>
                  <a:pt x="136" y="100"/>
                  <a:pt x="136" y="100"/>
                </a:cubicBezTo>
                <a:cubicBezTo>
                  <a:pt x="139" y="96"/>
                  <a:pt x="139" y="96"/>
                  <a:pt x="139" y="96"/>
                </a:cubicBezTo>
                <a:cubicBezTo>
                  <a:pt x="133" y="101"/>
                  <a:pt x="133" y="101"/>
                  <a:pt x="133" y="101"/>
                </a:cubicBezTo>
                <a:cubicBezTo>
                  <a:pt x="132" y="102"/>
                  <a:pt x="130" y="103"/>
                  <a:pt x="129" y="104"/>
                </a:cubicBezTo>
                <a:cubicBezTo>
                  <a:pt x="126" y="106"/>
                  <a:pt x="126" y="106"/>
                  <a:pt x="126" y="106"/>
                </a:cubicBezTo>
                <a:cubicBezTo>
                  <a:pt x="123" y="108"/>
                  <a:pt x="123" y="108"/>
                  <a:pt x="123" y="108"/>
                </a:cubicBezTo>
                <a:cubicBezTo>
                  <a:pt x="122" y="108"/>
                  <a:pt x="122" y="108"/>
                  <a:pt x="122" y="108"/>
                </a:cubicBezTo>
                <a:cubicBezTo>
                  <a:pt x="124" y="105"/>
                  <a:pt x="124" y="105"/>
                  <a:pt x="124" y="105"/>
                </a:cubicBezTo>
                <a:cubicBezTo>
                  <a:pt x="125" y="103"/>
                  <a:pt x="125" y="103"/>
                  <a:pt x="125" y="103"/>
                </a:cubicBezTo>
                <a:cubicBezTo>
                  <a:pt x="123" y="104"/>
                  <a:pt x="123" y="104"/>
                  <a:pt x="123" y="104"/>
                </a:cubicBezTo>
                <a:cubicBezTo>
                  <a:pt x="128" y="100"/>
                  <a:pt x="128" y="100"/>
                  <a:pt x="128" y="100"/>
                </a:cubicBezTo>
                <a:cubicBezTo>
                  <a:pt x="130" y="98"/>
                  <a:pt x="132" y="96"/>
                  <a:pt x="134" y="94"/>
                </a:cubicBezTo>
                <a:cubicBezTo>
                  <a:pt x="137" y="91"/>
                  <a:pt x="137" y="91"/>
                  <a:pt x="137" y="91"/>
                </a:cubicBezTo>
                <a:cubicBezTo>
                  <a:pt x="137" y="91"/>
                  <a:pt x="137" y="91"/>
                  <a:pt x="137" y="91"/>
                </a:cubicBezTo>
                <a:cubicBezTo>
                  <a:pt x="138" y="89"/>
                  <a:pt x="138" y="89"/>
                  <a:pt x="138" y="89"/>
                </a:cubicBezTo>
                <a:cubicBezTo>
                  <a:pt x="141" y="85"/>
                  <a:pt x="141" y="85"/>
                  <a:pt x="141" y="85"/>
                </a:cubicBezTo>
                <a:cubicBezTo>
                  <a:pt x="144" y="82"/>
                  <a:pt x="144" y="82"/>
                  <a:pt x="144" y="82"/>
                </a:cubicBezTo>
                <a:cubicBezTo>
                  <a:pt x="142" y="83"/>
                  <a:pt x="142" y="83"/>
                  <a:pt x="142" y="83"/>
                </a:cubicBezTo>
                <a:cubicBezTo>
                  <a:pt x="141" y="83"/>
                  <a:pt x="141" y="83"/>
                  <a:pt x="141" y="83"/>
                </a:cubicBezTo>
                <a:cubicBezTo>
                  <a:pt x="142" y="82"/>
                  <a:pt x="142" y="82"/>
                  <a:pt x="142" y="82"/>
                </a:cubicBezTo>
                <a:cubicBezTo>
                  <a:pt x="142" y="82"/>
                  <a:pt x="142" y="82"/>
                  <a:pt x="142" y="82"/>
                </a:cubicBezTo>
                <a:cubicBezTo>
                  <a:pt x="139" y="84"/>
                  <a:pt x="139" y="84"/>
                  <a:pt x="139" y="84"/>
                </a:cubicBezTo>
                <a:cubicBezTo>
                  <a:pt x="135" y="87"/>
                  <a:pt x="135" y="87"/>
                  <a:pt x="135" y="87"/>
                </a:cubicBezTo>
                <a:cubicBezTo>
                  <a:pt x="131" y="91"/>
                  <a:pt x="131" y="91"/>
                  <a:pt x="131" y="91"/>
                </a:cubicBezTo>
                <a:cubicBezTo>
                  <a:pt x="127" y="94"/>
                  <a:pt x="127" y="94"/>
                  <a:pt x="127" y="94"/>
                </a:cubicBezTo>
                <a:cubicBezTo>
                  <a:pt x="123" y="98"/>
                  <a:pt x="123" y="98"/>
                  <a:pt x="123" y="98"/>
                </a:cubicBezTo>
                <a:cubicBezTo>
                  <a:pt x="123" y="97"/>
                  <a:pt x="123" y="97"/>
                  <a:pt x="123" y="97"/>
                </a:cubicBezTo>
                <a:cubicBezTo>
                  <a:pt x="119" y="101"/>
                  <a:pt x="119" y="101"/>
                  <a:pt x="119" y="101"/>
                </a:cubicBezTo>
                <a:cubicBezTo>
                  <a:pt x="117" y="103"/>
                  <a:pt x="117" y="103"/>
                  <a:pt x="117" y="103"/>
                </a:cubicBezTo>
                <a:cubicBezTo>
                  <a:pt x="115" y="105"/>
                  <a:pt x="115" y="105"/>
                  <a:pt x="115" y="105"/>
                </a:cubicBezTo>
                <a:cubicBezTo>
                  <a:pt x="113" y="108"/>
                  <a:pt x="113" y="108"/>
                  <a:pt x="113" y="108"/>
                </a:cubicBezTo>
                <a:cubicBezTo>
                  <a:pt x="109" y="113"/>
                  <a:pt x="109" y="113"/>
                  <a:pt x="109" y="113"/>
                </a:cubicBezTo>
                <a:cubicBezTo>
                  <a:pt x="107" y="115"/>
                  <a:pt x="105" y="116"/>
                  <a:pt x="103" y="118"/>
                </a:cubicBezTo>
                <a:cubicBezTo>
                  <a:pt x="99" y="122"/>
                  <a:pt x="99" y="122"/>
                  <a:pt x="99" y="122"/>
                </a:cubicBezTo>
                <a:cubicBezTo>
                  <a:pt x="96" y="125"/>
                  <a:pt x="96" y="125"/>
                  <a:pt x="96" y="125"/>
                </a:cubicBezTo>
                <a:cubicBezTo>
                  <a:pt x="95" y="126"/>
                  <a:pt x="95" y="126"/>
                  <a:pt x="95" y="126"/>
                </a:cubicBezTo>
                <a:cubicBezTo>
                  <a:pt x="91" y="131"/>
                  <a:pt x="91" y="131"/>
                  <a:pt x="91" y="131"/>
                </a:cubicBezTo>
                <a:cubicBezTo>
                  <a:pt x="89" y="133"/>
                  <a:pt x="87" y="135"/>
                  <a:pt x="85" y="137"/>
                </a:cubicBezTo>
                <a:cubicBezTo>
                  <a:pt x="83" y="141"/>
                  <a:pt x="83" y="141"/>
                  <a:pt x="83" y="141"/>
                </a:cubicBezTo>
                <a:cubicBezTo>
                  <a:pt x="80" y="144"/>
                  <a:pt x="80" y="144"/>
                  <a:pt x="80" y="144"/>
                </a:cubicBezTo>
                <a:cubicBezTo>
                  <a:pt x="77" y="148"/>
                  <a:pt x="77" y="148"/>
                  <a:pt x="77" y="148"/>
                </a:cubicBezTo>
                <a:cubicBezTo>
                  <a:pt x="76" y="148"/>
                  <a:pt x="76" y="148"/>
                  <a:pt x="76" y="148"/>
                </a:cubicBezTo>
                <a:cubicBezTo>
                  <a:pt x="80" y="143"/>
                  <a:pt x="80" y="143"/>
                  <a:pt x="80" y="143"/>
                </a:cubicBezTo>
                <a:cubicBezTo>
                  <a:pt x="83" y="138"/>
                  <a:pt x="83" y="138"/>
                  <a:pt x="83" y="138"/>
                </a:cubicBezTo>
                <a:cubicBezTo>
                  <a:pt x="84" y="137"/>
                  <a:pt x="85" y="135"/>
                  <a:pt x="86" y="134"/>
                </a:cubicBezTo>
                <a:cubicBezTo>
                  <a:pt x="91" y="128"/>
                  <a:pt x="91" y="128"/>
                  <a:pt x="91" y="128"/>
                </a:cubicBezTo>
                <a:cubicBezTo>
                  <a:pt x="95" y="124"/>
                  <a:pt x="95" y="124"/>
                  <a:pt x="95" y="124"/>
                </a:cubicBezTo>
                <a:cubicBezTo>
                  <a:pt x="96" y="123"/>
                  <a:pt x="96" y="123"/>
                  <a:pt x="96" y="123"/>
                </a:cubicBezTo>
                <a:cubicBezTo>
                  <a:pt x="96" y="122"/>
                  <a:pt x="96" y="122"/>
                  <a:pt x="96" y="122"/>
                </a:cubicBezTo>
                <a:cubicBezTo>
                  <a:pt x="97" y="121"/>
                  <a:pt x="97" y="121"/>
                  <a:pt x="97" y="121"/>
                </a:cubicBezTo>
                <a:cubicBezTo>
                  <a:pt x="99" y="119"/>
                  <a:pt x="99" y="119"/>
                  <a:pt x="99" y="119"/>
                </a:cubicBezTo>
                <a:cubicBezTo>
                  <a:pt x="92" y="126"/>
                  <a:pt x="85" y="135"/>
                  <a:pt x="79" y="142"/>
                </a:cubicBezTo>
                <a:cubicBezTo>
                  <a:pt x="67" y="158"/>
                  <a:pt x="67" y="158"/>
                  <a:pt x="47" y="190"/>
                </a:cubicBezTo>
                <a:cubicBezTo>
                  <a:pt x="37" y="208"/>
                  <a:pt x="37" y="208"/>
                  <a:pt x="23" y="243"/>
                </a:cubicBezTo>
                <a:cubicBezTo>
                  <a:pt x="19" y="253"/>
                  <a:pt x="15" y="267"/>
                  <a:pt x="12" y="277"/>
                </a:cubicBezTo>
                <a:cubicBezTo>
                  <a:pt x="11" y="280"/>
                  <a:pt x="11" y="280"/>
                  <a:pt x="11" y="280"/>
                </a:cubicBezTo>
                <a:cubicBezTo>
                  <a:pt x="11" y="280"/>
                  <a:pt x="11" y="280"/>
                  <a:pt x="11" y="280"/>
                </a:cubicBezTo>
                <a:cubicBezTo>
                  <a:pt x="12" y="278"/>
                  <a:pt x="12" y="278"/>
                  <a:pt x="12" y="278"/>
                </a:cubicBezTo>
                <a:cubicBezTo>
                  <a:pt x="12" y="277"/>
                  <a:pt x="12" y="277"/>
                  <a:pt x="12" y="277"/>
                </a:cubicBezTo>
                <a:cubicBezTo>
                  <a:pt x="11" y="281"/>
                  <a:pt x="11" y="281"/>
                  <a:pt x="11" y="281"/>
                </a:cubicBezTo>
                <a:cubicBezTo>
                  <a:pt x="10" y="286"/>
                  <a:pt x="10" y="286"/>
                  <a:pt x="10" y="286"/>
                </a:cubicBezTo>
                <a:cubicBezTo>
                  <a:pt x="10" y="288"/>
                  <a:pt x="10" y="289"/>
                  <a:pt x="9" y="291"/>
                </a:cubicBezTo>
                <a:cubicBezTo>
                  <a:pt x="9" y="294"/>
                  <a:pt x="9" y="294"/>
                  <a:pt x="9" y="294"/>
                </a:cubicBezTo>
                <a:cubicBezTo>
                  <a:pt x="8" y="297"/>
                  <a:pt x="8" y="297"/>
                  <a:pt x="8" y="297"/>
                </a:cubicBezTo>
                <a:cubicBezTo>
                  <a:pt x="8" y="300"/>
                  <a:pt x="8" y="300"/>
                  <a:pt x="8" y="300"/>
                </a:cubicBezTo>
                <a:cubicBezTo>
                  <a:pt x="7" y="304"/>
                  <a:pt x="7" y="304"/>
                  <a:pt x="7" y="304"/>
                </a:cubicBezTo>
                <a:cubicBezTo>
                  <a:pt x="7" y="306"/>
                  <a:pt x="7" y="306"/>
                  <a:pt x="7" y="306"/>
                </a:cubicBezTo>
                <a:cubicBezTo>
                  <a:pt x="6" y="310"/>
                  <a:pt x="6" y="310"/>
                  <a:pt x="6" y="310"/>
                </a:cubicBezTo>
                <a:cubicBezTo>
                  <a:pt x="6" y="311"/>
                  <a:pt x="6" y="311"/>
                  <a:pt x="6" y="311"/>
                </a:cubicBezTo>
                <a:cubicBezTo>
                  <a:pt x="7" y="308"/>
                  <a:pt x="7" y="308"/>
                  <a:pt x="7" y="308"/>
                </a:cubicBezTo>
                <a:cubicBezTo>
                  <a:pt x="8" y="304"/>
                  <a:pt x="8" y="304"/>
                  <a:pt x="8" y="304"/>
                </a:cubicBezTo>
                <a:cubicBezTo>
                  <a:pt x="9" y="298"/>
                  <a:pt x="9" y="298"/>
                  <a:pt x="9" y="298"/>
                </a:cubicBezTo>
                <a:cubicBezTo>
                  <a:pt x="10" y="291"/>
                  <a:pt x="10" y="291"/>
                  <a:pt x="10" y="291"/>
                </a:cubicBezTo>
                <a:cubicBezTo>
                  <a:pt x="12" y="283"/>
                  <a:pt x="12" y="283"/>
                  <a:pt x="12" y="283"/>
                </a:cubicBezTo>
                <a:cubicBezTo>
                  <a:pt x="12" y="280"/>
                  <a:pt x="13" y="277"/>
                  <a:pt x="14" y="274"/>
                </a:cubicBezTo>
                <a:cubicBezTo>
                  <a:pt x="15" y="272"/>
                  <a:pt x="15" y="270"/>
                  <a:pt x="16" y="268"/>
                </a:cubicBezTo>
                <a:cubicBezTo>
                  <a:pt x="18" y="262"/>
                  <a:pt x="18" y="262"/>
                  <a:pt x="18" y="262"/>
                </a:cubicBezTo>
                <a:cubicBezTo>
                  <a:pt x="19" y="260"/>
                  <a:pt x="19" y="260"/>
                  <a:pt x="19" y="260"/>
                </a:cubicBezTo>
                <a:cubicBezTo>
                  <a:pt x="21" y="255"/>
                  <a:pt x="21" y="255"/>
                  <a:pt x="21" y="255"/>
                </a:cubicBezTo>
                <a:cubicBezTo>
                  <a:pt x="23" y="252"/>
                  <a:pt x="23" y="252"/>
                  <a:pt x="23" y="252"/>
                </a:cubicBezTo>
                <a:cubicBezTo>
                  <a:pt x="24" y="250"/>
                  <a:pt x="24" y="250"/>
                  <a:pt x="24" y="250"/>
                </a:cubicBezTo>
                <a:cubicBezTo>
                  <a:pt x="26" y="246"/>
                  <a:pt x="26" y="246"/>
                  <a:pt x="26" y="246"/>
                </a:cubicBezTo>
                <a:cubicBezTo>
                  <a:pt x="27" y="244"/>
                  <a:pt x="27" y="244"/>
                  <a:pt x="27" y="244"/>
                </a:cubicBezTo>
                <a:cubicBezTo>
                  <a:pt x="29" y="237"/>
                  <a:pt x="29" y="237"/>
                  <a:pt x="29" y="237"/>
                </a:cubicBezTo>
                <a:cubicBezTo>
                  <a:pt x="30" y="235"/>
                  <a:pt x="30" y="235"/>
                  <a:pt x="30" y="235"/>
                </a:cubicBezTo>
                <a:cubicBezTo>
                  <a:pt x="31" y="231"/>
                  <a:pt x="31" y="231"/>
                  <a:pt x="31" y="231"/>
                </a:cubicBezTo>
                <a:cubicBezTo>
                  <a:pt x="32" y="228"/>
                  <a:pt x="32" y="228"/>
                  <a:pt x="32" y="228"/>
                </a:cubicBezTo>
                <a:cubicBezTo>
                  <a:pt x="34" y="226"/>
                  <a:pt x="34" y="226"/>
                  <a:pt x="34" y="226"/>
                </a:cubicBezTo>
                <a:cubicBezTo>
                  <a:pt x="32" y="231"/>
                  <a:pt x="32" y="231"/>
                  <a:pt x="32" y="231"/>
                </a:cubicBezTo>
                <a:cubicBezTo>
                  <a:pt x="35" y="226"/>
                  <a:pt x="35" y="226"/>
                  <a:pt x="35" y="226"/>
                </a:cubicBezTo>
                <a:cubicBezTo>
                  <a:pt x="37" y="223"/>
                  <a:pt x="37" y="223"/>
                  <a:pt x="37" y="223"/>
                </a:cubicBezTo>
                <a:cubicBezTo>
                  <a:pt x="38" y="220"/>
                  <a:pt x="38" y="220"/>
                  <a:pt x="38" y="220"/>
                </a:cubicBezTo>
                <a:cubicBezTo>
                  <a:pt x="42" y="212"/>
                  <a:pt x="42" y="212"/>
                  <a:pt x="42" y="212"/>
                </a:cubicBezTo>
                <a:cubicBezTo>
                  <a:pt x="43" y="212"/>
                  <a:pt x="43" y="212"/>
                  <a:pt x="44" y="212"/>
                </a:cubicBezTo>
                <a:cubicBezTo>
                  <a:pt x="46" y="210"/>
                  <a:pt x="46" y="210"/>
                  <a:pt x="46" y="210"/>
                </a:cubicBezTo>
                <a:cubicBezTo>
                  <a:pt x="48" y="209"/>
                  <a:pt x="48" y="209"/>
                  <a:pt x="48" y="209"/>
                </a:cubicBezTo>
                <a:cubicBezTo>
                  <a:pt x="49" y="206"/>
                  <a:pt x="49" y="206"/>
                  <a:pt x="49" y="206"/>
                </a:cubicBezTo>
                <a:cubicBezTo>
                  <a:pt x="52" y="199"/>
                  <a:pt x="52" y="199"/>
                  <a:pt x="52" y="199"/>
                </a:cubicBezTo>
                <a:cubicBezTo>
                  <a:pt x="56" y="194"/>
                  <a:pt x="56" y="194"/>
                  <a:pt x="56" y="194"/>
                </a:cubicBezTo>
                <a:cubicBezTo>
                  <a:pt x="56" y="194"/>
                  <a:pt x="57" y="194"/>
                  <a:pt x="57" y="194"/>
                </a:cubicBezTo>
                <a:cubicBezTo>
                  <a:pt x="59" y="192"/>
                  <a:pt x="59" y="192"/>
                  <a:pt x="59" y="192"/>
                </a:cubicBezTo>
                <a:cubicBezTo>
                  <a:pt x="60" y="192"/>
                  <a:pt x="60" y="192"/>
                  <a:pt x="60" y="192"/>
                </a:cubicBezTo>
                <a:cubicBezTo>
                  <a:pt x="63" y="189"/>
                  <a:pt x="63" y="189"/>
                  <a:pt x="63" y="189"/>
                </a:cubicBezTo>
                <a:cubicBezTo>
                  <a:pt x="66" y="186"/>
                  <a:pt x="66" y="186"/>
                  <a:pt x="66" y="186"/>
                </a:cubicBezTo>
                <a:cubicBezTo>
                  <a:pt x="68" y="186"/>
                  <a:pt x="69" y="186"/>
                  <a:pt x="70" y="187"/>
                </a:cubicBezTo>
                <a:cubicBezTo>
                  <a:pt x="70" y="188"/>
                  <a:pt x="69" y="188"/>
                  <a:pt x="69" y="189"/>
                </a:cubicBezTo>
                <a:cubicBezTo>
                  <a:pt x="68" y="189"/>
                  <a:pt x="67" y="189"/>
                  <a:pt x="66" y="189"/>
                </a:cubicBezTo>
                <a:cubicBezTo>
                  <a:pt x="63" y="192"/>
                  <a:pt x="63" y="192"/>
                  <a:pt x="61" y="196"/>
                </a:cubicBezTo>
                <a:cubicBezTo>
                  <a:pt x="61" y="197"/>
                  <a:pt x="61" y="197"/>
                  <a:pt x="61" y="197"/>
                </a:cubicBezTo>
                <a:cubicBezTo>
                  <a:pt x="64" y="195"/>
                  <a:pt x="64" y="195"/>
                  <a:pt x="64" y="195"/>
                </a:cubicBezTo>
                <a:cubicBezTo>
                  <a:pt x="66" y="193"/>
                  <a:pt x="66" y="193"/>
                  <a:pt x="66" y="193"/>
                </a:cubicBezTo>
                <a:cubicBezTo>
                  <a:pt x="68" y="192"/>
                  <a:pt x="68" y="192"/>
                  <a:pt x="68" y="192"/>
                </a:cubicBezTo>
                <a:cubicBezTo>
                  <a:pt x="71" y="190"/>
                  <a:pt x="71" y="190"/>
                  <a:pt x="71" y="190"/>
                </a:cubicBezTo>
                <a:cubicBezTo>
                  <a:pt x="73" y="189"/>
                  <a:pt x="73" y="189"/>
                  <a:pt x="73" y="189"/>
                </a:cubicBezTo>
                <a:cubicBezTo>
                  <a:pt x="77" y="185"/>
                  <a:pt x="77" y="185"/>
                  <a:pt x="77" y="185"/>
                </a:cubicBezTo>
                <a:cubicBezTo>
                  <a:pt x="80" y="182"/>
                  <a:pt x="80" y="182"/>
                  <a:pt x="80" y="182"/>
                </a:cubicBezTo>
                <a:cubicBezTo>
                  <a:pt x="83" y="178"/>
                  <a:pt x="83" y="178"/>
                  <a:pt x="83" y="178"/>
                </a:cubicBezTo>
                <a:cubicBezTo>
                  <a:pt x="80" y="179"/>
                  <a:pt x="80" y="179"/>
                  <a:pt x="80" y="179"/>
                </a:cubicBezTo>
                <a:cubicBezTo>
                  <a:pt x="75" y="184"/>
                  <a:pt x="75" y="184"/>
                  <a:pt x="75" y="184"/>
                </a:cubicBezTo>
                <a:cubicBezTo>
                  <a:pt x="73" y="184"/>
                  <a:pt x="73" y="184"/>
                  <a:pt x="73" y="184"/>
                </a:cubicBezTo>
                <a:cubicBezTo>
                  <a:pt x="73" y="182"/>
                  <a:pt x="73" y="182"/>
                  <a:pt x="73" y="182"/>
                </a:cubicBezTo>
                <a:cubicBezTo>
                  <a:pt x="73" y="178"/>
                  <a:pt x="73" y="178"/>
                  <a:pt x="73" y="178"/>
                </a:cubicBezTo>
                <a:cubicBezTo>
                  <a:pt x="76" y="171"/>
                  <a:pt x="76" y="171"/>
                  <a:pt x="76" y="171"/>
                </a:cubicBezTo>
                <a:cubicBezTo>
                  <a:pt x="80" y="168"/>
                  <a:pt x="80" y="168"/>
                  <a:pt x="80" y="168"/>
                </a:cubicBezTo>
                <a:cubicBezTo>
                  <a:pt x="83" y="163"/>
                  <a:pt x="83" y="163"/>
                  <a:pt x="83" y="163"/>
                </a:cubicBezTo>
                <a:cubicBezTo>
                  <a:pt x="81" y="162"/>
                  <a:pt x="81" y="162"/>
                  <a:pt x="81" y="162"/>
                </a:cubicBezTo>
                <a:cubicBezTo>
                  <a:pt x="78" y="164"/>
                  <a:pt x="78" y="164"/>
                  <a:pt x="78" y="164"/>
                </a:cubicBezTo>
                <a:cubicBezTo>
                  <a:pt x="73" y="168"/>
                  <a:pt x="73" y="168"/>
                  <a:pt x="73" y="168"/>
                </a:cubicBezTo>
                <a:cubicBezTo>
                  <a:pt x="67" y="174"/>
                  <a:pt x="67" y="174"/>
                  <a:pt x="67" y="174"/>
                </a:cubicBezTo>
                <a:cubicBezTo>
                  <a:pt x="63" y="178"/>
                  <a:pt x="63" y="178"/>
                  <a:pt x="63" y="178"/>
                </a:cubicBezTo>
                <a:cubicBezTo>
                  <a:pt x="66" y="175"/>
                  <a:pt x="66" y="175"/>
                  <a:pt x="66" y="175"/>
                </a:cubicBezTo>
                <a:cubicBezTo>
                  <a:pt x="69" y="171"/>
                  <a:pt x="69" y="171"/>
                  <a:pt x="69" y="171"/>
                </a:cubicBezTo>
                <a:cubicBezTo>
                  <a:pt x="71" y="169"/>
                  <a:pt x="71" y="169"/>
                  <a:pt x="71" y="169"/>
                </a:cubicBezTo>
                <a:cubicBezTo>
                  <a:pt x="71" y="167"/>
                  <a:pt x="71" y="167"/>
                  <a:pt x="71" y="167"/>
                </a:cubicBezTo>
                <a:cubicBezTo>
                  <a:pt x="71" y="167"/>
                  <a:pt x="72" y="167"/>
                  <a:pt x="72" y="167"/>
                </a:cubicBezTo>
                <a:cubicBezTo>
                  <a:pt x="75" y="164"/>
                  <a:pt x="75" y="164"/>
                  <a:pt x="75" y="164"/>
                </a:cubicBezTo>
                <a:cubicBezTo>
                  <a:pt x="78" y="161"/>
                  <a:pt x="78" y="161"/>
                  <a:pt x="78" y="161"/>
                </a:cubicBezTo>
                <a:cubicBezTo>
                  <a:pt x="80" y="161"/>
                  <a:pt x="80" y="161"/>
                  <a:pt x="80" y="161"/>
                </a:cubicBezTo>
                <a:cubicBezTo>
                  <a:pt x="83" y="157"/>
                  <a:pt x="83" y="157"/>
                  <a:pt x="83" y="157"/>
                </a:cubicBezTo>
                <a:cubicBezTo>
                  <a:pt x="85" y="156"/>
                  <a:pt x="85" y="156"/>
                  <a:pt x="85" y="156"/>
                </a:cubicBezTo>
                <a:cubicBezTo>
                  <a:pt x="86" y="156"/>
                  <a:pt x="87" y="156"/>
                  <a:pt x="87" y="156"/>
                </a:cubicBezTo>
                <a:cubicBezTo>
                  <a:pt x="92" y="156"/>
                  <a:pt x="92" y="156"/>
                  <a:pt x="92" y="156"/>
                </a:cubicBezTo>
                <a:cubicBezTo>
                  <a:pt x="93" y="157"/>
                  <a:pt x="93" y="157"/>
                  <a:pt x="93" y="157"/>
                </a:cubicBezTo>
                <a:cubicBezTo>
                  <a:pt x="95" y="157"/>
                  <a:pt x="95" y="157"/>
                  <a:pt x="95" y="157"/>
                </a:cubicBezTo>
                <a:cubicBezTo>
                  <a:pt x="99" y="154"/>
                  <a:pt x="99" y="154"/>
                  <a:pt x="99" y="154"/>
                </a:cubicBezTo>
                <a:cubicBezTo>
                  <a:pt x="104" y="150"/>
                  <a:pt x="104" y="150"/>
                  <a:pt x="104" y="150"/>
                </a:cubicBezTo>
                <a:cubicBezTo>
                  <a:pt x="107" y="150"/>
                  <a:pt x="107" y="150"/>
                  <a:pt x="107" y="150"/>
                </a:cubicBezTo>
                <a:cubicBezTo>
                  <a:pt x="110" y="148"/>
                  <a:pt x="110" y="148"/>
                  <a:pt x="110" y="148"/>
                </a:cubicBezTo>
              </a:path>
            </a:pathLst>
          </a:custGeom>
          <a:solidFill>
            <a:srgbClr val="FFFFFF"/>
          </a:solidFill>
          <a:ln w="9525">
            <a:noFill/>
            <a:round/>
            <a:headEnd/>
            <a:tailEnd/>
          </a:ln>
        </p:spPr>
        <p:txBody>
          <a:bodyPr vert="horz" wrap="square" lIns="121682" tIns="60841" rIns="121682" bIns="60841" numCol="1" anchor="t" anchorCtr="0" compatLnSpc="1">
            <a:prstTxWarp prst="textNoShape">
              <a:avLst/>
            </a:prstTxWarp>
          </a:bodyPr>
          <a:lstStyle/>
          <a:p>
            <a:pPr defTabSz="1217615">
              <a:defRPr/>
            </a:pPr>
            <a:endParaRPr lang="en-US" sz="3190" kern="0" dirty="0">
              <a:solidFill>
                <a:srgbClr val="262626"/>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Freeform 32"/>
          <p:cNvSpPr/>
          <p:nvPr/>
        </p:nvSpPr>
        <p:spPr>
          <a:xfrm rot="5400000">
            <a:off x="5769312" y="4610472"/>
            <a:ext cx="511768" cy="85270"/>
          </a:xfrm>
          <a:custGeom>
            <a:avLst/>
            <a:gdLst/>
            <a:ahLst/>
            <a:cxnLst/>
            <a:rect l="0" t="0" r="0" b="0"/>
            <a:pathLst>
              <a:path>
                <a:moveTo>
                  <a:pt x="0" y="32211"/>
                </a:moveTo>
                <a:lnTo>
                  <a:pt x="386650" y="32211"/>
                </a:lnTo>
              </a:path>
            </a:pathLst>
          </a:custGeom>
          <a:noFill/>
          <a:ln w="12700" cap="flat" cmpd="sng" algn="ctr">
            <a:solidFill>
              <a:schemeClr val="bg1"/>
            </a:solidFill>
            <a:prstDash val="solid"/>
            <a:headEnd type="oval"/>
            <a:tailEnd type="oval"/>
          </a:ln>
          <a:effectLst/>
        </p:spPr>
        <p:txBody>
          <a:bodyPr/>
          <a:lstStyle/>
          <a:p>
            <a:endParaRPr lang="zh-CN" altLang="en-US">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Freeform 33"/>
          <p:cNvSpPr/>
          <p:nvPr/>
        </p:nvSpPr>
        <p:spPr>
          <a:xfrm rot="1255098">
            <a:off x="7021560" y="3838299"/>
            <a:ext cx="560182" cy="85270"/>
          </a:xfrm>
          <a:custGeom>
            <a:avLst/>
            <a:gdLst/>
            <a:ahLst/>
            <a:cxnLst/>
            <a:rect l="0" t="0" r="0" b="0"/>
            <a:pathLst>
              <a:path>
                <a:moveTo>
                  <a:pt x="0" y="32211"/>
                </a:moveTo>
                <a:lnTo>
                  <a:pt x="423229" y="32211"/>
                </a:lnTo>
              </a:path>
            </a:pathLst>
          </a:custGeom>
          <a:noFill/>
          <a:ln w="12700" cap="flat" cmpd="sng" algn="ctr">
            <a:solidFill>
              <a:schemeClr val="bg1"/>
            </a:solidFill>
            <a:prstDash val="solid"/>
            <a:headEnd type="oval"/>
            <a:tailEnd type="oval"/>
          </a:ln>
          <a:effectLst/>
        </p:spPr>
        <p:txBody>
          <a:bodyPr/>
          <a:lstStyle/>
          <a:p>
            <a:endParaRPr lang="zh-CN" altLang="en-US">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Freeform 34"/>
          <p:cNvSpPr/>
          <p:nvPr/>
        </p:nvSpPr>
        <p:spPr>
          <a:xfrm rot="20196483">
            <a:off x="7045021" y="2598197"/>
            <a:ext cx="511768" cy="85270"/>
          </a:xfrm>
          <a:custGeom>
            <a:avLst/>
            <a:gdLst/>
            <a:ahLst/>
            <a:cxnLst/>
            <a:rect l="0" t="0" r="0" b="0"/>
            <a:pathLst>
              <a:path>
                <a:moveTo>
                  <a:pt x="0" y="32211"/>
                </a:moveTo>
                <a:lnTo>
                  <a:pt x="386650" y="32211"/>
                </a:lnTo>
              </a:path>
            </a:pathLst>
          </a:custGeom>
          <a:noFill/>
          <a:ln w="12700" cap="flat" cmpd="sng" algn="ctr">
            <a:solidFill>
              <a:schemeClr val="bg1"/>
            </a:solidFill>
            <a:prstDash val="solid"/>
            <a:headEnd type="oval"/>
            <a:tailEnd type="oval"/>
          </a:ln>
          <a:effectLst/>
        </p:spPr>
        <p:txBody>
          <a:bodyPr/>
          <a:lstStyle/>
          <a:p>
            <a:endParaRPr lang="zh-CN" altLang="en-US">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Freeform 35"/>
          <p:cNvSpPr/>
          <p:nvPr/>
        </p:nvSpPr>
        <p:spPr>
          <a:xfrm rot="19283161" flipH="1">
            <a:off x="4627488" y="4031303"/>
            <a:ext cx="511768" cy="85270"/>
          </a:xfrm>
          <a:custGeom>
            <a:avLst/>
            <a:gdLst/>
            <a:ahLst/>
            <a:cxnLst/>
            <a:rect l="0" t="0" r="0" b="0"/>
            <a:pathLst>
              <a:path>
                <a:moveTo>
                  <a:pt x="0" y="32211"/>
                </a:moveTo>
                <a:lnTo>
                  <a:pt x="386650" y="32211"/>
                </a:lnTo>
              </a:path>
            </a:pathLst>
          </a:custGeom>
          <a:noFill/>
          <a:ln w="12700" cap="flat" cmpd="sng" algn="ctr">
            <a:solidFill>
              <a:schemeClr val="bg1"/>
            </a:solidFill>
            <a:prstDash val="solid"/>
            <a:headEnd type="oval"/>
            <a:tailEnd type="oval"/>
          </a:ln>
          <a:effectLst/>
        </p:spPr>
        <p:txBody>
          <a:bodyPr/>
          <a:lstStyle/>
          <a:p>
            <a:endParaRPr lang="zh-CN" altLang="en-US">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19" name="Freeform 37"/>
          <p:cNvSpPr/>
          <p:nvPr/>
        </p:nvSpPr>
        <p:spPr>
          <a:xfrm rot="1328443" flipH="1">
            <a:off x="4433273" y="2738983"/>
            <a:ext cx="511768" cy="85270"/>
          </a:xfrm>
          <a:custGeom>
            <a:avLst/>
            <a:gdLst/>
            <a:ahLst/>
            <a:cxnLst/>
            <a:rect l="0" t="0" r="0" b="0"/>
            <a:pathLst>
              <a:path>
                <a:moveTo>
                  <a:pt x="0" y="32211"/>
                </a:moveTo>
                <a:lnTo>
                  <a:pt x="386650" y="32211"/>
                </a:lnTo>
              </a:path>
            </a:pathLst>
          </a:custGeom>
          <a:noFill/>
          <a:ln w="12700" cap="flat" cmpd="sng" algn="ctr">
            <a:solidFill>
              <a:schemeClr val="bg1"/>
            </a:solidFill>
            <a:prstDash val="solid"/>
            <a:headEnd type="oval"/>
            <a:tailEnd type="oval"/>
          </a:ln>
          <a:effectLst/>
        </p:spPr>
        <p:txBody>
          <a:bodyPr/>
          <a:lstStyle/>
          <a:p>
            <a:endParaRPr lang="zh-CN" altLang="en-US">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TextBox 13"/>
          <p:cNvSpPr txBox="1"/>
          <p:nvPr/>
        </p:nvSpPr>
        <p:spPr>
          <a:xfrm>
            <a:off x="3284486" y="2182851"/>
            <a:ext cx="802628" cy="246221"/>
          </a:xfrm>
          <a:prstGeom prst="rect">
            <a:avLst/>
          </a:prstGeom>
          <a:noFill/>
        </p:spPr>
        <p:txBody>
          <a:bodyPr wrap="square" lIns="0" tIns="0" rIns="0" bIns="0" rtlCol="0" anchor="t" anchorCtr="0">
            <a:spAutoFit/>
          </a:bodyPr>
          <a:lstStyle/>
          <a:p>
            <a:pPr algn="ctr" defTabSz="1216817">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陈俊杉</a:t>
            </a:r>
            <a:endParaRPr 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TextBox 13"/>
          <p:cNvSpPr txBox="1"/>
          <p:nvPr/>
        </p:nvSpPr>
        <p:spPr>
          <a:xfrm>
            <a:off x="1043447" y="2825215"/>
            <a:ext cx="1991611" cy="184666"/>
          </a:xfrm>
          <a:prstGeom prst="rect">
            <a:avLst/>
          </a:prstGeom>
          <a:noFill/>
        </p:spPr>
        <p:txBody>
          <a:bodyPr wrap="square" lIns="0" tIns="0" rIns="0" bIns="0" rtlCol="0" anchor="t" anchorCtr="0">
            <a:spAutoFit/>
          </a:bodyPr>
          <a:lstStyle/>
          <a:p>
            <a:pPr algn="r" defTabSz="1216817">
              <a:spcBef>
                <a:spcPct val="20000"/>
              </a:spcBef>
              <a:defRPr/>
            </a:pPr>
            <a:r>
              <a:rPr lang="en-US" altLang="zh-CN" sz="12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uml</a:t>
            </a:r>
            <a:r>
              <a:rPr lang="zh-CN" altLang="en-US" sz="12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构图</a:t>
            </a:r>
            <a:r>
              <a:rPr lang="en-US" altLang="zh-CN" sz="12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&amp;ppt</a:t>
            </a:r>
            <a:r>
              <a:rPr lang="zh-CN" altLang="en-US" sz="1200" dirty="0">
                <a:solidFill>
                  <a:prstClr val="white"/>
                </a:solidFill>
                <a:latin typeface="Arial" panose="020B0604020202020204" pitchFamily="34" charset="0"/>
                <a:ea typeface="微软雅黑" panose="020B0503020204020204" pitchFamily="34" charset="-122"/>
                <a:sym typeface="Arial" panose="020B0604020202020204" pitchFamily="34" charset="0"/>
              </a:rPr>
              <a:t>检查</a:t>
            </a:r>
            <a:r>
              <a:rPr lang="en-US" altLang="zh-CN" sz="12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&amp;</a:t>
            </a:r>
            <a:r>
              <a:rPr lang="zh-CN" altLang="en-US" sz="12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资料查询</a:t>
            </a:r>
            <a:endParaRPr lang="en-US" altLang="zh-CN" sz="12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TextBox 13"/>
          <p:cNvSpPr txBox="1"/>
          <p:nvPr/>
        </p:nvSpPr>
        <p:spPr>
          <a:xfrm>
            <a:off x="7990720" y="2253889"/>
            <a:ext cx="761416" cy="246221"/>
          </a:xfrm>
          <a:prstGeom prst="rect">
            <a:avLst/>
          </a:prstGeom>
          <a:noFill/>
        </p:spPr>
        <p:txBody>
          <a:bodyPr wrap="square" lIns="0" tIns="0" rIns="0" bIns="0" rtlCol="0" anchor="t" anchorCtr="0">
            <a:spAutoFit/>
          </a:bodyPr>
          <a:lstStyle/>
          <a:p>
            <a:pPr algn="ctr" defTabSz="1216817">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陈安侍</a:t>
            </a:r>
            <a:endParaRPr 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TextBox 13"/>
          <p:cNvSpPr txBox="1"/>
          <p:nvPr/>
        </p:nvSpPr>
        <p:spPr>
          <a:xfrm>
            <a:off x="9021521" y="2894209"/>
            <a:ext cx="2060668" cy="184666"/>
          </a:xfrm>
          <a:prstGeom prst="rect">
            <a:avLst/>
          </a:prstGeom>
          <a:noFill/>
        </p:spPr>
        <p:txBody>
          <a:bodyPr wrap="square" lIns="0" tIns="0" rIns="0" bIns="0" rtlCol="0" anchor="t" anchorCtr="0">
            <a:spAutoFit/>
          </a:bodyPr>
          <a:lstStyle/>
          <a:p>
            <a:pPr defTabSz="1216817">
              <a:spcBef>
                <a:spcPct val="20000"/>
              </a:spcBef>
              <a:defRPr/>
            </a:pPr>
            <a:r>
              <a:rPr lang="en-US" altLang="zh-CN" sz="12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Ppt</a:t>
            </a:r>
            <a:r>
              <a:rPr lang="zh-CN" altLang="en-US" sz="12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审核</a:t>
            </a:r>
            <a:r>
              <a:rPr lang="en-US" altLang="zh-CN" sz="12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&amp;</a:t>
            </a:r>
            <a:r>
              <a:rPr lang="zh-CN" altLang="en-US" sz="12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资料查询</a:t>
            </a:r>
            <a:endParaRPr lang="en-US" altLang="zh-CN" sz="12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TextBox 13"/>
          <p:cNvSpPr txBox="1"/>
          <p:nvPr/>
        </p:nvSpPr>
        <p:spPr>
          <a:xfrm>
            <a:off x="3705395" y="4523589"/>
            <a:ext cx="802628" cy="246221"/>
          </a:xfrm>
          <a:prstGeom prst="rect">
            <a:avLst/>
          </a:prstGeom>
          <a:noFill/>
        </p:spPr>
        <p:txBody>
          <a:bodyPr wrap="square" lIns="0" tIns="0" rIns="0" bIns="0" rtlCol="0" anchor="t" anchorCtr="0">
            <a:spAutoFit/>
          </a:bodyPr>
          <a:lstStyle/>
          <a:p>
            <a:pPr algn="ctr" defTabSz="1216817">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杨溢</a:t>
            </a:r>
            <a:endParaRPr 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TextBox 13"/>
          <p:cNvSpPr txBox="1"/>
          <p:nvPr/>
        </p:nvSpPr>
        <p:spPr>
          <a:xfrm>
            <a:off x="1480664" y="4908991"/>
            <a:ext cx="1991611" cy="184666"/>
          </a:xfrm>
          <a:prstGeom prst="rect">
            <a:avLst/>
          </a:prstGeom>
          <a:noFill/>
        </p:spPr>
        <p:txBody>
          <a:bodyPr wrap="square" lIns="0" tIns="0" rIns="0" bIns="0" rtlCol="0" anchor="t" anchorCtr="0">
            <a:spAutoFit/>
          </a:bodyPr>
          <a:lstStyle/>
          <a:p>
            <a:pPr algn="r" defTabSz="1216817">
              <a:spcBef>
                <a:spcPct val="20000"/>
              </a:spcBef>
              <a:defRPr/>
            </a:pPr>
            <a:r>
              <a:rPr lang="en-US" altLang="zh-CN" sz="1200" dirty="0">
                <a:solidFill>
                  <a:prstClr val="white"/>
                </a:solidFill>
                <a:latin typeface="Arial" panose="020B0604020202020204" pitchFamily="34" charset="0"/>
                <a:ea typeface="微软雅黑" panose="020B0503020204020204" pitchFamily="34" charset="-122"/>
                <a:sym typeface="Arial" panose="020B0604020202020204" pitchFamily="34" charset="0"/>
              </a:rPr>
              <a:t>uml</a:t>
            </a:r>
            <a:r>
              <a:rPr lang="zh-CN" altLang="en-US" sz="1200" dirty="0">
                <a:solidFill>
                  <a:prstClr val="white"/>
                </a:solidFill>
                <a:latin typeface="Arial" panose="020B0604020202020204" pitchFamily="34" charset="0"/>
                <a:ea typeface="微软雅黑" panose="020B0503020204020204" pitchFamily="34" charset="-122"/>
                <a:sym typeface="Arial" panose="020B0604020202020204" pitchFamily="34" charset="0"/>
              </a:rPr>
              <a:t>构图</a:t>
            </a:r>
            <a:r>
              <a:rPr lang="en-US" altLang="zh-CN" sz="1200" dirty="0">
                <a:solidFill>
                  <a:prstClr val="white"/>
                </a:solidFill>
                <a:latin typeface="Arial" panose="020B0604020202020204" pitchFamily="34" charset="0"/>
                <a:ea typeface="微软雅黑" panose="020B0503020204020204" pitchFamily="34" charset="-122"/>
                <a:sym typeface="Arial" panose="020B0604020202020204" pitchFamily="34" charset="0"/>
              </a:rPr>
              <a:t>&amp;ppt</a:t>
            </a:r>
            <a:r>
              <a:rPr lang="zh-CN" altLang="en-US" sz="1200" dirty="0">
                <a:solidFill>
                  <a:prstClr val="white"/>
                </a:solidFill>
                <a:latin typeface="Arial" panose="020B0604020202020204" pitchFamily="34" charset="0"/>
                <a:ea typeface="微软雅黑" panose="020B0503020204020204" pitchFamily="34" charset="-122"/>
                <a:sym typeface="Arial" panose="020B0604020202020204" pitchFamily="34" charset="0"/>
              </a:rPr>
              <a:t>检查</a:t>
            </a:r>
            <a:r>
              <a:rPr lang="en-US" altLang="zh-CN" sz="1200" dirty="0">
                <a:solidFill>
                  <a:prstClr val="white"/>
                </a:solidFill>
                <a:latin typeface="Arial" panose="020B0604020202020204" pitchFamily="34" charset="0"/>
                <a:ea typeface="微软雅黑" panose="020B0503020204020204" pitchFamily="34" charset="-122"/>
                <a:sym typeface="Arial" panose="020B0604020202020204" pitchFamily="34" charset="0"/>
              </a:rPr>
              <a:t>&amp;</a:t>
            </a:r>
            <a:r>
              <a:rPr lang="zh-CN" altLang="en-US" sz="1200" dirty="0">
                <a:solidFill>
                  <a:prstClr val="white"/>
                </a:solidFill>
                <a:latin typeface="Arial" panose="020B0604020202020204" pitchFamily="34" charset="0"/>
                <a:ea typeface="微软雅黑" panose="020B0503020204020204" pitchFamily="34" charset="-122"/>
                <a:sym typeface="Arial" panose="020B0604020202020204" pitchFamily="34" charset="0"/>
              </a:rPr>
              <a:t>资料查询</a:t>
            </a:r>
            <a:endParaRPr lang="en-US" altLang="zh-CN" sz="12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TextBox 13"/>
          <p:cNvSpPr txBox="1"/>
          <p:nvPr/>
        </p:nvSpPr>
        <p:spPr>
          <a:xfrm>
            <a:off x="7784348" y="4151002"/>
            <a:ext cx="761416" cy="246221"/>
          </a:xfrm>
          <a:prstGeom prst="rect">
            <a:avLst/>
          </a:prstGeom>
          <a:noFill/>
        </p:spPr>
        <p:txBody>
          <a:bodyPr wrap="square" lIns="0" tIns="0" rIns="0" bIns="0" rtlCol="0" anchor="t" anchorCtr="0">
            <a:spAutoFit/>
          </a:bodyPr>
          <a:lstStyle/>
          <a:p>
            <a:pPr algn="ctr" defTabSz="1216817">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严翔宇</a:t>
            </a:r>
            <a:endParaRPr 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TextBox 13"/>
          <p:cNvSpPr txBox="1"/>
          <p:nvPr/>
        </p:nvSpPr>
        <p:spPr>
          <a:xfrm>
            <a:off x="8448656" y="4724325"/>
            <a:ext cx="2060668" cy="184666"/>
          </a:xfrm>
          <a:prstGeom prst="rect">
            <a:avLst/>
          </a:prstGeom>
          <a:noFill/>
        </p:spPr>
        <p:txBody>
          <a:bodyPr wrap="square" lIns="0" tIns="0" rIns="0" bIns="0" rtlCol="0" anchor="t" anchorCtr="0">
            <a:spAutoFit/>
          </a:bodyPr>
          <a:lstStyle/>
          <a:p>
            <a:pPr algn="r" defTabSz="1216817">
              <a:spcBef>
                <a:spcPct val="20000"/>
              </a:spcBef>
              <a:defRPr/>
            </a:pPr>
            <a:r>
              <a:rPr lang="en-US" altLang="zh-CN" sz="1200" dirty="0">
                <a:solidFill>
                  <a:prstClr val="white"/>
                </a:solidFill>
                <a:latin typeface="Arial" panose="020B0604020202020204" pitchFamily="34" charset="0"/>
                <a:ea typeface="微软雅黑" panose="020B0503020204020204" pitchFamily="34" charset="-122"/>
                <a:sym typeface="Arial" panose="020B0604020202020204" pitchFamily="34" charset="0"/>
              </a:rPr>
              <a:t>uml</a:t>
            </a:r>
            <a:r>
              <a:rPr lang="zh-CN" altLang="en-US" sz="1200" dirty="0">
                <a:solidFill>
                  <a:prstClr val="white"/>
                </a:solidFill>
                <a:latin typeface="Arial" panose="020B0604020202020204" pitchFamily="34" charset="0"/>
                <a:ea typeface="微软雅黑" panose="020B0503020204020204" pitchFamily="34" charset="-122"/>
                <a:sym typeface="Arial" panose="020B0604020202020204" pitchFamily="34" charset="0"/>
              </a:rPr>
              <a:t>构图</a:t>
            </a:r>
            <a:r>
              <a:rPr lang="en-US" altLang="zh-CN" sz="1200" dirty="0">
                <a:solidFill>
                  <a:prstClr val="white"/>
                </a:solidFill>
                <a:latin typeface="Arial" panose="020B0604020202020204" pitchFamily="34" charset="0"/>
                <a:ea typeface="微软雅黑" panose="020B0503020204020204" pitchFamily="34" charset="-122"/>
                <a:sym typeface="Arial" panose="020B0604020202020204" pitchFamily="34" charset="0"/>
              </a:rPr>
              <a:t>&amp;ppt</a:t>
            </a:r>
            <a:r>
              <a:rPr lang="zh-CN" altLang="en-US" sz="1200" dirty="0">
                <a:solidFill>
                  <a:prstClr val="white"/>
                </a:solidFill>
                <a:latin typeface="Arial" panose="020B0604020202020204" pitchFamily="34" charset="0"/>
                <a:ea typeface="微软雅黑" panose="020B0503020204020204" pitchFamily="34" charset="-122"/>
                <a:sym typeface="Arial" panose="020B0604020202020204" pitchFamily="34" charset="0"/>
              </a:rPr>
              <a:t>检查</a:t>
            </a:r>
            <a:r>
              <a:rPr lang="en-US" altLang="zh-CN" sz="1200" dirty="0">
                <a:solidFill>
                  <a:prstClr val="white"/>
                </a:solidFill>
                <a:latin typeface="Arial" panose="020B0604020202020204" pitchFamily="34" charset="0"/>
                <a:ea typeface="微软雅黑" panose="020B0503020204020204" pitchFamily="34" charset="-122"/>
                <a:sym typeface="Arial" panose="020B0604020202020204" pitchFamily="34" charset="0"/>
              </a:rPr>
              <a:t>&amp;</a:t>
            </a:r>
            <a:r>
              <a:rPr lang="zh-CN" altLang="en-US" sz="1200" dirty="0">
                <a:solidFill>
                  <a:prstClr val="white"/>
                </a:solidFill>
                <a:latin typeface="Arial" panose="020B0604020202020204" pitchFamily="34" charset="0"/>
                <a:ea typeface="微软雅黑" panose="020B0503020204020204" pitchFamily="34" charset="-122"/>
                <a:sym typeface="Arial" panose="020B0604020202020204" pitchFamily="34" charset="0"/>
              </a:rPr>
              <a:t>资料查询</a:t>
            </a:r>
            <a:endParaRPr lang="en-US" altLang="zh-CN" sz="12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TextBox 13"/>
          <p:cNvSpPr txBox="1"/>
          <p:nvPr/>
        </p:nvSpPr>
        <p:spPr>
          <a:xfrm>
            <a:off x="5644486" y="5334655"/>
            <a:ext cx="761416" cy="246221"/>
          </a:xfrm>
          <a:prstGeom prst="rect">
            <a:avLst/>
          </a:prstGeom>
          <a:noFill/>
        </p:spPr>
        <p:txBody>
          <a:bodyPr wrap="square" lIns="0" tIns="0" rIns="0" bIns="0" rtlCol="0" anchor="t" anchorCtr="0">
            <a:spAutoFit/>
          </a:bodyPr>
          <a:lstStyle/>
          <a:p>
            <a:pPr algn="ctr" defTabSz="1216817">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陈维</a:t>
            </a:r>
            <a:endParaRPr 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TextBox 13"/>
          <p:cNvSpPr txBox="1"/>
          <p:nvPr/>
        </p:nvSpPr>
        <p:spPr>
          <a:xfrm>
            <a:off x="5982899" y="5745791"/>
            <a:ext cx="2060668" cy="184666"/>
          </a:xfrm>
          <a:prstGeom prst="rect">
            <a:avLst/>
          </a:prstGeom>
          <a:noFill/>
        </p:spPr>
        <p:txBody>
          <a:bodyPr wrap="square" lIns="0" tIns="0" rIns="0" bIns="0" rtlCol="0" anchor="t" anchorCtr="0">
            <a:spAutoFit/>
          </a:bodyPr>
          <a:lstStyle/>
          <a:p>
            <a:pPr algn="r" defTabSz="1216817">
              <a:spcBef>
                <a:spcPct val="20000"/>
              </a:spcBef>
              <a:defRPr/>
            </a:pPr>
            <a:r>
              <a:rPr lang="en-US" altLang="zh-CN" sz="12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Ppt</a:t>
            </a:r>
            <a:r>
              <a:rPr lang="zh-CN" altLang="en-US" sz="12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制作整理</a:t>
            </a:r>
            <a:r>
              <a:rPr lang="en-US" altLang="zh-CN" sz="12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&amp;</a:t>
            </a:r>
            <a:r>
              <a:rPr lang="zh-CN" altLang="en-US" sz="12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资料查询</a:t>
            </a:r>
            <a:endParaRPr lang="en-US" altLang="zh-CN" sz="12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780278340"/>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评分绩效</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13" name="Oval 8"/>
          <p:cNvSpPr/>
          <p:nvPr/>
        </p:nvSpPr>
        <p:spPr>
          <a:xfrm>
            <a:off x="3711261" y="3732813"/>
            <a:ext cx="772180" cy="772181"/>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altLang="zh-CN" sz="16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Oval 18"/>
          <p:cNvSpPr/>
          <p:nvPr/>
        </p:nvSpPr>
        <p:spPr>
          <a:xfrm>
            <a:off x="1723305" y="3732813"/>
            <a:ext cx="772180" cy="772181"/>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tabLst>
                <a:tab pos="723900" algn="l"/>
                <a:tab pos="1447800" algn="l"/>
              </a:tabLst>
            </a:pPr>
            <a:r>
              <a:rPr lang="en-US" sz="16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rPr>
              <a:t>	</a:t>
            </a:r>
          </a:p>
        </p:txBody>
      </p:sp>
      <p:sp>
        <p:nvSpPr>
          <p:cNvPr id="15" name="Oval 31"/>
          <p:cNvSpPr/>
          <p:nvPr/>
        </p:nvSpPr>
        <p:spPr>
          <a:xfrm>
            <a:off x="5699218" y="3746710"/>
            <a:ext cx="772180" cy="772181"/>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altLang="zh-CN" sz="16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Oval 35"/>
          <p:cNvSpPr/>
          <p:nvPr/>
        </p:nvSpPr>
        <p:spPr>
          <a:xfrm>
            <a:off x="9675130" y="3746710"/>
            <a:ext cx="772180" cy="772181"/>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Arc 39"/>
          <p:cNvSpPr/>
          <p:nvPr/>
        </p:nvSpPr>
        <p:spPr>
          <a:xfrm rot="5400000" flipV="1">
            <a:off x="1613382" y="3605060"/>
            <a:ext cx="1030193" cy="1030192"/>
          </a:xfrm>
          <a:prstGeom prst="arc">
            <a:avLst/>
          </a:prstGeom>
          <a:noFill/>
          <a:ln w="38100" cap="flat" cmpd="sng" algn="ctr">
            <a:solidFill>
              <a:schemeClr val="bg1"/>
            </a:solidFill>
            <a:prstDash val="solid"/>
            <a:headEnd type="none"/>
            <a:tailEnd type="oval"/>
          </a:ln>
          <a:effectLst/>
        </p:spPr>
        <p:txBody>
          <a:bodyPr rtlCol="0" anchor="ctr"/>
          <a:lstStyle/>
          <a:p>
            <a:pPr algn="ctr" defTabSz="1217491">
              <a:defRPr/>
            </a:pPr>
            <a:endParaRPr lang="en-US" sz="3190" kern="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8" name="Straight Connector 40"/>
          <p:cNvCxnSpPr/>
          <p:nvPr/>
        </p:nvCxnSpPr>
        <p:spPr>
          <a:xfrm>
            <a:off x="597663" y="4138965"/>
            <a:ext cx="1041767" cy="1448"/>
          </a:xfrm>
          <a:prstGeom prst="line">
            <a:avLst/>
          </a:prstGeom>
          <a:noFill/>
          <a:ln w="38100" cap="flat" cmpd="sng" algn="ctr">
            <a:solidFill>
              <a:schemeClr val="bg1"/>
            </a:solidFill>
            <a:prstDash val="solid"/>
            <a:headEnd type="oval"/>
          </a:ln>
          <a:effectLst/>
        </p:spPr>
      </p:cxnSp>
      <p:grpSp>
        <p:nvGrpSpPr>
          <p:cNvPr id="19" name="Group 47"/>
          <p:cNvGrpSpPr/>
          <p:nvPr/>
        </p:nvGrpSpPr>
        <p:grpSpPr>
          <a:xfrm>
            <a:off x="1584338" y="3604094"/>
            <a:ext cx="3048618" cy="1059141"/>
            <a:chOff x="1376543" y="2321386"/>
            <a:chExt cx="2786064" cy="967925"/>
          </a:xfrm>
        </p:grpSpPr>
        <p:sp>
          <p:nvSpPr>
            <p:cNvPr id="20" name="Arc 3"/>
            <p:cNvSpPr/>
            <p:nvPr/>
          </p:nvSpPr>
          <p:spPr>
            <a:xfrm rot="5400000" flipV="1">
              <a:off x="3221137" y="2321386"/>
              <a:ext cx="941470" cy="941470"/>
            </a:xfrm>
            <a:prstGeom prst="arc">
              <a:avLst/>
            </a:prstGeom>
            <a:noFill/>
            <a:ln w="38100" cap="flat" cmpd="sng" algn="ctr">
              <a:solidFill>
                <a:schemeClr val="bg1"/>
              </a:solidFill>
              <a:prstDash val="solid"/>
              <a:headEnd type="none"/>
              <a:tailEnd type="oval"/>
            </a:ln>
            <a:effectLst/>
          </p:spPr>
          <p:txBody>
            <a:bodyPr rtlCol="0" anchor="ctr"/>
            <a:lstStyle/>
            <a:p>
              <a:pPr algn="ctr" defTabSz="1217491">
                <a:defRPr/>
              </a:pPr>
              <a:endParaRPr lang="en-US" sz="3190" kern="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21" name="Straight Connector 5"/>
            <p:cNvCxnSpPr/>
            <p:nvPr/>
          </p:nvCxnSpPr>
          <p:spPr>
            <a:xfrm>
              <a:off x="2292893" y="2809310"/>
              <a:ext cx="952048" cy="1323"/>
            </a:xfrm>
            <a:prstGeom prst="line">
              <a:avLst/>
            </a:prstGeom>
            <a:noFill/>
            <a:ln w="38100" cap="flat" cmpd="sng" algn="ctr">
              <a:solidFill>
                <a:schemeClr val="bg1"/>
              </a:solidFill>
              <a:prstDash val="solid"/>
            </a:ln>
            <a:effectLst/>
          </p:spPr>
        </p:cxnSp>
        <p:sp>
          <p:nvSpPr>
            <p:cNvPr id="23" name="Arc 6"/>
            <p:cNvSpPr/>
            <p:nvPr/>
          </p:nvSpPr>
          <p:spPr>
            <a:xfrm rot="5400000" flipH="1">
              <a:off x="1376543" y="2347841"/>
              <a:ext cx="941470" cy="941470"/>
            </a:xfrm>
            <a:prstGeom prst="arc">
              <a:avLst/>
            </a:prstGeom>
            <a:noFill/>
            <a:ln w="38100" cap="flat" cmpd="sng" algn="ctr">
              <a:solidFill>
                <a:schemeClr val="bg1"/>
              </a:solidFill>
              <a:prstDash val="solid"/>
              <a:headEnd type="none"/>
              <a:tailEnd type="none"/>
            </a:ln>
            <a:effectLst/>
          </p:spPr>
          <p:txBody>
            <a:bodyPr rtlCol="0" anchor="ctr"/>
            <a:lstStyle/>
            <a:p>
              <a:pPr algn="ctr" defTabSz="1217491">
                <a:defRPr/>
              </a:pPr>
              <a:endParaRPr lang="en-US" sz="3190" kern="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cxnSp>
        <p:nvCxnSpPr>
          <p:cNvPr id="24" name="Straight Connector 49"/>
          <p:cNvCxnSpPr/>
          <p:nvPr/>
        </p:nvCxnSpPr>
        <p:spPr>
          <a:xfrm rot="5400000">
            <a:off x="1605636" y="3113435"/>
            <a:ext cx="1041768" cy="1447"/>
          </a:xfrm>
          <a:prstGeom prst="line">
            <a:avLst/>
          </a:prstGeom>
          <a:noFill/>
          <a:ln w="38100" cap="flat" cmpd="sng" algn="ctr">
            <a:solidFill>
              <a:schemeClr val="bg1"/>
            </a:solidFill>
            <a:prstDash val="solid"/>
            <a:headEnd type="none"/>
          </a:ln>
          <a:effectLst/>
        </p:spPr>
      </p:cxnSp>
      <p:grpSp>
        <p:nvGrpSpPr>
          <p:cNvPr id="25" name="Group 27"/>
          <p:cNvGrpSpPr/>
          <p:nvPr/>
        </p:nvGrpSpPr>
        <p:grpSpPr>
          <a:xfrm>
            <a:off x="3571584" y="3604094"/>
            <a:ext cx="3048618" cy="1059141"/>
            <a:chOff x="2586036" y="2266950"/>
            <a:chExt cx="3344864" cy="1162061"/>
          </a:xfrm>
        </p:grpSpPr>
        <p:sp>
          <p:nvSpPr>
            <p:cNvPr id="26" name="Arc 28"/>
            <p:cNvSpPr/>
            <p:nvPr/>
          </p:nvSpPr>
          <p:spPr>
            <a:xfrm rot="5400000" flipV="1">
              <a:off x="4800600" y="2266950"/>
              <a:ext cx="1130300" cy="1130300"/>
            </a:xfrm>
            <a:prstGeom prst="arc">
              <a:avLst/>
            </a:prstGeom>
            <a:noFill/>
            <a:ln w="38100" cap="flat" cmpd="sng" algn="ctr">
              <a:solidFill>
                <a:schemeClr val="bg1"/>
              </a:solidFill>
              <a:prstDash val="solid"/>
              <a:headEnd type="none"/>
              <a:tailEnd type="oval"/>
            </a:ln>
            <a:effectLst/>
          </p:spPr>
          <p:txBody>
            <a:bodyPr rtlCol="0" anchor="ctr"/>
            <a:lstStyle/>
            <a:p>
              <a:pPr algn="ctr" defTabSz="1217491">
                <a:defRPr/>
              </a:pPr>
              <a:endParaRPr lang="en-US" sz="3190" kern="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27" name="Straight Connector 29"/>
            <p:cNvCxnSpPr/>
            <p:nvPr/>
          </p:nvCxnSpPr>
          <p:spPr>
            <a:xfrm>
              <a:off x="3686178" y="2852737"/>
              <a:ext cx="1143000" cy="1588"/>
            </a:xfrm>
            <a:prstGeom prst="line">
              <a:avLst/>
            </a:prstGeom>
            <a:noFill/>
            <a:ln w="38100" cap="flat" cmpd="sng" algn="ctr">
              <a:solidFill>
                <a:schemeClr val="bg1"/>
              </a:solidFill>
              <a:prstDash val="solid"/>
            </a:ln>
            <a:effectLst/>
          </p:spPr>
        </p:cxnSp>
        <p:sp>
          <p:nvSpPr>
            <p:cNvPr id="28" name="Arc 30"/>
            <p:cNvSpPr/>
            <p:nvPr/>
          </p:nvSpPr>
          <p:spPr>
            <a:xfrm rot="5400000" flipH="1">
              <a:off x="2586036" y="2298711"/>
              <a:ext cx="1130300" cy="1130300"/>
            </a:xfrm>
            <a:prstGeom prst="arc">
              <a:avLst/>
            </a:prstGeom>
            <a:noFill/>
            <a:ln w="38100" cap="flat" cmpd="sng" algn="ctr">
              <a:solidFill>
                <a:schemeClr val="bg1"/>
              </a:solidFill>
              <a:prstDash val="solid"/>
              <a:headEnd type="none"/>
              <a:tailEnd type="none"/>
            </a:ln>
            <a:effectLst/>
          </p:spPr>
          <p:txBody>
            <a:bodyPr rtlCol="0" anchor="ctr"/>
            <a:lstStyle/>
            <a:p>
              <a:pPr algn="ctr" defTabSz="1217491">
                <a:defRPr/>
              </a:pPr>
              <a:endParaRPr lang="en-US" sz="3190" kern="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cxnSp>
        <p:nvCxnSpPr>
          <p:cNvPr id="29" name="Straight Connector 50"/>
          <p:cNvCxnSpPr/>
          <p:nvPr/>
        </p:nvCxnSpPr>
        <p:spPr>
          <a:xfrm rot="5400000">
            <a:off x="3588381" y="3113435"/>
            <a:ext cx="1041768" cy="1447"/>
          </a:xfrm>
          <a:prstGeom prst="line">
            <a:avLst/>
          </a:prstGeom>
          <a:noFill/>
          <a:ln w="38100" cap="flat" cmpd="sng" algn="ctr">
            <a:solidFill>
              <a:schemeClr val="bg1"/>
            </a:solidFill>
            <a:prstDash val="solid"/>
            <a:headEnd type="none"/>
          </a:ln>
          <a:effectLst/>
        </p:spPr>
      </p:cxnSp>
      <p:grpSp>
        <p:nvGrpSpPr>
          <p:cNvPr id="30" name="Group 34"/>
          <p:cNvGrpSpPr/>
          <p:nvPr/>
        </p:nvGrpSpPr>
        <p:grpSpPr>
          <a:xfrm>
            <a:off x="5544937" y="3604094"/>
            <a:ext cx="3048619" cy="1059141"/>
            <a:chOff x="2586036" y="2266950"/>
            <a:chExt cx="3344864" cy="1162061"/>
          </a:xfrm>
        </p:grpSpPr>
        <p:sp>
          <p:nvSpPr>
            <p:cNvPr id="31" name="Arc 36"/>
            <p:cNvSpPr/>
            <p:nvPr/>
          </p:nvSpPr>
          <p:spPr>
            <a:xfrm rot="5400000" flipV="1">
              <a:off x="4800600" y="2266950"/>
              <a:ext cx="1130300" cy="1130300"/>
            </a:xfrm>
            <a:prstGeom prst="arc">
              <a:avLst/>
            </a:prstGeom>
            <a:noFill/>
            <a:ln w="38100" cap="flat" cmpd="sng" algn="ctr">
              <a:solidFill>
                <a:schemeClr val="bg1"/>
              </a:solidFill>
              <a:prstDash val="solid"/>
              <a:headEnd type="none"/>
              <a:tailEnd type="oval"/>
            </a:ln>
            <a:effectLst/>
          </p:spPr>
          <p:txBody>
            <a:bodyPr rtlCol="0" anchor="ctr"/>
            <a:lstStyle/>
            <a:p>
              <a:pPr algn="ctr" defTabSz="1217491">
                <a:defRPr/>
              </a:pPr>
              <a:endParaRPr lang="en-US" sz="3190" kern="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32" name="Straight Connector 37"/>
            <p:cNvCxnSpPr/>
            <p:nvPr/>
          </p:nvCxnSpPr>
          <p:spPr>
            <a:xfrm>
              <a:off x="3686178" y="2852737"/>
              <a:ext cx="1143000" cy="1588"/>
            </a:xfrm>
            <a:prstGeom prst="line">
              <a:avLst/>
            </a:prstGeom>
            <a:noFill/>
            <a:ln w="38100" cap="flat" cmpd="sng" algn="ctr">
              <a:solidFill>
                <a:schemeClr val="bg1"/>
              </a:solidFill>
              <a:prstDash val="solid"/>
            </a:ln>
            <a:effectLst/>
          </p:spPr>
        </p:cxnSp>
        <p:sp>
          <p:nvSpPr>
            <p:cNvPr id="33" name="Arc 38"/>
            <p:cNvSpPr/>
            <p:nvPr/>
          </p:nvSpPr>
          <p:spPr>
            <a:xfrm rot="5400000" flipH="1">
              <a:off x="2586036" y="2298711"/>
              <a:ext cx="1130300" cy="1130300"/>
            </a:xfrm>
            <a:prstGeom prst="arc">
              <a:avLst/>
            </a:prstGeom>
            <a:noFill/>
            <a:ln w="38100" cap="flat" cmpd="sng" algn="ctr">
              <a:solidFill>
                <a:schemeClr val="bg1"/>
              </a:solidFill>
              <a:prstDash val="solid"/>
              <a:headEnd type="none"/>
              <a:tailEnd type="none"/>
            </a:ln>
            <a:effectLst/>
          </p:spPr>
          <p:txBody>
            <a:bodyPr rtlCol="0" anchor="ctr"/>
            <a:lstStyle/>
            <a:p>
              <a:pPr algn="ctr" defTabSz="1217491">
                <a:defRPr/>
              </a:pPr>
              <a:endParaRPr lang="en-US" sz="3190" kern="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cxnSp>
        <p:nvCxnSpPr>
          <p:cNvPr id="34" name="Straight Connector 51"/>
          <p:cNvCxnSpPr/>
          <p:nvPr/>
        </p:nvCxnSpPr>
        <p:spPr>
          <a:xfrm rot="5400000">
            <a:off x="5566234" y="3113435"/>
            <a:ext cx="1041768" cy="1447"/>
          </a:xfrm>
          <a:prstGeom prst="line">
            <a:avLst/>
          </a:prstGeom>
          <a:noFill/>
          <a:ln w="38100" cap="flat" cmpd="sng" algn="ctr">
            <a:solidFill>
              <a:schemeClr val="bg1"/>
            </a:solidFill>
            <a:prstDash val="solid"/>
            <a:headEnd type="none"/>
          </a:ln>
          <a:effectLst/>
        </p:spPr>
      </p:cxnSp>
      <p:grpSp>
        <p:nvGrpSpPr>
          <p:cNvPr id="35" name="Group 48"/>
          <p:cNvGrpSpPr/>
          <p:nvPr/>
        </p:nvGrpSpPr>
        <p:grpSpPr>
          <a:xfrm>
            <a:off x="9524615" y="3636579"/>
            <a:ext cx="2045912" cy="1030193"/>
            <a:chOff x="6799443" y="2334613"/>
            <a:chExt cx="1869714" cy="941470"/>
          </a:xfrm>
        </p:grpSpPr>
        <p:sp>
          <p:nvSpPr>
            <p:cNvPr id="36" name="Arc 43"/>
            <p:cNvSpPr/>
            <p:nvPr/>
          </p:nvSpPr>
          <p:spPr>
            <a:xfrm rot="5400000" flipH="1">
              <a:off x="6799443" y="2334613"/>
              <a:ext cx="941470" cy="941470"/>
            </a:xfrm>
            <a:prstGeom prst="arc">
              <a:avLst/>
            </a:prstGeom>
            <a:noFill/>
            <a:ln w="38100" cap="flat" cmpd="sng" algn="ctr">
              <a:solidFill>
                <a:schemeClr val="bg1"/>
              </a:solidFill>
              <a:prstDash val="solid"/>
              <a:headEnd type="none"/>
              <a:tailEnd type="none"/>
            </a:ln>
            <a:effectLst/>
          </p:spPr>
          <p:txBody>
            <a:bodyPr rtlCol="0" anchor="ctr"/>
            <a:lstStyle/>
            <a:p>
              <a:pPr algn="ctr" defTabSz="1217491">
                <a:defRPr/>
              </a:pPr>
              <a:endParaRPr lang="en-US" sz="3190" kern="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37" name="Straight Connector 44"/>
            <p:cNvCxnSpPr/>
            <p:nvPr/>
          </p:nvCxnSpPr>
          <p:spPr>
            <a:xfrm flipH="1" flipV="1">
              <a:off x="7717109" y="2786836"/>
              <a:ext cx="952048" cy="1323"/>
            </a:xfrm>
            <a:prstGeom prst="line">
              <a:avLst/>
            </a:prstGeom>
            <a:noFill/>
            <a:ln w="38100" cap="flat" cmpd="sng" algn="ctr">
              <a:solidFill>
                <a:schemeClr val="bg1"/>
              </a:solidFill>
              <a:prstDash val="solid"/>
              <a:headEnd type="oval"/>
              <a:tailEnd type="none"/>
            </a:ln>
            <a:effectLst/>
          </p:spPr>
        </p:cxnSp>
      </p:grpSp>
      <p:cxnSp>
        <p:nvCxnSpPr>
          <p:cNvPr id="38" name="Straight Connector 52"/>
          <p:cNvCxnSpPr/>
          <p:nvPr/>
        </p:nvCxnSpPr>
        <p:spPr>
          <a:xfrm rot="5400000">
            <a:off x="9545233" y="3113435"/>
            <a:ext cx="1041768" cy="1447"/>
          </a:xfrm>
          <a:prstGeom prst="line">
            <a:avLst/>
          </a:prstGeom>
          <a:noFill/>
          <a:ln w="38100" cap="flat" cmpd="sng" algn="ctr">
            <a:solidFill>
              <a:schemeClr val="bg1"/>
            </a:solidFill>
            <a:prstDash val="solid"/>
            <a:headEnd type="none"/>
          </a:ln>
          <a:effectLst/>
        </p:spPr>
      </p:cxnSp>
      <p:sp>
        <p:nvSpPr>
          <p:cNvPr id="39" name="Oval 33"/>
          <p:cNvSpPr/>
          <p:nvPr/>
        </p:nvSpPr>
        <p:spPr>
          <a:xfrm>
            <a:off x="7687174" y="3746710"/>
            <a:ext cx="772180" cy="772181"/>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altLang="zh-CN" sz="16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0" name="Group 34"/>
          <p:cNvGrpSpPr/>
          <p:nvPr/>
        </p:nvGrpSpPr>
        <p:grpSpPr>
          <a:xfrm>
            <a:off x="7534651" y="3604094"/>
            <a:ext cx="3048619" cy="1059141"/>
            <a:chOff x="2586036" y="2266950"/>
            <a:chExt cx="3344864" cy="1162061"/>
          </a:xfrm>
        </p:grpSpPr>
        <p:sp>
          <p:nvSpPr>
            <p:cNvPr id="41" name="Arc 41"/>
            <p:cNvSpPr/>
            <p:nvPr/>
          </p:nvSpPr>
          <p:spPr>
            <a:xfrm rot="5400000" flipV="1">
              <a:off x="4800600" y="2266950"/>
              <a:ext cx="1130300" cy="1130300"/>
            </a:xfrm>
            <a:prstGeom prst="arc">
              <a:avLst/>
            </a:prstGeom>
            <a:noFill/>
            <a:ln w="38100" cap="flat" cmpd="sng" algn="ctr">
              <a:solidFill>
                <a:schemeClr val="bg1"/>
              </a:solidFill>
              <a:prstDash val="solid"/>
              <a:headEnd type="none"/>
              <a:tailEnd type="oval"/>
            </a:ln>
            <a:effectLst/>
          </p:spPr>
          <p:txBody>
            <a:bodyPr rtlCol="0" anchor="ctr"/>
            <a:lstStyle/>
            <a:p>
              <a:pPr algn="ctr" defTabSz="1217491">
                <a:defRPr/>
              </a:pPr>
              <a:endParaRPr lang="en-US" sz="3190" kern="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42" name="Straight Connector 42"/>
            <p:cNvCxnSpPr/>
            <p:nvPr/>
          </p:nvCxnSpPr>
          <p:spPr>
            <a:xfrm>
              <a:off x="3686178" y="2852737"/>
              <a:ext cx="1143000" cy="1588"/>
            </a:xfrm>
            <a:prstGeom prst="line">
              <a:avLst/>
            </a:prstGeom>
            <a:noFill/>
            <a:ln w="38100" cap="flat" cmpd="sng" algn="ctr">
              <a:solidFill>
                <a:schemeClr val="bg1"/>
              </a:solidFill>
              <a:prstDash val="solid"/>
            </a:ln>
            <a:effectLst/>
          </p:spPr>
        </p:cxnSp>
        <p:sp>
          <p:nvSpPr>
            <p:cNvPr id="43" name="Arc 45"/>
            <p:cNvSpPr/>
            <p:nvPr/>
          </p:nvSpPr>
          <p:spPr>
            <a:xfrm rot="5400000" flipH="1">
              <a:off x="2586036" y="2298711"/>
              <a:ext cx="1130300" cy="1130300"/>
            </a:xfrm>
            <a:prstGeom prst="arc">
              <a:avLst/>
            </a:prstGeom>
            <a:noFill/>
            <a:ln w="38100" cap="flat" cmpd="sng" algn="ctr">
              <a:solidFill>
                <a:schemeClr val="bg1"/>
              </a:solidFill>
              <a:prstDash val="solid"/>
              <a:headEnd type="none"/>
              <a:tailEnd type="none"/>
            </a:ln>
            <a:effectLst/>
          </p:spPr>
          <p:txBody>
            <a:bodyPr rtlCol="0" anchor="ctr"/>
            <a:lstStyle/>
            <a:p>
              <a:pPr algn="ctr" defTabSz="1217491">
                <a:defRPr/>
              </a:pPr>
              <a:endParaRPr lang="en-US" sz="3190" kern="0">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cxnSp>
        <p:nvCxnSpPr>
          <p:cNvPr id="44" name="Straight Connector 46"/>
          <p:cNvCxnSpPr/>
          <p:nvPr/>
        </p:nvCxnSpPr>
        <p:spPr>
          <a:xfrm rot="5400000">
            <a:off x="7554539" y="3113435"/>
            <a:ext cx="1041768" cy="1447"/>
          </a:xfrm>
          <a:prstGeom prst="line">
            <a:avLst/>
          </a:prstGeom>
          <a:noFill/>
          <a:ln w="38100" cap="flat" cmpd="sng" algn="ctr">
            <a:solidFill>
              <a:schemeClr val="bg1"/>
            </a:solidFill>
            <a:prstDash val="solid"/>
            <a:headEnd type="none"/>
          </a:ln>
          <a:effectLst/>
        </p:spPr>
      </p:cxnSp>
      <p:sp>
        <p:nvSpPr>
          <p:cNvPr id="45" name="Oval 48"/>
          <p:cNvSpPr/>
          <p:nvPr/>
        </p:nvSpPr>
        <p:spPr>
          <a:xfrm>
            <a:off x="3710552" y="1822939"/>
            <a:ext cx="772180" cy="772181"/>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Oval 56"/>
          <p:cNvSpPr/>
          <p:nvPr/>
        </p:nvSpPr>
        <p:spPr>
          <a:xfrm>
            <a:off x="7687513" y="1836836"/>
            <a:ext cx="772180" cy="772181"/>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Oval 54"/>
          <p:cNvSpPr/>
          <p:nvPr/>
        </p:nvSpPr>
        <p:spPr>
          <a:xfrm>
            <a:off x="5697799" y="1836836"/>
            <a:ext cx="772180" cy="772181"/>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Oval 53"/>
          <p:cNvSpPr/>
          <p:nvPr/>
        </p:nvSpPr>
        <p:spPr>
          <a:xfrm>
            <a:off x="1723305" y="1822939"/>
            <a:ext cx="772180" cy="772181"/>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Oval 55"/>
          <p:cNvSpPr/>
          <p:nvPr/>
        </p:nvSpPr>
        <p:spPr>
          <a:xfrm>
            <a:off x="9675130" y="1836836"/>
            <a:ext cx="772180" cy="772181"/>
          </a:xfrm>
          <a:prstGeom prst="ellips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228"/>
          <p:cNvSpPr>
            <a:spLocks/>
          </p:cNvSpPr>
          <p:nvPr/>
        </p:nvSpPr>
        <p:spPr bwMode="auto">
          <a:xfrm>
            <a:off x="9829949" y="1990082"/>
            <a:ext cx="462542" cy="465689"/>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TextBox 13"/>
          <p:cNvSpPr txBox="1"/>
          <p:nvPr/>
        </p:nvSpPr>
        <p:spPr>
          <a:xfrm>
            <a:off x="1281998" y="4949954"/>
            <a:ext cx="1687596" cy="246221"/>
          </a:xfrm>
          <a:prstGeom prst="rect">
            <a:avLst/>
          </a:prstGeom>
          <a:noFill/>
        </p:spPr>
        <p:txBody>
          <a:bodyPr wrap="square" lIns="0" tIns="0" rIns="0" bIns="0" rtlCol="0" anchor="t" anchorCtr="0">
            <a:spAutoFit/>
          </a:bodyPr>
          <a:lstStyle/>
          <a:p>
            <a:pPr algn="ctr" defTabSz="1216817">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陈俊杉</a:t>
            </a:r>
            <a:endParaRPr 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6" name="TextBox 13"/>
          <p:cNvSpPr txBox="1"/>
          <p:nvPr/>
        </p:nvSpPr>
        <p:spPr>
          <a:xfrm>
            <a:off x="1285511" y="5235859"/>
            <a:ext cx="1684652" cy="276999"/>
          </a:xfrm>
          <a:prstGeom prst="rect">
            <a:avLst/>
          </a:prstGeom>
          <a:noFill/>
        </p:spPr>
        <p:txBody>
          <a:bodyPr wrap="square" lIns="0" tIns="0" rIns="0" bIns="0" rtlCol="0" anchor="t" anchorCtr="0">
            <a:spAutoFit/>
          </a:bodyPr>
          <a:lstStyle/>
          <a:p>
            <a:pPr algn="ctr" defTabSz="1216817">
              <a:spcBef>
                <a:spcPct val="20000"/>
              </a:spcBef>
              <a:defRPr/>
            </a:pPr>
            <a:r>
              <a:rPr lang="en-US" altLang="zh-CN"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90</a:t>
            </a:r>
            <a:endParaRPr lang="en-US" altLang="zh-CN"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7" name="TextBox 13"/>
          <p:cNvSpPr txBox="1"/>
          <p:nvPr/>
        </p:nvSpPr>
        <p:spPr>
          <a:xfrm>
            <a:off x="3267521" y="4949954"/>
            <a:ext cx="1687596" cy="246221"/>
          </a:xfrm>
          <a:prstGeom prst="rect">
            <a:avLst/>
          </a:prstGeom>
          <a:noFill/>
        </p:spPr>
        <p:txBody>
          <a:bodyPr wrap="square" lIns="0" tIns="0" rIns="0" bIns="0" rtlCol="0" anchor="t" anchorCtr="0">
            <a:spAutoFit/>
          </a:bodyPr>
          <a:lstStyle/>
          <a:p>
            <a:pPr algn="ctr" defTabSz="1216817">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陈安侍</a:t>
            </a:r>
            <a:endParaRPr 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8" name="TextBox 13"/>
          <p:cNvSpPr txBox="1"/>
          <p:nvPr/>
        </p:nvSpPr>
        <p:spPr>
          <a:xfrm>
            <a:off x="3271034" y="5235859"/>
            <a:ext cx="1684652" cy="276999"/>
          </a:xfrm>
          <a:prstGeom prst="rect">
            <a:avLst/>
          </a:prstGeom>
          <a:noFill/>
        </p:spPr>
        <p:txBody>
          <a:bodyPr wrap="square" lIns="0" tIns="0" rIns="0" bIns="0" rtlCol="0" anchor="t" anchorCtr="0">
            <a:spAutoFit/>
          </a:bodyPr>
          <a:lstStyle/>
          <a:p>
            <a:pPr algn="ctr" defTabSz="1216817">
              <a:spcBef>
                <a:spcPct val="20000"/>
              </a:spcBef>
              <a:defRPr/>
            </a:pPr>
            <a:r>
              <a:rPr lang="en-US" altLang="zh-CN"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87</a:t>
            </a:r>
            <a:endParaRPr lang="en-US" altLang="zh-CN"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9" name="TextBox 13"/>
          <p:cNvSpPr txBox="1"/>
          <p:nvPr/>
        </p:nvSpPr>
        <p:spPr>
          <a:xfrm>
            <a:off x="5253044" y="4949954"/>
            <a:ext cx="1687596" cy="246221"/>
          </a:xfrm>
          <a:prstGeom prst="rect">
            <a:avLst/>
          </a:prstGeom>
          <a:noFill/>
        </p:spPr>
        <p:txBody>
          <a:bodyPr wrap="square" lIns="0" tIns="0" rIns="0" bIns="0" rtlCol="0" anchor="t" anchorCtr="0">
            <a:spAutoFit/>
          </a:bodyPr>
          <a:lstStyle/>
          <a:p>
            <a:pPr algn="ctr" defTabSz="1216817">
              <a:spcBef>
                <a:spcPct val="20000"/>
              </a:spcBef>
              <a:defRPr/>
            </a:pPr>
            <a:r>
              <a:rPr lang="zh-CN" alt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rPr>
              <a:t>陈维</a:t>
            </a:r>
            <a:endParaRPr 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60" name="TextBox 13"/>
          <p:cNvSpPr txBox="1"/>
          <p:nvPr/>
        </p:nvSpPr>
        <p:spPr>
          <a:xfrm>
            <a:off x="5262779" y="5240378"/>
            <a:ext cx="1684652" cy="276999"/>
          </a:xfrm>
          <a:prstGeom prst="rect">
            <a:avLst/>
          </a:prstGeom>
          <a:noFill/>
        </p:spPr>
        <p:txBody>
          <a:bodyPr wrap="square" lIns="0" tIns="0" rIns="0" bIns="0" rtlCol="0" anchor="t" anchorCtr="0">
            <a:spAutoFit/>
          </a:bodyPr>
          <a:lstStyle/>
          <a:p>
            <a:pPr algn="ctr" defTabSz="1216817">
              <a:spcBef>
                <a:spcPct val="20000"/>
              </a:spcBef>
              <a:defRPr/>
            </a:pPr>
            <a:r>
              <a:rPr lang="en-US" altLang="zh-CN"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93</a:t>
            </a:r>
            <a:endParaRPr lang="en-US" altLang="zh-CN"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61" name="TextBox 13"/>
          <p:cNvSpPr txBox="1"/>
          <p:nvPr/>
        </p:nvSpPr>
        <p:spPr>
          <a:xfrm>
            <a:off x="7238567" y="4949954"/>
            <a:ext cx="1687596" cy="246221"/>
          </a:xfrm>
          <a:prstGeom prst="rect">
            <a:avLst/>
          </a:prstGeom>
          <a:noFill/>
        </p:spPr>
        <p:txBody>
          <a:bodyPr wrap="square" lIns="0" tIns="0" rIns="0" bIns="0" rtlCol="0" anchor="t" anchorCtr="0">
            <a:spAutoFit/>
          </a:bodyPr>
          <a:lstStyle/>
          <a:p>
            <a:pPr algn="ctr" defTabSz="1216817">
              <a:spcBef>
                <a:spcPct val="20000"/>
              </a:spcBef>
              <a:defRPr/>
            </a:pPr>
            <a:r>
              <a:rPr lang="zh-CN" altLang="en-US" sz="1600" b="1"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杨溢</a:t>
            </a:r>
            <a:endParaRPr 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62" name="TextBox 13"/>
          <p:cNvSpPr txBox="1"/>
          <p:nvPr/>
        </p:nvSpPr>
        <p:spPr>
          <a:xfrm>
            <a:off x="7242080" y="5235859"/>
            <a:ext cx="1684652" cy="276999"/>
          </a:xfrm>
          <a:prstGeom prst="rect">
            <a:avLst/>
          </a:prstGeom>
          <a:noFill/>
        </p:spPr>
        <p:txBody>
          <a:bodyPr wrap="square" lIns="0" tIns="0" rIns="0" bIns="0" rtlCol="0" anchor="t" anchorCtr="0">
            <a:spAutoFit/>
          </a:bodyPr>
          <a:lstStyle/>
          <a:p>
            <a:pPr algn="ctr" defTabSz="1216817">
              <a:spcBef>
                <a:spcPct val="20000"/>
              </a:spcBef>
              <a:defRPr/>
            </a:pPr>
            <a:r>
              <a:rPr lang="en-US" altLang="zh-CN"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91</a:t>
            </a:r>
            <a:endParaRPr lang="en-US" altLang="zh-CN"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63" name="TextBox 13"/>
          <p:cNvSpPr txBox="1"/>
          <p:nvPr/>
        </p:nvSpPr>
        <p:spPr>
          <a:xfrm>
            <a:off x="9224090" y="4949954"/>
            <a:ext cx="1687596" cy="246221"/>
          </a:xfrm>
          <a:prstGeom prst="rect">
            <a:avLst/>
          </a:prstGeom>
          <a:noFill/>
        </p:spPr>
        <p:txBody>
          <a:bodyPr wrap="square" lIns="0" tIns="0" rIns="0" bIns="0" rtlCol="0" anchor="t" anchorCtr="0">
            <a:spAutoFit/>
          </a:bodyPr>
          <a:lstStyle/>
          <a:p>
            <a:pPr algn="ctr" defTabSz="1216817">
              <a:spcBef>
                <a:spcPct val="20000"/>
              </a:spcBef>
              <a:defRPr/>
            </a:pPr>
            <a:r>
              <a:rPr lang="zh-CN" alt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rPr>
              <a:t>严翔宇</a:t>
            </a:r>
            <a:endParaRPr lang="en-US" sz="16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64" name="TextBox 13"/>
          <p:cNvSpPr txBox="1"/>
          <p:nvPr/>
        </p:nvSpPr>
        <p:spPr>
          <a:xfrm>
            <a:off x="9227603" y="5235859"/>
            <a:ext cx="1684652" cy="276999"/>
          </a:xfrm>
          <a:prstGeom prst="rect">
            <a:avLst/>
          </a:prstGeom>
          <a:noFill/>
        </p:spPr>
        <p:txBody>
          <a:bodyPr wrap="square" lIns="0" tIns="0" rIns="0" bIns="0" rtlCol="0" anchor="t" anchorCtr="0">
            <a:spAutoFit/>
          </a:bodyPr>
          <a:lstStyle/>
          <a:p>
            <a:pPr algn="ctr" defTabSz="1216817">
              <a:spcBef>
                <a:spcPct val="20000"/>
              </a:spcBef>
              <a:defRPr/>
            </a:pPr>
            <a:r>
              <a:rPr lang="en-US" altLang="zh-CN"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89</a:t>
            </a:r>
            <a:endParaRPr lang="en-US" altLang="zh-CN"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65" name="TextBox 13"/>
          <p:cNvSpPr txBox="1"/>
          <p:nvPr/>
        </p:nvSpPr>
        <p:spPr>
          <a:xfrm>
            <a:off x="1628791" y="3898370"/>
            <a:ext cx="964118" cy="430887"/>
          </a:xfrm>
          <a:prstGeom prst="rect">
            <a:avLst/>
          </a:prstGeom>
          <a:noFill/>
        </p:spPr>
        <p:txBody>
          <a:bodyPr wrap="square" lIns="0" tIns="0" rIns="0" bIns="0" rtlCol="0" anchor="t" anchorCtr="0">
            <a:spAutoFit/>
          </a:bodyPr>
          <a:lstStyle/>
          <a:p>
            <a:pPr algn="ctr" defTabSz="1216817">
              <a:spcBef>
                <a:spcPct val="20000"/>
              </a:spcBef>
              <a:defRPr/>
            </a:pPr>
            <a:r>
              <a:rPr lang="en-US" sz="2800" b="1" dirty="0">
                <a:solidFill>
                  <a:prstClr val="white"/>
                </a:solidFill>
                <a:latin typeface="Arial" panose="020B0604020202020204" pitchFamily="34" charset="0"/>
                <a:ea typeface="微软雅黑" panose="020B0503020204020204" pitchFamily="34" charset="-122"/>
                <a:sym typeface="Arial" panose="020B0604020202020204" pitchFamily="34" charset="0"/>
              </a:rPr>
              <a:t>01</a:t>
            </a:r>
          </a:p>
        </p:txBody>
      </p:sp>
      <p:sp>
        <p:nvSpPr>
          <p:cNvPr id="66" name="TextBox 13"/>
          <p:cNvSpPr txBox="1"/>
          <p:nvPr/>
        </p:nvSpPr>
        <p:spPr>
          <a:xfrm>
            <a:off x="5639474" y="3932694"/>
            <a:ext cx="964118" cy="430887"/>
          </a:xfrm>
          <a:prstGeom prst="rect">
            <a:avLst/>
          </a:prstGeom>
          <a:noFill/>
        </p:spPr>
        <p:txBody>
          <a:bodyPr wrap="square" lIns="0" tIns="0" rIns="0" bIns="0" rtlCol="0" anchor="t" anchorCtr="0">
            <a:spAutoFit/>
          </a:bodyPr>
          <a:lstStyle/>
          <a:p>
            <a:pPr algn="ctr" defTabSz="1216817">
              <a:spcBef>
                <a:spcPct val="20000"/>
              </a:spcBef>
              <a:defRPr/>
            </a:pPr>
            <a:r>
              <a:rPr lang="en-US" sz="2800" b="1" dirty="0">
                <a:solidFill>
                  <a:prstClr val="white"/>
                </a:solidFill>
                <a:latin typeface="Arial" panose="020B0604020202020204" pitchFamily="34" charset="0"/>
                <a:ea typeface="微软雅黑" panose="020B0503020204020204" pitchFamily="34" charset="-122"/>
                <a:sym typeface="Arial" panose="020B0604020202020204" pitchFamily="34" charset="0"/>
              </a:rPr>
              <a:t>03</a:t>
            </a:r>
          </a:p>
        </p:txBody>
      </p:sp>
      <p:sp>
        <p:nvSpPr>
          <p:cNvPr id="67" name="TextBox 13"/>
          <p:cNvSpPr txBox="1"/>
          <p:nvPr/>
        </p:nvSpPr>
        <p:spPr>
          <a:xfrm>
            <a:off x="7611128" y="3915975"/>
            <a:ext cx="964118" cy="430887"/>
          </a:xfrm>
          <a:prstGeom prst="rect">
            <a:avLst/>
          </a:prstGeom>
          <a:noFill/>
        </p:spPr>
        <p:txBody>
          <a:bodyPr wrap="square" lIns="0" tIns="0" rIns="0" bIns="0" rtlCol="0" anchor="t" anchorCtr="0">
            <a:spAutoFit/>
          </a:bodyPr>
          <a:lstStyle/>
          <a:p>
            <a:pPr algn="ctr" defTabSz="1216817">
              <a:spcBef>
                <a:spcPct val="20000"/>
              </a:spcBef>
              <a:defRPr/>
            </a:pPr>
            <a:r>
              <a:rPr lang="en-US" sz="2800" b="1" dirty="0">
                <a:solidFill>
                  <a:prstClr val="white"/>
                </a:solidFill>
                <a:latin typeface="Arial" panose="020B0604020202020204" pitchFamily="34" charset="0"/>
                <a:ea typeface="微软雅黑" panose="020B0503020204020204" pitchFamily="34" charset="-122"/>
                <a:sym typeface="Arial" panose="020B0604020202020204" pitchFamily="34" charset="0"/>
              </a:rPr>
              <a:t>04</a:t>
            </a:r>
          </a:p>
        </p:txBody>
      </p:sp>
      <p:sp>
        <p:nvSpPr>
          <p:cNvPr id="68" name="TextBox 13"/>
          <p:cNvSpPr txBox="1"/>
          <p:nvPr/>
        </p:nvSpPr>
        <p:spPr>
          <a:xfrm>
            <a:off x="3596906" y="3899850"/>
            <a:ext cx="964118" cy="430887"/>
          </a:xfrm>
          <a:prstGeom prst="rect">
            <a:avLst/>
          </a:prstGeom>
          <a:noFill/>
        </p:spPr>
        <p:txBody>
          <a:bodyPr wrap="square" lIns="0" tIns="0" rIns="0" bIns="0" rtlCol="0" anchor="t" anchorCtr="0">
            <a:spAutoFit/>
          </a:bodyPr>
          <a:lstStyle/>
          <a:p>
            <a:pPr algn="ctr" defTabSz="1216817">
              <a:spcBef>
                <a:spcPct val="20000"/>
              </a:spcBef>
              <a:defRPr/>
            </a:pPr>
            <a:r>
              <a:rPr lang="en-US" sz="2800" b="1" dirty="0">
                <a:solidFill>
                  <a:prstClr val="white"/>
                </a:solidFill>
                <a:latin typeface="Arial" panose="020B0604020202020204" pitchFamily="34" charset="0"/>
                <a:ea typeface="微软雅黑" panose="020B0503020204020204" pitchFamily="34" charset="-122"/>
                <a:sym typeface="Arial" panose="020B0604020202020204" pitchFamily="34" charset="0"/>
              </a:rPr>
              <a:t>02</a:t>
            </a:r>
          </a:p>
        </p:txBody>
      </p:sp>
      <p:sp>
        <p:nvSpPr>
          <p:cNvPr id="69" name="TextBox 13"/>
          <p:cNvSpPr txBox="1"/>
          <p:nvPr/>
        </p:nvSpPr>
        <p:spPr>
          <a:xfrm>
            <a:off x="9590694" y="3932694"/>
            <a:ext cx="964118" cy="430887"/>
          </a:xfrm>
          <a:prstGeom prst="rect">
            <a:avLst/>
          </a:prstGeom>
          <a:noFill/>
        </p:spPr>
        <p:txBody>
          <a:bodyPr wrap="square" lIns="0" tIns="0" rIns="0" bIns="0" rtlCol="0" anchor="t" anchorCtr="0">
            <a:spAutoFit/>
          </a:bodyPr>
          <a:lstStyle/>
          <a:p>
            <a:pPr algn="ctr" defTabSz="1216817">
              <a:spcBef>
                <a:spcPct val="20000"/>
              </a:spcBef>
              <a:defRPr/>
            </a:pPr>
            <a:r>
              <a:rPr lang="en-US" sz="2800" b="1" dirty="0">
                <a:solidFill>
                  <a:prstClr val="white"/>
                </a:solidFill>
                <a:latin typeface="Arial" panose="020B0604020202020204" pitchFamily="34" charset="0"/>
                <a:ea typeface="微软雅黑" panose="020B0503020204020204" pitchFamily="34" charset="-122"/>
                <a:sym typeface="Arial" panose="020B0604020202020204" pitchFamily="34" charset="0"/>
              </a:rPr>
              <a:t>0</a:t>
            </a:r>
            <a:r>
              <a:rPr lang="en-US" altLang="zh-CN" sz="2800" b="1" dirty="0">
                <a:solidFill>
                  <a:prstClr val="white"/>
                </a:solidFill>
                <a:latin typeface="Arial" panose="020B0604020202020204" pitchFamily="34" charset="0"/>
                <a:ea typeface="微软雅黑" panose="020B0503020204020204" pitchFamily="34" charset="-122"/>
                <a:sym typeface="Arial" panose="020B0604020202020204" pitchFamily="34" charset="0"/>
              </a:rPr>
              <a:t>5</a:t>
            </a:r>
            <a:endParaRPr lang="en-US" sz="2800" b="1"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70" name="Freeform 228"/>
          <p:cNvSpPr>
            <a:spLocks/>
          </p:cNvSpPr>
          <p:nvPr/>
        </p:nvSpPr>
        <p:spPr bwMode="auto">
          <a:xfrm>
            <a:off x="1868163" y="1994921"/>
            <a:ext cx="462542" cy="465689"/>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Freeform 228"/>
          <p:cNvSpPr>
            <a:spLocks/>
          </p:cNvSpPr>
          <p:nvPr/>
        </p:nvSpPr>
        <p:spPr bwMode="auto">
          <a:xfrm>
            <a:off x="3847694" y="1994180"/>
            <a:ext cx="462542" cy="465689"/>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Freeform 228"/>
          <p:cNvSpPr>
            <a:spLocks/>
          </p:cNvSpPr>
          <p:nvPr/>
        </p:nvSpPr>
        <p:spPr bwMode="auto">
          <a:xfrm>
            <a:off x="5828762" y="1984225"/>
            <a:ext cx="462542" cy="465689"/>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Freeform 228"/>
          <p:cNvSpPr>
            <a:spLocks/>
          </p:cNvSpPr>
          <p:nvPr/>
        </p:nvSpPr>
        <p:spPr bwMode="auto">
          <a:xfrm>
            <a:off x="7818476" y="1994179"/>
            <a:ext cx="462542" cy="465689"/>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1210093929"/>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a:extLst>
              <a:ext uri="{28A0092B-C50C-407E-A947-70E740481C1C}">
                <a14:useLocalDpi xmlns:a14="http://schemas.microsoft.com/office/drawing/2010/main" val="0"/>
              </a:ext>
            </a:extLst>
          </a:blip>
          <a:srcRect b="12804"/>
          <a:stretch/>
        </p:blipFill>
        <p:spPr>
          <a:xfrm>
            <a:off x="-2" y="0"/>
            <a:ext cx="12189174" cy="6858000"/>
          </a:xfrm>
          <a:prstGeom prst="rect">
            <a:avLst/>
          </a:prstGeom>
        </p:spPr>
      </p:pic>
      <p:sp>
        <p:nvSpPr>
          <p:cNvPr id="5" name="矩形 4"/>
          <p:cNvSpPr/>
          <p:nvPr/>
        </p:nvSpPr>
        <p:spPr>
          <a:xfrm>
            <a:off x="-2" y="0"/>
            <a:ext cx="12189174" cy="6858000"/>
          </a:xfrm>
          <a:prstGeom prst="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 name="组合 21"/>
          <p:cNvGrpSpPr/>
          <p:nvPr/>
        </p:nvGrpSpPr>
        <p:grpSpPr>
          <a:xfrm>
            <a:off x="6403328" y="2024110"/>
            <a:ext cx="2073463" cy="2883218"/>
            <a:chOff x="4746172" y="2786742"/>
            <a:chExt cx="1698172" cy="2361364"/>
          </a:xfrm>
        </p:grpSpPr>
        <p:cxnSp>
          <p:nvCxnSpPr>
            <p:cNvPr id="23" name="直接连接符 22"/>
            <p:cNvCxnSpPr/>
            <p:nvPr/>
          </p:nvCxnSpPr>
          <p:spPr>
            <a:xfrm>
              <a:off x="5776686" y="2786743"/>
              <a:ext cx="667657" cy="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5080001" y="2786742"/>
              <a:ext cx="1364343" cy="236136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4746172" y="4586514"/>
              <a:ext cx="336732" cy="55154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26" name="组合 25"/>
          <p:cNvGrpSpPr/>
          <p:nvPr/>
        </p:nvGrpSpPr>
        <p:grpSpPr>
          <a:xfrm rot="14400000">
            <a:off x="5318523" y="4099144"/>
            <a:ext cx="1369884" cy="1121889"/>
            <a:chOff x="2156241" y="2090057"/>
            <a:chExt cx="1370730" cy="1122581"/>
          </a:xfrm>
        </p:grpSpPr>
        <p:cxnSp>
          <p:nvCxnSpPr>
            <p:cNvPr id="27" name="直接连接符 26"/>
            <p:cNvCxnSpPr/>
            <p:nvPr/>
          </p:nvCxnSpPr>
          <p:spPr>
            <a:xfrm>
              <a:off x="2156241" y="2090057"/>
              <a:ext cx="1370730" cy="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2156241" y="2090057"/>
              <a:ext cx="685365" cy="1122581"/>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9" name="等腰三角形 28"/>
          <p:cNvSpPr/>
          <p:nvPr/>
        </p:nvSpPr>
        <p:spPr>
          <a:xfrm rot="10800000">
            <a:off x="6608902" y="5070997"/>
            <a:ext cx="465023" cy="400881"/>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等腰三角形 29"/>
          <p:cNvSpPr/>
          <p:nvPr/>
        </p:nvSpPr>
        <p:spPr>
          <a:xfrm rot="15758920">
            <a:off x="7836674" y="3741540"/>
            <a:ext cx="465023" cy="400881"/>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等腰三角形 30"/>
          <p:cNvSpPr/>
          <p:nvPr/>
        </p:nvSpPr>
        <p:spPr>
          <a:xfrm rot="10800000">
            <a:off x="3173401" y="2514182"/>
            <a:ext cx="465023" cy="400881"/>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2" name="等腰三角形 31"/>
          <p:cNvSpPr/>
          <p:nvPr/>
        </p:nvSpPr>
        <p:spPr>
          <a:xfrm rot="7145812">
            <a:off x="4010315" y="3330474"/>
            <a:ext cx="1167514" cy="1006476"/>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3" name="等腰三角形 32"/>
          <p:cNvSpPr/>
          <p:nvPr/>
        </p:nvSpPr>
        <p:spPr>
          <a:xfrm rot="14400000">
            <a:off x="9078663" y="3304461"/>
            <a:ext cx="315578" cy="272049"/>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4" name="等腰三角形 33"/>
          <p:cNvSpPr/>
          <p:nvPr/>
        </p:nvSpPr>
        <p:spPr>
          <a:xfrm rot="16200000">
            <a:off x="8630396" y="4355130"/>
            <a:ext cx="650949" cy="561162"/>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6" name="文本框 35"/>
          <p:cNvSpPr txBox="1"/>
          <p:nvPr/>
        </p:nvSpPr>
        <p:spPr>
          <a:xfrm>
            <a:off x="4728592" y="2126242"/>
            <a:ext cx="2316305" cy="1200329"/>
          </a:xfrm>
          <a:prstGeom prst="rect">
            <a:avLst/>
          </a:prstGeom>
          <a:noFill/>
        </p:spPr>
        <p:txBody>
          <a:bodyPr wrap="square" rtlCol="0">
            <a:spAutoFit/>
          </a:bodyPr>
          <a:lstStyle/>
          <a:p>
            <a:r>
              <a:rPr lang="zh-CN" altLang="en-US" sz="7200" b="1" dirty="0" smtClean="0">
                <a:solidFill>
                  <a:prstClr val="white"/>
                </a:solidFill>
                <a:latin typeface="微软雅黑" panose="020B0503020204020204" pitchFamily="34" charset="-122"/>
                <a:ea typeface="微软雅黑" panose="020B0503020204020204" pitchFamily="34" charset="-122"/>
              </a:rPr>
              <a:t>谢 谢</a:t>
            </a:r>
            <a:endParaRPr lang="zh-CN" altLang="en-US" sz="7200" b="1" dirty="0">
              <a:solidFill>
                <a:prstClr val="white"/>
              </a:solidFill>
              <a:latin typeface="微软雅黑" panose="020B0503020204020204" pitchFamily="34" charset="-122"/>
              <a:ea typeface="微软雅黑" panose="020B0503020204020204" pitchFamily="34" charset="-122"/>
            </a:endParaRPr>
          </a:p>
        </p:txBody>
      </p:sp>
      <p:cxnSp>
        <p:nvCxnSpPr>
          <p:cNvPr id="4" name="直接连接符 3"/>
          <p:cNvCxnSpPr/>
          <p:nvPr/>
        </p:nvCxnSpPr>
        <p:spPr>
          <a:xfrm>
            <a:off x="2585687" y="1209551"/>
            <a:ext cx="1175426" cy="2043176"/>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1730125" y="-19066"/>
            <a:ext cx="1175426" cy="2043176"/>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rot="1126428">
            <a:off x="9808113" y="583824"/>
            <a:ext cx="1405654" cy="1375431"/>
            <a:chOff x="1033006" y="520000"/>
            <a:chExt cx="1405654" cy="1375431"/>
          </a:xfrm>
        </p:grpSpPr>
        <p:sp>
          <p:nvSpPr>
            <p:cNvPr id="43" name="等腰三角形 42"/>
            <p:cNvSpPr/>
            <p:nvPr/>
          </p:nvSpPr>
          <p:spPr>
            <a:xfrm rot="14400000" flipH="1">
              <a:off x="1603130" y="1672697"/>
              <a:ext cx="239233" cy="206235"/>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4" name="等腰三角形 43"/>
            <p:cNvSpPr/>
            <p:nvPr/>
          </p:nvSpPr>
          <p:spPr>
            <a:xfrm rot="3600000" flipH="1">
              <a:off x="1016507" y="1005651"/>
              <a:ext cx="239233" cy="206235"/>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5" name="等腰三角形 44"/>
            <p:cNvSpPr/>
            <p:nvPr/>
          </p:nvSpPr>
          <p:spPr>
            <a:xfrm rot="7200000" flipH="1">
              <a:off x="1616786" y="692640"/>
              <a:ext cx="239233" cy="206235"/>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6" name="等腰三角形 45"/>
            <p:cNvSpPr/>
            <p:nvPr/>
          </p:nvSpPr>
          <p:spPr>
            <a:xfrm rot="3600000" flipH="1">
              <a:off x="1465651" y="536499"/>
              <a:ext cx="239233" cy="206235"/>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7" name="等腰三角形 46"/>
            <p:cNvSpPr/>
            <p:nvPr/>
          </p:nvSpPr>
          <p:spPr>
            <a:xfrm rot="14400000" flipH="1">
              <a:off x="1668660" y="1237026"/>
              <a:ext cx="239233" cy="206235"/>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8" name="等腰三角形 47"/>
            <p:cNvSpPr/>
            <p:nvPr/>
          </p:nvSpPr>
          <p:spPr>
            <a:xfrm rot="14400000" flipH="1">
              <a:off x="2276982" y="1576920"/>
              <a:ext cx="119616" cy="103118"/>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9" name="等腰三角形 48"/>
            <p:cNvSpPr/>
            <p:nvPr/>
          </p:nvSpPr>
          <p:spPr>
            <a:xfrm rot="14400000" flipH="1">
              <a:off x="2327293" y="1247319"/>
              <a:ext cx="119616" cy="103118"/>
            </a:xfrm>
            <a:prstGeom prst="triangle">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spTree>
    <p:extLst>
      <p:ext uri="{BB962C8B-B14F-4D97-AF65-F5344CB8AC3E}">
        <p14:creationId xmlns:p14="http://schemas.microsoft.com/office/powerpoint/2010/main" val="3646481284"/>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对象图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0" y="3474721"/>
            <a:ext cx="12192000" cy="3383280"/>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164225" y="3733142"/>
            <a:ext cx="12027775" cy="2511457"/>
          </a:xfrm>
          <a:prstGeom prst="rect">
            <a:avLst/>
          </a:prstGeom>
          <a:noFill/>
        </p:spPr>
        <p:txBody>
          <a:bodyPr wrap="square" lIns="0" tIns="0" rIns="0" bIns="0" rtlCol="0" anchor="t" anchorCtr="0">
            <a:spAutoFit/>
          </a:bodyPr>
          <a:lstStyle/>
          <a:p>
            <a:pPr marL="342900" indent="-342900" defTabSz="1216817">
              <a:lnSpc>
                <a:spcPct val="120000"/>
              </a:lnSpc>
              <a:spcBef>
                <a:spcPct val="20000"/>
              </a:spcBef>
              <a:buFont typeface="Wingdings" panose="05000000000000000000" pitchFamily="2" charset="2"/>
              <a:buChar char="Ø"/>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捕获实例和链接</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Ø"/>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在分析和设计阶段创建</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Ø"/>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捕获交互的</a:t>
            </a: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静态部分</a:t>
            </a: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Ø"/>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举例说明数据</a:t>
            </a: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对象结构</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342900" indent="-342900" defTabSz="1216817">
              <a:lnSpc>
                <a:spcPct val="120000"/>
              </a:lnSpc>
              <a:spcBef>
                <a:spcPct val="20000"/>
              </a:spcBef>
              <a:buFont typeface="Wingdings" panose="05000000000000000000" pitchFamily="2" charset="2"/>
              <a:buChar char="Ø"/>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供分析人员、设计人员和代码实现人员开发和使用 </a:t>
            </a: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[4]</a:t>
            </a:r>
          </a:p>
        </p:txBody>
      </p:sp>
      <p:sp>
        <p:nvSpPr>
          <p:cNvPr id="7" name="TextBox 13"/>
          <p:cNvSpPr txBox="1"/>
          <p:nvPr/>
        </p:nvSpPr>
        <p:spPr>
          <a:xfrm>
            <a:off x="546611" y="631469"/>
            <a:ext cx="1079966"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用途</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105776910"/>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对象图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0" y="3474721"/>
            <a:ext cx="12192000" cy="2556802"/>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164225" y="3733142"/>
            <a:ext cx="12027775" cy="2437590"/>
          </a:xfrm>
          <a:prstGeom prst="rect">
            <a:avLst/>
          </a:prstGeom>
          <a:noFill/>
        </p:spPr>
        <p:txBody>
          <a:bodyPr wrap="square" lIns="0" tIns="0" rIns="0" bIns="0" rtlCol="0" anchor="t" anchorCtr="0">
            <a:spAutoFit/>
          </a:bodyPr>
          <a:lstStyle/>
          <a:p>
            <a:pPr defTabSz="1216817">
              <a:lnSpc>
                <a:spcPct val="120000"/>
              </a:lnSpc>
              <a:spcBef>
                <a:spcPct val="20000"/>
              </a:spcBef>
            </a:pP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对象指的是一个单独的、可确认的物体、单元或实体，它可以是具体的也可以是抽象的，在问题领域里有确切定义的角色。</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通常包含：</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defTabSz="1216817">
              <a:lnSpc>
                <a:spcPct val="120000"/>
              </a:lnSpc>
              <a:spcBef>
                <a:spcPct val="20000"/>
              </a:spcBef>
            </a:pP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标识（名字），状态（属性），行为（方法，事件）。</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p>
          <a:p>
            <a:pPr defTabSz="1216817">
              <a:lnSpc>
                <a:spcPct val="120000"/>
              </a:lnSpc>
              <a:spcBef>
                <a:spcPct val="20000"/>
              </a:spcBef>
            </a:pP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126" y="631469"/>
            <a:ext cx="1985575"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什么是对象</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4140486909"/>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对象图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0" y="3877408"/>
            <a:ext cx="12192000" cy="1987061"/>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82112" y="4549068"/>
            <a:ext cx="12027775" cy="1477328"/>
          </a:xfrm>
          <a:prstGeom prst="rect">
            <a:avLst/>
          </a:prstGeom>
          <a:noFill/>
        </p:spPr>
        <p:txBody>
          <a:bodyPr wrap="square" lIns="0" tIns="0" rIns="0" bIns="0" rtlCol="0" anchor="t" anchorCtr="0">
            <a:spAutoFit/>
          </a:bodyPr>
          <a:lstStyle/>
          <a:p>
            <a:pPr marL="285750" indent="-285750" defTabSz="1216817">
              <a:lnSpc>
                <a:spcPct val="120000"/>
              </a:lnSpc>
              <a:spcBef>
                <a:spcPct val="20000"/>
              </a:spcBef>
              <a:buFont typeface="Wingdings" panose="05000000000000000000" pitchFamily="2" charset="2"/>
              <a:buChar char="l"/>
            </a:pPr>
            <a:r>
              <a:rPr lang="zh-CN" altLang="en-US"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对象图</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(object </a:t>
            </a: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diagram)</a:t>
            </a: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显示某时刻对象和对象之间的关系，反应系统的静态过程。</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285750" indent="-28575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对象图是类图的实例，几乎使用与类图完全相同的标识。</a:t>
            </a:r>
            <a:r>
              <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[1]</a:t>
            </a:r>
            <a:endPar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285750" indent="-285750" defTabSz="1216817">
              <a:lnSpc>
                <a:spcPct val="120000"/>
              </a:lnSpc>
              <a:spcBef>
                <a:spcPct val="20000"/>
              </a:spcBef>
              <a:buFont typeface="Wingdings" panose="05000000000000000000" pitchFamily="2" charset="2"/>
              <a:buChar char="l"/>
            </a:pP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10" y="631469"/>
            <a:ext cx="567295"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定义</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466259198"/>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73"/>
          <p:cNvSpPr>
            <a:spLocks noEditPoints="1"/>
          </p:cNvSpPr>
          <p:nvPr/>
        </p:nvSpPr>
        <p:spPr bwMode="auto">
          <a:xfrm rot="21275257">
            <a:off x="6112416" y="2304981"/>
            <a:ext cx="2008116" cy="2009328"/>
          </a:xfrm>
          <a:custGeom>
            <a:avLst/>
            <a:gdLst>
              <a:gd name="T0" fmla="*/ 2147483647 w 1816"/>
              <a:gd name="T1" fmla="*/ 2147483647 h 1816"/>
              <a:gd name="T2" fmla="*/ 2147483647 w 1816"/>
              <a:gd name="T3" fmla="*/ 2147483647 h 1816"/>
              <a:gd name="T4" fmla="*/ 2147483647 w 1816"/>
              <a:gd name="T5" fmla="*/ 2147483647 h 1816"/>
              <a:gd name="T6" fmla="*/ 2147483647 w 1816"/>
              <a:gd name="T7" fmla="*/ 2147483647 h 1816"/>
              <a:gd name="T8" fmla="*/ 2147483647 w 1816"/>
              <a:gd name="T9" fmla="*/ 2147483647 h 1816"/>
              <a:gd name="T10" fmla="*/ 2147483647 w 1816"/>
              <a:gd name="T11" fmla="*/ 2147483647 h 1816"/>
              <a:gd name="T12" fmla="*/ 2147483647 w 1816"/>
              <a:gd name="T13" fmla="*/ 2147483647 h 1816"/>
              <a:gd name="T14" fmla="*/ 2147483647 w 1816"/>
              <a:gd name="T15" fmla="*/ 2147483647 h 1816"/>
              <a:gd name="T16" fmla="*/ 2147483647 w 1816"/>
              <a:gd name="T17" fmla="*/ 2147483647 h 1816"/>
              <a:gd name="T18" fmla="*/ 2147483647 w 1816"/>
              <a:gd name="T19" fmla="*/ 2147483647 h 1816"/>
              <a:gd name="T20" fmla="*/ 2147483647 w 1816"/>
              <a:gd name="T21" fmla="*/ 2147483647 h 1816"/>
              <a:gd name="T22" fmla="*/ 2147483647 w 1816"/>
              <a:gd name="T23" fmla="*/ 2147483647 h 1816"/>
              <a:gd name="T24" fmla="*/ 0 w 1816"/>
              <a:gd name="T25" fmla="*/ 2147483647 h 1816"/>
              <a:gd name="T26" fmla="*/ 2147483647 w 1816"/>
              <a:gd name="T27" fmla="*/ 2147483647 h 1816"/>
              <a:gd name="T28" fmla="*/ 2147483647 w 1816"/>
              <a:gd name="T29" fmla="*/ 2147483647 h 1816"/>
              <a:gd name="T30" fmla="*/ 2147483647 w 1816"/>
              <a:gd name="T31" fmla="*/ 2147483647 h 1816"/>
              <a:gd name="T32" fmla="*/ 2147483647 w 1816"/>
              <a:gd name="T33" fmla="*/ 2147483647 h 1816"/>
              <a:gd name="T34" fmla="*/ 2147483647 w 1816"/>
              <a:gd name="T35" fmla="*/ 2147483647 h 1816"/>
              <a:gd name="T36" fmla="*/ 2147483647 w 1816"/>
              <a:gd name="T37" fmla="*/ 2147483647 h 1816"/>
              <a:gd name="T38" fmla="*/ 2147483647 w 1816"/>
              <a:gd name="T39" fmla="*/ 2147483647 h 1816"/>
              <a:gd name="T40" fmla="*/ 2147483647 w 1816"/>
              <a:gd name="T41" fmla="*/ 2147483647 h 1816"/>
              <a:gd name="T42" fmla="*/ 2147483647 w 1816"/>
              <a:gd name="T43" fmla="*/ 2147483647 h 1816"/>
              <a:gd name="T44" fmla="*/ 2147483647 w 1816"/>
              <a:gd name="T45" fmla="*/ 2147483647 h 1816"/>
              <a:gd name="T46" fmla="*/ 2147483647 w 1816"/>
              <a:gd name="T47" fmla="*/ 2147483647 h 1816"/>
              <a:gd name="T48" fmla="*/ 2147483647 w 1816"/>
              <a:gd name="T49" fmla="*/ 2147483647 h 1816"/>
              <a:gd name="T50" fmla="*/ 2147483647 w 1816"/>
              <a:gd name="T51" fmla="*/ 2147483647 h 1816"/>
              <a:gd name="T52" fmla="*/ 2147483647 w 1816"/>
              <a:gd name="T53" fmla="*/ 2147483647 h 1816"/>
              <a:gd name="T54" fmla="*/ 2147483647 w 1816"/>
              <a:gd name="T55" fmla="*/ 2147483647 h 1816"/>
              <a:gd name="T56" fmla="*/ 2147483647 w 1816"/>
              <a:gd name="T57" fmla="*/ 2147483647 h 1816"/>
              <a:gd name="T58" fmla="*/ 2147483647 w 1816"/>
              <a:gd name="T59" fmla="*/ 2147483647 h 1816"/>
              <a:gd name="T60" fmla="*/ 2147483647 w 1816"/>
              <a:gd name="T61" fmla="*/ 2147483647 h 1816"/>
              <a:gd name="T62" fmla="*/ 2147483647 w 1816"/>
              <a:gd name="T63" fmla="*/ 2147483647 h 1816"/>
              <a:gd name="T64" fmla="*/ 2147483647 w 1816"/>
              <a:gd name="T65" fmla="*/ 2147483647 h 1816"/>
              <a:gd name="T66" fmla="*/ 2147483647 w 1816"/>
              <a:gd name="T67" fmla="*/ 2147483647 h 1816"/>
              <a:gd name="T68" fmla="*/ 2147483647 w 1816"/>
              <a:gd name="T69" fmla="*/ 2147483647 h 1816"/>
              <a:gd name="T70" fmla="*/ 2147483647 w 1816"/>
              <a:gd name="T71" fmla="*/ 2147483647 h 1816"/>
              <a:gd name="T72" fmla="*/ 2147483647 w 1816"/>
              <a:gd name="T73" fmla="*/ 2147483647 h 1816"/>
              <a:gd name="T74" fmla="*/ 2147483647 w 1816"/>
              <a:gd name="T75" fmla="*/ 2147483647 h 1816"/>
              <a:gd name="T76" fmla="*/ 2147483647 w 1816"/>
              <a:gd name="T77" fmla="*/ 2147483647 h 1816"/>
              <a:gd name="T78" fmla="*/ 2147483647 w 1816"/>
              <a:gd name="T79" fmla="*/ 2147483647 h 1816"/>
              <a:gd name="T80" fmla="*/ 2147483647 w 1816"/>
              <a:gd name="T81" fmla="*/ 2147483647 h 1816"/>
              <a:gd name="T82" fmla="*/ 2147483647 w 1816"/>
              <a:gd name="T83" fmla="*/ 2147483647 h 1816"/>
              <a:gd name="T84" fmla="*/ 2147483647 w 1816"/>
              <a:gd name="T85" fmla="*/ 2147483647 h 1816"/>
              <a:gd name="T86" fmla="*/ 2147483647 w 1816"/>
              <a:gd name="T87" fmla="*/ 2147483647 h 1816"/>
              <a:gd name="T88" fmla="*/ 2147483647 w 1816"/>
              <a:gd name="T89" fmla="*/ 2147483647 h 1816"/>
              <a:gd name="T90" fmla="*/ 2147483647 w 1816"/>
              <a:gd name="T91" fmla="*/ 2147483647 h 1816"/>
              <a:gd name="T92" fmla="*/ 2147483647 w 1816"/>
              <a:gd name="T93" fmla="*/ 2147483647 h 1816"/>
              <a:gd name="T94" fmla="*/ 2147483647 w 1816"/>
              <a:gd name="T95" fmla="*/ 2147483647 h 1816"/>
              <a:gd name="T96" fmla="*/ 2147483647 w 1816"/>
              <a:gd name="T97" fmla="*/ 2147483647 h 1816"/>
              <a:gd name="T98" fmla="*/ 2147483647 w 1816"/>
              <a:gd name="T99" fmla="*/ 2147483647 h 1816"/>
              <a:gd name="T100" fmla="*/ 2147483647 w 1816"/>
              <a:gd name="T101" fmla="*/ 2147483647 h 1816"/>
              <a:gd name="T102" fmla="*/ 2147483647 w 1816"/>
              <a:gd name="T103" fmla="*/ 2147483647 h 181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816"/>
              <a:gd name="T157" fmla="*/ 0 h 1816"/>
              <a:gd name="T158" fmla="*/ 1816 w 1816"/>
              <a:gd name="T159" fmla="*/ 1816 h 181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816" h="1816">
                <a:moveTo>
                  <a:pt x="1816" y="978"/>
                </a:moveTo>
                <a:lnTo>
                  <a:pt x="1816" y="836"/>
                </a:lnTo>
                <a:lnTo>
                  <a:pt x="1710" y="836"/>
                </a:lnTo>
                <a:lnTo>
                  <a:pt x="1706" y="792"/>
                </a:lnTo>
                <a:lnTo>
                  <a:pt x="1698" y="750"/>
                </a:lnTo>
                <a:lnTo>
                  <a:pt x="1688" y="708"/>
                </a:lnTo>
                <a:lnTo>
                  <a:pt x="1678" y="666"/>
                </a:lnTo>
                <a:lnTo>
                  <a:pt x="1774" y="626"/>
                </a:lnTo>
                <a:lnTo>
                  <a:pt x="1718" y="494"/>
                </a:lnTo>
                <a:lnTo>
                  <a:pt x="1622" y="534"/>
                </a:lnTo>
                <a:lnTo>
                  <a:pt x="1602" y="496"/>
                </a:lnTo>
                <a:lnTo>
                  <a:pt x="1578" y="460"/>
                </a:lnTo>
                <a:lnTo>
                  <a:pt x="1552" y="424"/>
                </a:lnTo>
                <a:lnTo>
                  <a:pt x="1526" y="390"/>
                </a:lnTo>
                <a:lnTo>
                  <a:pt x="1600" y="316"/>
                </a:lnTo>
                <a:lnTo>
                  <a:pt x="1498" y="216"/>
                </a:lnTo>
                <a:lnTo>
                  <a:pt x="1426" y="290"/>
                </a:lnTo>
                <a:lnTo>
                  <a:pt x="1392" y="262"/>
                </a:lnTo>
                <a:lnTo>
                  <a:pt x="1356" y="236"/>
                </a:lnTo>
                <a:lnTo>
                  <a:pt x="1318" y="214"/>
                </a:lnTo>
                <a:lnTo>
                  <a:pt x="1280" y="192"/>
                </a:lnTo>
                <a:lnTo>
                  <a:pt x="1320" y="96"/>
                </a:lnTo>
                <a:lnTo>
                  <a:pt x="1188" y="42"/>
                </a:lnTo>
                <a:lnTo>
                  <a:pt x="1150" y="138"/>
                </a:lnTo>
                <a:lnTo>
                  <a:pt x="1108" y="126"/>
                </a:lnTo>
                <a:lnTo>
                  <a:pt x="1066" y="116"/>
                </a:lnTo>
                <a:lnTo>
                  <a:pt x="1022" y="110"/>
                </a:lnTo>
                <a:lnTo>
                  <a:pt x="978" y="104"/>
                </a:lnTo>
                <a:lnTo>
                  <a:pt x="978" y="0"/>
                </a:lnTo>
                <a:lnTo>
                  <a:pt x="836" y="0"/>
                </a:lnTo>
                <a:lnTo>
                  <a:pt x="836" y="104"/>
                </a:lnTo>
                <a:lnTo>
                  <a:pt x="792" y="110"/>
                </a:lnTo>
                <a:lnTo>
                  <a:pt x="750" y="116"/>
                </a:lnTo>
                <a:lnTo>
                  <a:pt x="706" y="126"/>
                </a:lnTo>
                <a:lnTo>
                  <a:pt x="666" y="138"/>
                </a:lnTo>
                <a:lnTo>
                  <a:pt x="626" y="42"/>
                </a:lnTo>
                <a:lnTo>
                  <a:pt x="494" y="96"/>
                </a:lnTo>
                <a:lnTo>
                  <a:pt x="534" y="192"/>
                </a:lnTo>
                <a:lnTo>
                  <a:pt x="496" y="214"/>
                </a:lnTo>
                <a:lnTo>
                  <a:pt x="460" y="236"/>
                </a:lnTo>
                <a:lnTo>
                  <a:pt x="424" y="262"/>
                </a:lnTo>
                <a:lnTo>
                  <a:pt x="390" y="290"/>
                </a:lnTo>
                <a:lnTo>
                  <a:pt x="316" y="216"/>
                </a:lnTo>
                <a:lnTo>
                  <a:pt x="216" y="316"/>
                </a:lnTo>
                <a:lnTo>
                  <a:pt x="288" y="390"/>
                </a:lnTo>
                <a:lnTo>
                  <a:pt x="262" y="424"/>
                </a:lnTo>
                <a:lnTo>
                  <a:pt x="236" y="460"/>
                </a:lnTo>
                <a:lnTo>
                  <a:pt x="214" y="496"/>
                </a:lnTo>
                <a:lnTo>
                  <a:pt x="192" y="534"/>
                </a:lnTo>
                <a:lnTo>
                  <a:pt x="96" y="494"/>
                </a:lnTo>
                <a:lnTo>
                  <a:pt x="42" y="626"/>
                </a:lnTo>
                <a:lnTo>
                  <a:pt x="138" y="666"/>
                </a:lnTo>
                <a:lnTo>
                  <a:pt x="126" y="708"/>
                </a:lnTo>
                <a:lnTo>
                  <a:pt x="116" y="750"/>
                </a:lnTo>
                <a:lnTo>
                  <a:pt x="108" y="792"/>
                </a:lnTo>
                <a:lnTo>
                  <a:pt x="104" y="836"/>
                </a:lnTo>
                <a:lnTo>
                  <a:pt x="0" y="836"/>
                </a:lnTo>
                <a:lnTo>
                  <a:pt x="0" y="978"/>
                </a:lnTo>
                <a:lnTo>
                  <a:pt x="104" y="978"/>
                </a:lnTo>
                <a:lnTo>
                  <a:pt x="108" y="1022"/>
                </a:lnTo>
                <a:lnTo>
                  <a:pt x="116" y="1066"/>
                </a:lnTo>
                <a:lnTo>
                  <a:pt x="126" y="1108"/>
                </a:lnTo>
                <a:lnTo>
                  <a:pt x="138" y="1150"/>
                </a:lnTo>
                <a:lnTo>
                  <a:pt x="42" y="1190"/>
                </a:lnTo>
                <a:lnTo>
                  <a:pt x="96" y="1320"/>
                </a:lnTo>
                <a:lnTo>
                  <a:pt x="192" y="1280"/>
                </a:lnTo>
                <a:lnTo>
                  <a:pt x="214" y="1320"/>
                </a:lnTo>
                <a:lnTo>
                  <a:pt x="236" y="1356"/>
                </a:lnTo>
                <a:lnTo>
                  <a:pt x="262" y="1392"/>
                </a:lnTo>
                <a:lnTo>
                  <a:pt x="288" y="1426"/>
                </a:lnTo>
                <a:lnTo>
                  <a:pt x="216" y="1500"/>
                </a:lnTo>
                <a:lnTo>
                  <a:pt x="316" y="1600"/>
                </a:lnTo>
                <a:lnTo>
                  <a:pt x="390" y="1526"/>
                </a:lnTo>
                <a:lnTo>
                  <a:pt x="424" y="1554"/>
                </a:lnTo>
                <a:lnTo>
                  <a:pt x="460" y="1578"/>
                </a:lnTo>
                <a:lnTo>
                  <a:pt x="496" y="1602"/>
                </a:lnTo>
                <a:lnTo>
                  <a:pt x="534" y="1622"/>
                </a:lnTo>
                <a:lnTo>
                  <a:pt x="494" y="1718"/>
                </a:lnTo>
                <a:lnTo>
                  <a:pt x="626" y="1774"/>
                </a:lnTo>
                <a:lnTo>
                  <a:pt x="666" y="1678"/>
                </a:lnTo>
                <a:lnTo>
                  <a:pt x="706" y="1690"/>
                </a:lnTo>
                <a:lnTo>
                  <a:pt x="750" y="1698"/>
                </a:lnTo>
                <a:lnTo>
                  <a:pt x="792" y="1706"/>
                </a:lnTo>
                <a:lnTo>
                  <a:pt x="836" y="1712"/>
                </a:lnTo>
                <a:lnTo>
                  <a:pt x="836" y="1816"/>
                </a:lnTo>
                <a:lnTo>
                  <a:pt x="978" y="1816"/>
                </a:lnTo>
                <a:lnTo>
                  <a:pt x="978" y="1712"/>
                </a:lnTo>
                <a:lnTo>
                  <a:pt x="1022" y="1706"/>
                </a:lnTo>
                <a:lnTo>
                  <a:pt x="1066" y="1698"/>
                </a:lnTo>
                <a:lnTo>
                  <a:pt x="1108" y="1690"/>
                </a:lnTo>
                <a:lnTo>
                  <a:pt x="1150" y="1678"/>
                </a:lnTo>
                <a:lnTo>
                  <a:pt x="1188" y="1774"/>
                </a:lnTo>
                <a:lnTo>
                  <a:pt x="1320" y="1718"/>
                </a:lnTo>
                <a:lnTo>
                  <a:pt x="1280" y="1622"/>
                </a:lnTo>
                <a:lnTo>
                  <a:pt x="1318" y="1602"/>
                </a:lnTo>
                <a:lnTo>
                  <a:pt x="1356" y="1578"/>
                </a:lnTo>
                <a:lnTo>
                  <a:pt x="1392" y="1554"/>
                </a:lnTo>
                <a:lnTo>
                  <a:pt x="1426" y="1526"/>
                </a:lnTo>
                <a:lnTo>
                  <a:pt x="1498" y="1600"/>
                </a:lnTo>
                <a:lnTo>
                  <a:pt x="1600" y="1500"/>
                </a:lnTo>
                <a:lnTo>
                  <a:pt x="1526" y="1426"/>
                </a:lnTo>
                <a:lnTo>
                  <a:pt x="1552" y="1392"/>
                </a:lnTo>
                <a:lnTo>
                  <a:pt x="1578" y="1356"/>
                </a:lnTo>
                <a:lnTo>
                  <a:pt x="1602" y="1320"/>
                </a:lnTo>
                <a:lnTo>
                  <a:pt x="1622" y="1280"/>
                </a:lnTo>
                <a:lnTo>
                  <a:pt x="1718" y="1320"/>
                </a:lnTo>
                <a:lnTo>
                  <a:pt x="1774" y="1190"/>
                </a:lnTo>
                <a:lnTo>
                  <a:pt x="1678" y="1150"/>
                </a:lnTo>
                <a:lnTo>
                  <a:pt x="1688" y="1108"/>
                </a:lnTo>
                <a:lnTo>
                  <a:pt x="1698" y="1066"/>
                </a:lnTo>
                <a:lnTo>
                  <a:pt x="1706" y="1022"/>
                </a:lnTo>
                <a:lnTo>
                  <a:pt x="1710" y="978"/>
                </a:lnTo>
                <a:lnTo>
                  <a:pt x="1816" y="978"/>
                </a:lnTo>
                <a:close/>
                <a:moveTo>
                  <a:pt x="908" y="1614"/>
                </a:moveTo>
                <a:lnTo>
                  <a:pt x="908" y="1614"/>
                </a:lnTo>
                <a:lnTo>
                  <a:pt x="872" y="1612"/>
                </a:lnTo>
                <a:lnTo>
                  <a:pt x="836" y="1610"/>
                </a:lnTo>
                <a:lnTo>
                  <a:pt x="800" y="1606"/>
                </a:lnTo>
                <a:lnTo>
                  <a:pt x="766" y="1600"/>
                </a:lnTo>
                <a:lnTo>
                  <a:pt x="730" y="1592"/>
                </a:lnTo>
                <a:lnTo>
                  <a:pt x="698" y="1582"/>
                </a:lnTo>
                <a:lnTo>
                  <a:pt x="664" y="1570"/>
                </a:lnTo>
                <a:lnTo>
                  <a:pt x="632" y="1558"/>
                </a:lnTo>
                <a:lnTo>
                  <a:pt x="602" y="1544"/>
                </a:lnTo>
                <a:lnTo>
                  <a:pt x="570" y="1528"/>
                </a:lnTo>
                <a:lnTo>
                  <a:pt x="542" y="1512"/>
                </a:lnTo>
                <a:lnTo>
                  <a:pt x="512" y="1492"/>
                </a:lnTo>
                <a:lnTo>
                  <a:pt x="484" y="1474"/>
                </a:lnTo>
                <a:lnTo>
                  <a:pt x="458" y="1452"/>
                </a:lnTo>
                <a:lnTo>
                  <a:pt x="432" y="1430"/>
                </a:lnTo>
                <a:lnTo>
                  <a:pt x="408" y="1406"/>
                </a:lnTo>
                <a:lnTo>
                  <a:pt x="384" y="1382"/>
                </a:lnTo>
                <a:lnTo>
                  <a:pt x="362" y="1356"/>
                </a:lnTo>
                <a:lnTo>
                  <a:pt x="342" y="1330"/>
                </a:lnTo>
                <a:lnTo>
                  <a:pt x="322" y="1302"/>
                </a:lnTo>
                <a:lnTo>
                  <a:pt x="304" y="1274"/>
                </a:lnTo>
                <a:lnTo>
                  <a:pt x="286" y="1244"/>
                </a:lnTo>
                <a:lnTo>
                  <a:pt x="272" y="1214"/>
                </a:lnTo>
                <a:lnTo>
                  <a:pt x="256" y="1182"/>
                </a:lnTo>
                <a:lnTo>
                  <a:pt x="244" y="1150"/>
                </a:lnTo>
                <a:lnTo>
                  <a:pt x="234" y="1118"/>
                </a:lnTo>
                <a:lnTo>
                  <a:pt x="224" y="1084"/>
                </a:lnTo>
                <a:lnTo>
                  <a:pt x="216" y="1050"/>
                </a:lnTo>
                <a:lnTo>
                  <a:pt x="210" y="1016"/>
                </a:lnTo>
                <a:lnTo>
                  <a:pt x="206" y="980"/>
                </a:lnTo>
                <a:lnTo>
                  <a:pt x="202" y="944"/>
                </a:lnTo>
                <a:lnTo>
                  <a:pt x="202" y="908"/>
                </a:lnTo>
                <a:lnTo>
                  <a:pt x="202" y="872"/>
                </a:lnTo>
                <a:lnTo>
                  <a:pt x="206" y="836"/>
                </a:lnTo>
                <a:lnTo>
                  <a:pt x="210" y="800"/>
                </a:lnTo>
                <a:lnTo>
                  <a:pt x="216" y="766"/>
                </a:lnTo>
                <a:lnTo>
                  <a:pt x="224" y="732"/>
                </a:lnTo>
                <a:lnTo>
                  <a:pt x="234" y="698"/>
                </a:lnTo>
                <a:lnTo>
                  <a:pt x="244" y="664"/>
                </a:lnTo>
                <a:lnTo>
                  <a:pt x="256" y="632"/>
                </a:lnTo>
                <a:lnTo>
                  <a:pt x="272" y="602"/>
                </a:lnTo>
                <a:lnTo>
                  <a:pt x="286" y="572"/>
                </a:lnTo>
                <a:lnTo>
                  <a:pt x="304" y="542"/>
                </a:lnTo>
                <a:lnTo>
                  <a:pt x="322" y="512"/>
                </a:lnTo>
                <a:lnTo>
                  <a:pt x="342" y="486"/>
                </a:lnTo>
                <a:lnTo>
                  <a:pt x="362" y="458"/>
                </a:lnTo>
                <a:lnTo>
                  <a:pt x="384" y="432"/>
                </a:lnTo>
                <a:lnTo>
                  <a:pt x="408" y="408"/>
                </a:lnTo>
                <a:lnTo>
                  <a:pt x="432" y="386"/>
                </a:lnTo>
                <a:lnTo>
                  <a:pt x="458" y="362"/>
                </a:lnTo>
                <a:lnTo>
                  <a:pt x="484" y="342"/>
                </a:lnTo>
                <a:lnTo>
                  <a:pt x="512" y="322"/>
                </a:lnTo>
                <a:lnTo>
                  <a:pt x="542" y="304"/>
                </a:lnTo>
                <a:lnTo>
                  <a:pt x="570" y="286"/>
                </a:lnTo>
                <a:lnTo>
                  <a:pt x="602" y="272"/>
                </a:lnTo>
                <a:lnTo>
                  <a:pt x="632" y="258"/>
                </a:lnTo>
                <a:lnTo>
                  <a:pt x="664" y="244"/>
                </a:lnTo>
                <a:lnTo>
                  <a:pt x="698" y="234"/>
                </a:lnTo>
                <a:lnTo>
                  <a:pt x="730" y="224"/>
                </a:lnTo>
                <a:lnTo>
                  <a:pt x="766" y="216"/>
                </a:lnTo>
                <a:lnTo>
                  <a:pt x="800" y="210"/>
                </a:lnTo>
                <a:lnTo>
                  <a:pt x="836" y="206"/>
                </a:lnTo>
                <a:lnTo>
                  <a:pt x="872" y="202"/>
                </a:lnTo>
                <a:lnTo>
                  <a:pt x="908" y="202"/>
                </a:lnTo>
                <a:lnTo>
                  <a:pt x="944" y="202"/>
                </a:lnTo>
                <a:lnTo>
                  <a:pt x="980" y="206"/>
                </a:lnTo>
                <a:lnTo>
                  <a:pt x="1014" y="210"/>
                </a:lnTo>
                <a:lnTo>
                  <a:pt x="1050" y="216"/>
                </a:lnTo>
                <a:lnTo>
                  <a:pt x="1084" y="224"/>
                </a:lnTo>
                <a:lnTo>
                  <a:pt x="1118" y="234"/>
                </a:lnTo>
                <a:lnTo>
                  <a:pt x="1150" y="244"/>
                </a:lnTo>
                <a:lnTo>
                  <a:pt x="1182" y="258"/>
                </a:lnTo>
                <a:lnTo>
                  <a:pt x="1214" y="272"/>
                </a:lnTo>
                <a:lnTo>
                  <a:pt x="1244" y="286"/>
                </a:lnTo>
                <a:lnTo>
                  <a:pt x="1274" y="304"/>
                </a:lnTo>
                <a:lnTo>
                  <a:pt x="1302" y="322"/>
                </a:lnTo>
                <a:lnTo>
                  <a:pt x="1330" y="342"/>
                </a:lnTo>
                <a:lnTo>
                  <a:pt x="1356" y="362"/>
                </a:lnTo>
                <a:lnTo>
                  <a:pt x="1382" y="386"/>
                </a:lnTo>
                <a:lnTo>
                  <a:pt x="1406" y="408"/>
                </a:lnTo>
                <a:lnTo>
                  <a:pt x="1430" y="432"/>
                </a:lnTo>
                <a:lnTo>
                  <a:pt x="1452" y="458"/>
                </a:lnTo>
                <a:lnTo>
                  <a:pt x="1474" y="486"/>
                </a:lnTo>
                <a:lnTo>
                  <a:pt x="1492" y="512"/>
                </a:lnTo>
                <a:lnTo>
                  <a:pt x="1512" y="542"/>
                </a:lnTo>
                <a:lnTo>
                  <a:pt x="1528" y="572"/>
                </a:lnTo>
                <a:lnTo>
                  <a:pt x="1544" y="602"/>
                </a:lnTo>
                <a:lnTo>
                  <a:pt x="1558" y="632"/>
                </a:lnTo>
                <a:lnTo>
                  <a:pt x="1570" y="664"/>
                </a:lnTo>
                <a:lnTo>
                  <a:pt x="1582" y="698"/>
                </a:lnTo>
                <a:lnTo>
                  <a:pt x="1592" y="732"/>
                </a:lnTo>
                <a:lnTo>
                  <a:pt x="1598" y="766"/>
                </a:lnTo>
                <a:lnTo>
                  <a:pt x="1606" y="800"/>
                </a:lnTo>
                <a:lnTo>
                  <a:pt x="1610" y="836"/>
                </a:lnTo>
                <a:lnTo>
                  <a:pt x="1612" y="872"/>
                </a:lnTo>
                <a:lnTo>
                  <a:pt x="1614" y="908"/>
                </a:lnTo>
                <a:lnTo>
                  <a:pt x="1612" y="944"/>
                </a:lnTo>
                <a:lnTo>
                  <a:pt x="1610" y="980"/>
                </a:lnTo>
                <a:lnTo>
                  <a:pt x="1606" y="1016"/>
                </a:lnTo>
                <a:lnTo>
                  <a:pt x="1598" y="1050"/>
                </a:lnTo>
                <a:lnTo>
                  <a:pt x="1592" y="1084"/>
                </a:lnTo>
                <a:lnTo>
                  <a:pt x="1582" y="1118"/>
                </a:lnTo>
                <a:lnTo>
                  <a:pt x="1570" y="1150"/>
                </a:lnTo>
                <a:lnTo>
                  <a:pt x="1558" y="1182"/>
                </a:lnTo>
                <a:lnTo>
                  <a:pt x="1544" y="1214"/>
                </a:lnTo>
                <a:lnTo>
                  <a:pt x="1528" y="1244"/>
                </a:lnTo>
                <a:lnTo>
                  <a:pt x="1512" y="1274"/>
                </a:lnTo>
                <a:lnTo>
                  <a:pt x="1492" y="1302"/>
                </a:lnTo>
                <a:lnTo>
                  <a:pt x="1474" y="1330"/>
                </a:lnTo>
                <a:lnTo>
                  <a:pt x="1452" y="1356"/>
                </a:lnTo>
                <a:lnTo>
                  <a:pt x="1430" y="1382"/>
                </a:lnTo>
                <a:lnTo>
                  <a:pt x="1406" y="1406"/>
                </a:lnTo>
                <a:lnTo>
                  <a:pt x="1382" y="1430"/>
                </a:lnTo>
                <a:lnTo>
                  <a:pt x="1356" y="1452"/>
                </a:lnTo>
                <a:lnTo>
                  <a:pt x="1330" y="1474"/>
                </a:lnTo>
                <a:lnTo>
                  <a:pt x="1302" y="1492"/>
                </a:lnTo>
                <a:lnTo>
                  <a:pt x="1274" y="1512"/>
                </a:lnTo>
                <a:lnTo>
                  <a:pt x="1244" y="1528"/>
                </a:lnTo>
                <a:lnTo>
                  <a:pt x="1214" y="1544"/>
                </a:lnTo>
                <a:lnTo>
                  <a:pt x="1182" y="1558"/>
                </a:lnTo>
                <a:lnTo>
                  <a:pt x="1150" y="1570"/>
                </a:lnTo>
                <a:lnTo>
                  <a:pt x="1118" y="1582"/>
                </a:lnTo>
                <a:lnTo>
                  <a:pt x="1084" y="1592"/>
                </a:lnTo>
                <a:lnTo>
                  <a:pt x="1050" y="1600"/>
                </a:lnTo>
                <a:lnTo>
                  <a:pt x="1014" y="1606"/>
                </a:lnTo>
                <a:lnTo>
                  <a:pt x="980" y="1610"/>
                </a:lnTo>
                <a:lnTo>
                  <a:pt x="944" y="1612"/>
                </a:lnTo>
                <a:lnTo>
                  <a:pt x="908" y="1614"/>
                </a:lnTo>
                <a:close/>
              </a:path>
            </a:pathLst>
          </a:custGeom>
          <a:solidFill>
            <a:schemeClr val="bg1">
              <a:alpha val="32000"/>
            </a:schemeClr>
          </a:solidFill>
          <a:ln w="25400" cmpd="sng">
            <a:noFill/>
            <a:miter lim="800000"/>
            <a:headEnd/>
            <a:tailEnd/>
          </a:ln>
          <a:extLst/>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Freeform 675"/>
          <p:cNvSpPr>
            <a:spLocks noEditPoints="1"/>
          </p:cNvSpPr>
          <p:nvPr/>
        </p:nvSpPr>
        <p:spPr bwMode="auto">
          <a:xfrm rot="21275257">
            <a:off x="3619248" y="2358337"/>
            <a:ext cx="2619282" cy="2619282"/>
          </a:xfrm>
          <a:custGeom>
            <a:avLst/>
            <a:gdLst>
              <a:gd name="T0" fmla="*/ 2147483647 w 2622"/>
              <a:gd name="T1" fmla="*/ 2147483647 h 2622"/>
              <a:gd name="T2" fmla="*/ 2147483647 w 2622"/>
              <a:gd name="T3" fmla="*/ 2147483647 h 2622"/>
              <a:gd name="T4" fmla="*/ 2147483647 w 2622"/>
              <a:gd name="T5" fmla="*/ 2147483647 h 2622"/>
              <a:gd name="T6" fmla="*/ 2147483647 w 2622"/>
              <a:gd name="T7" fmla="*/ 2147483647 h 2622"/>
              <a:gd name="T8" fmla="*/ 2147483647 w 2622"/>
              <a:gd name="T9" fmla="*/ 2147483647 h 2622"/>
              <a:gd name="T10" fmla="*/ 2147483647 w 2622"/>
              <a:gd name="T11" fmla="*/ 2147483647 h 2622"/>
              <a:gd name="T12" fmla="*/ 2147483647 w 2622"/>
              <a:gd name="T13" fmla="*/ 2147483647 h 2622"/>
              <a:gd name="T14" fmla="*/ 2147483647 w 2622"/>
              <a:gd name="T15" fmla="*/ 2147483647 h 2622"/>
              <a:gd name="T16" fmla="*/ 2147483647 w 2622"/>
              <a:gd name="T17" fmla="*/ 2147483647 h 2622"/>
              <a:gd name="T18" fmla="*/ 2147483647 w 2622"/>
              <a:gd name="T19" fmla="*/ 2147483647 h 2622"/>
              <a:gd name="T20" fmla="*/ 2147483647 w 2622"/>
              <a:gd name="T21" fmla="*/ 2147483647 h 2622"/>
              <a:gd name="T22" fmla="*/ 2147483647 w 2622"/>
              <a:gd name="T23" fmla="*/ 2147483647 h 2622"/>
              <a:gd name="T24" fmla="*/ 2147483647 w 2622"/>
              <a:gd name="T25" fmla="*/ 2147483647 h 2622"/>
              <a:gd name="T26" fmla="*/ 2147483647 w 2622"/>
              <a:gd name="T27" fmla="*/ 2147483647 h 2622"/>
              <a:gd name="T28" fmla="*/ 2147483647 w 2622"/>
              <a:gd name="T29" fmla="*/ 2147483647 h 2622"/>
              <a:gd name="T30" fmla="*/ 2147483647 w 2622"/>
              <a:gd name="T31" fmla="*/ 2147483647 h 2622"/>
              <a:gd name="T32" fmla="*/ 2147483647 w 2622"/>
              <a:gd name="T33" fmla="*/ 2147483647 h 2622"/>
              <a:gd name="T34" fmla="*/ 2147483647 w 2622"/>
              <a:gd name="T35" fmla="*/ 2147483647 h 2622"/>
              <a:gd name="T36" fmla="*/ 2147483647 w 2622"/>
              <a:gd name="T37" fmla="*/ 2147483647 h 2622"/>
              <a:gd name="T38" fmla="*/ 2147483647 w 2622"/>
              <a:gd name="T39" fmla="*/ 2147483647 h 2622"/>
              <a:gd name="T40" fmla="*/ 2147483647 w 2622"/>
              <a:gd name="T41" fmla="*/ 2147483647 h 2622"/>
              <a:gd name="T42" fmla="*/ 2147483647 w 2622"/>
              <a:gd name="T43" fmla="*/ 2147483647 h 2622"/>
              <a:gd name="T44" fmla="*/ 2147483647 w 2622"/>
              <a:gd name="T45" fmla="*/ 2147483647 h 2622"/>
              <a:gd name="T46" fmla="*/ 2147483647 w 2622"/>
              <a:gd name="T47" fmla="*/ 2147483647 h 2622"/>
              <a:gd name="T48" fmla="*/ 2147483647 w 2622"/>
              <a:gd name="T49" fmla="*/ 2147483647 h 2622"/>
              <a:gd name="T50" fmla="*/ 2147483647 w 2622"/>
              <a:gd name="T51" fmla="*/ 2147483647 h 2622"/>
              <a:gd name="T52" fmla="*/ 2147483647 w 2622"/>
              <a:gd name="T53" fmla="*/ 2147483647 h 2622"/>
              <a:gd name="T54" fmla="*/ 2147483647 w 2622"/>
              <a:gd name="T55" fmla="*/ 2147483647 h 2622"/>
              <a:gd name="T56" fmla="*/ 2147483647 w 2622"/>
              <a:gd name="T57" fmla="*/ 2147483647 h 2622"/>
              <a:gd name="T58" fmla="*/ 2147483647 w 2622"/>
              <a:gd name="T59" fmla="*/ 2147483647 h 2622"/>
              <a:gd name="T60" fmla="*/ 2147483647 w 2622"/>
              <a:gd name="T61" fmla="*/ 2147483647 h 2622"/>
              <a:gd name="T62" fmla="*/ 2147483647 w 2622"/>
              <a:gd name="T63" fmla="*/ 2147483647 h 2622"/>
              <a:gd name="T64" fmla="*/ 2147483647 w 2622"/>
              <a:gd name="T65" fmla="*/ 2147483647 h 2622"/>
              <a:gd name="T66" fmla="*/ 2147483647 w 2622"/>
              <a:gd name="T67" fmla="*/ 2147483647 h 2622"/>
              <a:gd name="T68" fmla="*/ 2147483647 w 2622"/>
              <a:gd name="T69" fmla="*/ 2147483647 h 2622"/>
              <a:gd name="T70" fmla="*/ 2147483647 w 2622"/>
              <a:gd name="T71" fmla="*/ 2147483647 h 2622"/>
              <a:gd name="T72" fmla="*/ 2147483647 w 2622"/>
              <a:gd name="T73" fmla="*/ 2147483647 h 2622"/>
              <a:gd name="T74" fmla="*/ 2147483647 w 2622"/>
              <a:gd name="T75" fmla="*/ 2147483647 h 2622"/>
              <a:gd name="T76" fmla="*/ 2147483647 w 2622"/>
              <a:gd name="T77" fmla="*/ 2147483647 h 2622"/>
              <a:gd name="T78" fmla="*/ 2147483647 w 2622"/>
              <a:gd name="T79" fmla="*/ 2147483647 h 2622"/>
              <a:gd name="T80" fmla="*/ 2147483647 w 2622"/>
              <a:gd name="T81" fmla="*/ 2147483647 h 2622"/>
              <a:gd name="T82" fmla="*/ 2147483647 w 2622"/>
              <a:gd name="T83" fmla="*/ 2147483647 h 2622"/>
              <a:gd name="T84" fmla="*/ 2147483647 w 2622"/>
              <a:gd name="T85" fmla="*/ 2147483647 h 2622"/>
              <a:gd name="T86" fmla="*/ 2147483647 w 2622"/>
              <a:gd name="T87" fmla="*/ 2147483647 h 2622"/>
              <a:gd name="T88" fmla="*/ 2147483647 w 2622"/>
              <a:gd name="T89" fmla="*/ 2147483647 h 2622"/>
              <a:gd name="T90" fmla="*/ 2147483647 w 2622"/>
              <a:gd name="T91" fmla="*/ 2147483647 h 2622"/>
              <a:gd name="T92" fmla="*/ 2147483647 w 2622"/>
              <a:gd name="T93" fmla="*/ 2147483647 h 2622"/>
              <a:gd name="T94" fmla="*/ 2147483647 w 2622"/>
              <a:gd name="T95" fmla="*/ 2147483647 h 2622"/>
              <a:gd name="T96" fmla="*/ 2147483647 w 2622"/>
              <a:gd name="T97" fmla="*/ 2147483647 h 2622"/>
              <a:gd name="T98" fmla="*/ 2147483647 w 2622"/>
              <a:gd name="T99" fmla="*/ 2147483647 h 2622"/>
              <a:gd name="T100" fmla="*/ 2147483647 w 2622"/>
              <a:gd name="T101" fmla="*/ 2147483647 h 2622"/>
              <a:gd name="T102" fmla="*/ 2147483647 w 2622"/>
              <a:gd name="T103" fmla="*/ 2147483647 h 2622"/>
              <a:gd name="T104" fmla="*/ 2147483647 w 2622"/>
              <a:gd name="T105" fmla="*/ 2147483647 h 2622"/>
              <a:gd name="T106" fmla="*/ 2147483647 w 2622"/>
              <a:gd name="T107" fmla="*/ 2147483647 h 262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622"/>
              <a:gd name="T163" fmla="*/ 0 h 2622"/>
              <a:gd name="T164" fmla="*/ 2622 w 2622"/>
              <a:gd name="T165" fmla="*/ 2622 h 2622"/>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622" h="2622">
                <a:moveTo>
                  <a:pt x="2622" y="1382"/>
                </a:moveTo>
                <a:lnTo>
                  <a:pt x="2622" y="1240"/>
                </a:lnTo>
                <a:lnTo>
                  <a:pt x="2520" y="1240"/>
                </a:lnTo>
                <a:lnTo>
                  <a:pt x="2516" y="1196"/>
                </a:lnTo>
                <a:lnTo>
                  <a:pt x="2512" y="1152"/>
                </a:lnTo>
                <a:lnTo>
                  <a:pt x="2506" y="1110"/>
                </a:lnTo>
                <a:lnTo>
                  <a:pt x="2498" y="1068"/>
                </a:lnTo>
                <a:lnTo>
                  <a:pt x="2596" y="1040"/>
                </a:lnTo>
                <a:lnTo>
                  <a:pt x="2560" y="904"/>
                </a:lnTo>
                <a:lnTo>
                  <a:pt x="2460" y="930"/>
                </a:lnTo>
                <a:lnTo>
                  <a:pt x="2446" y="888"/>
                </a:lnTo>
                <a:lnTo>
                  <a:pt x="2430" y="848"/>
                </a:lnTo>
                <a:lnTo>
                  <a:pt x="2412" y="808"/>
                </a:lnTo>
                <a:lnTo>
                  <a:pt x="2394" y="768"/>
                </a:lnTo>
                <a:lnTo>
                  <a:pt x="2482" y="718"/>
                </a:lnTo>
                <a:lnTo>
                  <a:pt x="2412" y="594"/>
                </a:lnTo>
                <a:lnTo>
                  <a:pt x="2322" y="646"/>
                </a:lnTo>
                <a:lnTo>
                  <a:pt x="2298" y="610"/>
                </a:lnTo>
                <a:lnTo>
                  <a:pt x="2272" y="574"/>
                </a:lnTo>
                <a:lnTo>
                  <a:pt x="2244" y="540"/>
                </a:lnTo>
                <a:lnTo>
                  <a:pt x="2216" y="508"/>
                </a:lnTo>
                <a:lnTo>
                  <a:pt x="2290" y="434"/>
                </a:lnTo>
                <a:lnTo>
                  <a:pt x="2188" y="334"/>
                </a:lnTo>
                <a:lnTo>
                  <a:pt x="2116" y="406"/>
                </a:lnTo>
                <a:lnTo>
                  <a:pt x="2082" y="378"/>
                </a:lnTo>
                <a:lnTo>
                  <a:pt x="2048" y="352"/>
                </a:lnTo>
                <a:lnTo>
                  <a:pt x="2014" y="326"/>
                </a:lnTo>
                <a:lnTo>
                  <a:pt x="1978" y="300"/>
                </a:lnTo>
                <a:lnTo>
                  <a:pt x="2028" y="212"/>
                </a:lnTo>
                <a:lnTo>
                  <a:pt x="1906" y="140"/>
                </a:lnTo>
                <a:lnTo>
                  <a:pt x="1854" y="230"/>
                </a:lnTo>
                <a:lnTo>
                  <a:pt x="1816" y="210"/>
                </a:lnTo>
                <a:lnTo>
                  <a:pt x="1776" y="194"/>
                </a:lnTo>
                <a:lnTo>
                  <a:pt x="1734" y="178"/>
                </a:lnTo>
                <a:lnTo>
                  <a:pt x="1694" y="162"/>
                </a:lnTo>
                <a:lnTo>
                  <a:pt x="1720" y="64"/>
                </a:lnTo>
                <a:lnTo>
                  <a:pt x="1582" y="26"/>
                </a:lnTo>
                <a:lnTo>
                  <a:pt x="1556" y="126"/>
                </a:lnTo>
                <a:lnTo>
                  <a:pt x="1514" y="118"/>
                </a:lnTo>
                <a:lnTo>
                  <a:pt x="1470" y="112"/>
                </a:lnTo>
                <a:lnTo>
                  <a:pt x="1426" y="106"/>
                </a:lnTo>
                <a:lnTo>
                  <a:pt x="1382" y="104"/>
                </a:lnTo>
                <a:lnTo>
                  <a:pt x="1382" y="0"/>
                </a:lnTo>
                <a:lnTo>
                  <a:pt x="1240" y="0"/>
                </a:lnTo>
                <a:lnTo>
                  <a:pt x="1240" y="104"/>
                </a:lnTo>
                <a:lnTo>
                  <a:pt x="1196" y="106"/>
                </a:lnTo>
                <a:lnTo>
                  <a:pt x="1154" y="112"/>
                </a:lnTo>
                <a:lnTo>
                  <a:pt x="1110" y="118"/>
                </a:lnTo>
                <a:lnTo>
                  <a:pt x="1068" y="126"/>
                </a:lnTo>
                <a:lnTo>
                  <a:pt x="1042" y="26"/>
                </a:lnTo>
                <a:lnTo>
                  <a:pt x="904" y="64"/>
                </a:lnTo>
                <a:lnTo>
                  <a:pt x="930" y="162"/>
                </a:lnTo>
                <a:lnTo>
                  <a:pt x="890" y="178"/>
                </a:lnTo>
                <a:lnTo>
                  <a:pt x="848" y="194"/>
                </a:lnTo>
                <a:lnTo>
                  <a:pt x="808" y="210"/>
                </a:lnTo>
                <a:lnTo>
                  <a:pt x="770" y="230"/>
                </a:lnTo>
                <a:lnTo>
                  <a:pt x="718" y="140"/>
                </a:lnTo>
                <a:lnTo>
                  <a:pt x="594" y="212"/>
                </a:lnTo>
                <a:lnTo>
                  <a:pt x="646" y="300"/>
                </a:lnTo>
                <a:lnTo>
                  <a:pt x="610" y="326"/>
                </a:lnTo>
                <a:lnTo>
                  <a:pt x="576" y="352"/>
                </a:lnTo>
                <a:lnTo>
                  <a:pt x="542" y="378"/>
                </a:lnTo>
                <a:lnTo>
                  <a:pt x="508" y="406"/>
                </a:lnTo>
                <a:lnTo>
                  <a:pt x="436" y="334"/>
                </a:lnTo>
                <a:lnTo>
                  <a:pt x="334" y="434"/>
                </a:lnTo>
                <a:lnTo>
                  <a:pt x="408" y="508"/>
                </a:lnTo>
                <a:lnTo>
                  <a:pt x="378" y="540"/>
                </a:lnTo>
                <a:lnTo>
                  <a:pt x="352" y="574"/>
                </a:lnTo>
                <a:lnTo>
                  <a:pt x="326" y="610"/>
                </a:lnTo>
                <a:lnTo>
                  <a:pt x="302" y="646"/>
                </a:lnTo>
                <a:lnTo>
                  <a:pt x="212" y="594"/>
                </a:lnTo>
                <a:lnTo>
                  <a:pt x="140" y="718"/>
                </a:lnTo>
                <a:lnTo>
                  <a:pt x="230" y="768"/>
                </a:lnTo>
                <a:lnTo>
                  <a:pt x="212" y="808"/>
                </a:lnTo>
                <a:lnTo>
                  <a:pt x="194" y="848"/>
                </a:lnTo>
                <a:lnTo>
                  <a:pt x="178" y="888"/>
                </a:lnTo>
                <a:lnTo>
                  <a:pt x="164" y="930"/>
                </a:lnTo>
                <a:lnTo>
                  <a:pt x="64" y="904"/>
                </a:lnTo>
                <a:lnTo>
                  <a:pt x="26" y="1040"/>
                </a:lnTo>
                <a:lnTo>
                  <a:pt x="126" y="1068"/>
                </a:lnTo>
                <a:lnTo>
                  <a:pt x="118" y="1110"/>
                </a:lnTo>
                <a:lnTo>
                  <a:pt x="112" y="1152"/>
                </a:lnTo>
                <a:lnTo>
                  <a:pt x="108" y="1196"/>
                </a:lnTo>
                <a:lnTo>
                  <a:pt x="104" y="1240"/>
                </a:lnTo>
                <a:lnTo>
                  <a:pt x="0" y="1240"/>
                </a:lnTo>
                <a:lnTo>
                  <a:pt x="0" y="1382"/>
                </a:lnTo>
                <a:lnTo>
                  <a:pt x="104" y="1382"/>
                </a:lnTo>
                <a:lnTo>
                  <a:pt x="108" y="1426"/>
                </a:lnTo>
                <a:lnTo>
                  <a:pt x="112" y="1470"/>
                </a:lnTo>
                <a:lnTo>
                  <a:pt x="118" y="1512"/>
                </a:lnTo>
                <a:lnTo>
                  <a:pt x="126" y="1556"/>
                </a:lnTo>
                <a:lnTo>
                  <a:pt x="26" y="1582"/>
                </a:lnTo>
                <a:lnTo>
                  <a:pt x="64" y="1720"/>
                </a:lnTo>
                <a:lnTo>
                  <a:pt x="164" y="1692"/>
                </a:lnTo>
                <a:lnTo>
                  <a:pt x="178" y="1734"/>
                </a:lnTo>
                <a:lnTo>
                  <a:pt x="194" y="1774"/>
                </a:lnTo>
                <a:lnTo>
                  <a:pt x="212" y="1814"/>
                </a:lnTo>
                <a:lnTo>
                  <a:pt x="230" y="1854"/>
                </a:lnTo>
                <a:lnTo>
                  <a:pt x="140" y="1906"/>
                </a:lnTo>
                <a:lnTo>
                  <a:pt x="212" y="2028"/>
                </a:lnTo>
                <a:lnTo>
                  <a:pt x="302" y="1978"/>
                </a:lnTo>
                <a:lnTo>
                  <a:pt x="326" y="2014"/>
                </a:lnTo>
                <a:lnTo>
                  <a:pt x="352" y="2048"/>
                </a:lnTo>
                <a:lnTo>
                  <a:pt x="378" y="2082"/>
                </a:lnTo>
                <a:lnTo>
                  <a:pt x="408" y="2116"/>
                </a:lnTo>
                <a:lnTo>
                  <a:pt x="334" y="2188"/>
                </a:lnTo>
                <a:lnTo>
                  <a:pt x="436" y="2288"/>
                </a:lnTo>
                <a:lnTo>
                  <a:pt x="508" y="2216"/>
                </a:lnTo>
                <a:lnTo>
                  <a:pt x="542" y="2244"/>
                </a:lnTo>
                <a:lnTo>
                  <a:pt x="576" y="2272"/>
                </a:lnTo>
                <a:lnTo>
                  <a:pt x="610" y="2298"/>
                </a:lnTo>
                <a:lnTo>
                  <a:pt x="646" y="2322"/>
                </a:lnTo>
                <a:lnTo>
                  <a:pt x="594" y="2412"/>
                </a:lnTo>
                <a:lnTo>
                  <a:pt x="718" y="2482"/>
                </a:lnTo>
                <a:lnTo>
                  <a:pt x="770" y="2394"/>
                </a:lnTo>
                <a:lnTo>
                  <a:pt x="808" y="2412"/>
                </a:lnTo>
                <a:lnTo>
                  <a:pt x="848" y="2430"/>
                </a:lnTo>
                <a:lnTo>
                  <a:pt x="890" y="2446"/>
                </a:lnTo>
                <a:lnTo>
                  <a:pt x="930" y="2460"/>
                </a:lnTo>
                <a:lnTo>
                  <a:pt x="904" y="2560"/>
                </a:lnTo>
                <a:lnTo>
                  <a:pt x="1042" y="2596"/>
                </a:lnTo>
                <a:lnTo>
                  <a:pt x="1068" y="2498"/>
                </a:lnTo>
                <a:lnTo>
                  <a:pt x="1110" y="2504"/>
                </a:lnTo>
                <a:lnTo>
                  <a:pt x="1154" y="2512"/>
                </a:lnTo>
                <a:lnTo>
                  <a:pt x="1196" y="2516"/>
                </a:lnTo>
                <a:lnTo>
                  <a:pt x="1240" y="2520"/>
                </a:lnTo>
                <a:lnTo>
                  <a:pt x="1240" y="2622"/>
                </a:lnTo>
                <a:lnTo>
                  <a:pt x="1382" y="2622"/>
                </a:lnTo>
                <a:lnTo>
                  <a:pt x="1382" y="2520"/>
                </a:lnTo>
                <a:lnTo>
                  <a:pt x="1426" y="2516"/>
                </a:lnTo>
                <a:lnTo>
                  <a:pt x="1470" y="2512"/>
                </a:lnTo>
                <a:lnTo>
                  <a:pt x="1514" y="2504"/>
                </a:lnTo>
                <a:lnTo>
                  <a:pt x="1556" y="2498"/>
                </a:lnTo>
                <a:lnTo>
                  <a:pt x="1582" y="2596"/>
                </a:lnTo>
                <a:lnTo>
                  <a:pt x="1720" y="2560"/>
                </a:lnTo>
                <a:lnTo>
                  <a:pt x="1694" y="2460"/>
                </a:lnTo>
                <a:lnTo>
                  <a:pt x="1734" y="2446"/>
                </a:lnTo>
                <a:lnTo>
                  <a:pt x="1776" y="2430"/>
                </a:lnTo>
                <a:lnTo>
                  <a:pt x="1816" y="2412"/>
                </a:lnTo>
                <a:lnTo>
                  <a:pt x="1854" y="2394"/>
                </a:lnTo>
                <a:lnTo>
                  <a:pt x="1906" y="2482"/>
                </a:lnTo>
                <a:lnTo>
                  <a:pt x="2028" y="2412"/>
                </a:lnTo>
                <a:lnTo>
                  <a:pt x="1978" y="2322"/>
                </a:lnTo>
                <a:lnTo>
                  <a:pt x="2014" y="2298"/>
                </a:lnTo>
                <a:lnTo>
                  <a:pt x="2048" y="2272"/>
                </a:lnTo>
                <a:lnTo>
                  <a:pt x="2082" y="2244"/>
                </a:lnTo>
                <a:lnTo>
                  <a:pt x="2116" y="2216"/>
                </a:lnTo>
                <a:lnTo>
                  <a:pt x="2188" y="2288"/>
                </a:lnTo>
                <a:lnTo>
                  <a:pt x="2290" y="2188"/>
                </a:lnTo>
                <a:lnTo>
                  <a:pt x="2216" y="2116"/>
                </a:lnTo>
                <a:lnTo>
                  <a:pt x="2244" y="2082"/>
                </a:lnTo>
                <a:lnTo>
                  <a:pt x="2272" y="2048"/>
                </a:lnTo>
                <a:lnTo>
                  <a:pt x="2298" y="2014"/>
                </a:lnTo>
                <a:lnTo>
                  <a:pt x="2322" y="1978"/>
                </a:lnTo>
                <a:lnTo>
                  <a:pt x="2412" y="2028"/>
                </a:lnTo>
                <a:lnTo>
                  <a:pt x="2482" y="1906"/>
                </a:lnTo>
                <a:lnTo>
                  <a:pt x="2394" y="1854"/>
                </a:lnTo>
                <a:lnTo>
                  <a:pt x="2412" y="1814"/>
                </a:lnTo>
                <a:lnTo>
                  <a:pt x="2430" y="1774"/>
                </a:lnTo>
                <a:lnTo>
                  <a:pt x="2446" y="1734"/>
                </a:lnTo>
                <a:lnTo>
                  <a:pt x="2460" y="1692"/>
                </a:lnTo>
                <a:lnTo>
                  <a:pt x="2560" y="1720"/>
                </a:lnTo>
                <a:lnTo>
                  <a:pt x="2596" y="1582"/>
                </a:lnTo>
                <a:lnTo>
                  <a:pt x="2498" y="1556"/>
                </a:lnTo>
                <a:lnTo>
                  <a:pt x="2506" y="1512"/>
                </a:lnTo>
                <a:lnTo>
                  <a:pt x="2512" y="1470"/>
                </a:lnTo>
                <a:lnTo>
                  <a:pt x="2516" y="1426"/>
                </a:lnTo>
                <a:lnTo>
                  <a:pt x="2520" y="1382"/>
                </a:lnTo>
                <a:lnTo>
                  <a:pt x="2622" y="1382"/>
                </a:lnTo>
                <a:close/>
                <a:moveTo>
                  <a:pt x="1312" y="2420"/>
                </a:moveTo>
                <a:lnTo>
                  <a:pt x="1312" y="2420"/>
                </a:lnTo>
                <a:lnTo>
                  <a:pt x="1254" y="2420"/>
                </a:lnTo>
                <a:lnTo>
                  <a:pt x="1198" y="2416"/>
                </a:lnTo>
                <a:lnTo>
                  <a:pt x="1142" y="2408"/>
                </a:lnTo>
                <a:lnTo>
                  <a:pt x="1088" y="2398"/>
                </a:lnTo>
                <a:lnTo>
                  <a:pt x="1034" y="2386"/>
                </a:lnTo>
                <a:lnTo>
                  <a:pt x="982" y="2370"/>
                </a:lnTo>
                <a:lnTo>
                  <a:pt x="930" y="2354"/>
                </a:lnTo>
                <a:lnTo>
                  <a:pt x="880" y="2334"/>
                </a:lnTo>
                <a:lnTo>
                  <a:pt x="830" y="2312"/>
                </a:lnTo>
                <a:lnTo>
                  <a:pt x="782" y="2286"/>
                </a:lnTo>
                <a:lnTo>
                  <a:pt x="736" y="2260"/>
                </a:lnTo>
                <a:lnTo>
                  <a:pt x="692" y="2232"/>
                </a:lnTo>
                <a:lnTo>
                  <a:pt x="648" y="2200"/>
                </a:lnTo>
                <a:lnTo>
                  <a:pt x="606" y="2168"/>
                </a:lnTo>
                <a:lnTo>
                  <a:pt x="566" y="2132"/>
                </a:lnTo>
                <a:lnTo>
                  <a:pt x="528" y="2096"/>
                </a:lnTo>
                <a:lnTo>
                  <a:pt x="490" y="2058"/>
                </a:lnTo>
                <a:lnTo>
                  <a:pt x="456" y="2018"/>
                </a:lnTo>
                <a:lnTo>
                  <a:pt x="422" y="1976"/>
                </a:lnTo>
                <a:lnTo>
                  <a:pt x="392" y="1932"/>
                </a:lnTo>
                <a:lnTo>
                  <a:pt x="362" y="1886"/>
                </a:lnTo>
                <a:lnTo>
                  <a:pt x="336" y="1840"/>
                </a:lnTo>
                <a:lnTo>
                  <a:pt x="312" y="1792"/>
                </a:lnTo>
                <a:lnTo>
                  <a:pt x="290" y="1744"/>
                </a:lnTo>
                <a:lnTo>
                  <a:pt x="270" y="1692"/>
                </a:lnTo>
                <a:lnTo>
                  <a:pt x="252" y="1642"/>
                </a:lnTo>
                <a:lnTo>
                  <a:pt x="238" y="1588"/>
                </a:lnTo>
                <a:lnTo>
                  <a:pt x="224" y="1534"/>
                </a:lnTo>
                <a:lnTo>
                  <a:pt x="216" y="1480"/>
                </a:lnTo>
                <a:lnTo>
                  <a:pt x="208" y="1424"/>
                </a:lnTo>
                <a:lnTo>
                  <a:pt x="204" y="1368"/>
                </a:lnTo>
                <a:lnTo>
                  <a:pt x="202" y="1312"/>
                </a:lnTo>
                <a:lnTo>
                  <a:pt x="204" y="1254"/>
                </a:lnTo>
                <a:lnTo>
                  <a:pt x="208" y="1198"/>
                </a:lnTo>
                <a:lnTo>
                  <a:pt x="216" y="1142"/>
                </a:lnTo>
                <a:lnTo>
                  <a:pt x="224" y="1088"/>
                </a:lnTo>
                <a:lnTo>
                  <a:pt x="238" y="1034"/>
                </a:lnTo>
                <a:lnTo>
                  <a:pt x="252" y="982"/>
                </a:lnTo>
                <a:lnTo>
                  <a:pt x="270" y="930"/>
                </a:lnTo>
                <a:lnTo>
                  <a:pt x="290" y="880"/>
                </a:lnTo>
                <a:lnTo>
                  <a:pt x="312" y="830"/>
                </a:lnTo>
                <a:lnTo>
                  <a:pt x="336" y="782"/>
                </a:lnTo>
                <a:lnTo>
                  <a:pt x="362" y="736"/>
                </a:lnTo>
                <a:lnTo>
                  <a:pt x="392" y="692"/>
                </a:lnTo>
                <a:lnTo>
                  <a:pt x="422" y="648"/>
                </a:lnTo>
                <a:lnTo>
                  <a:pt x="456" y="606"/>
                </a:lnTo>
                <a:lnTo>
                  <a:pt x="490" y="566"/>
                </a:lnTo>
                <a:lnTo>
                  <a:pt x="528" y="526"/>
                </a:lnTo>
                <a:lnTo>
                  <a:pt x="566" y="490"/>
                </a:lnTo>
                <a:lnTo>
                  <a:pt x="606" y="456"/>
                </a:lnTo>
                <a:lnTo>
                  <a:pt x="648" y="422"/>
                </a:lnTo>
                <a:lnTo>
                  <a:pt x="692" y="392"/>
                </a:lnTo>
                <a:lnTo>
                  <a:pt x="736" y="362"/>
                </a:lnTo>
                <a:lnTo>
                  <a:pt x="782" y="336"/>
                </a:lnTo>
                <a:lnTo>
                  <a:pt x="830" y="312"/>
                </a:lnTo>
                <a:lnTo>
                  <a:pt x="880" y="290"/>
                </a:lnTo>
                <a:lnTo>
                  <a:pt x="930" y="270"/>
                </a:lnTo>
                <a:lnTo>
                  <a:pt x="982" y="252"/>
                </a:lnTo>
                <a:lnTo>
                  <a:pt x="1034" y="236"/>
                </a:lnTo>
                <a:lnTo>
                  <a:pt x="1088" y="224"/>
                </a:lnTo>
                <a:lnTo>
                  <a:pt x="1142" y="214"/>
                </a:lnTo>
                <a:lnTo>
                  <a:pt x="1198" y="208"/>
                </a:lnTo>
                <a:lnTo>
                  <a:pt x="1254" y="204"/>
                </a:lnTo>
                <a:lnTo>
                  <a:pt x="1312" y="202"/>
                </a:lnTo>
                <a:lnTo>
                  <a:pt x="1368" y="204"/>
                </a:lnTo>
                <a:lnTo>
                  <a:pt x="1426" y="208"/>
                </a:lnTo>
                <a:lnTo>
                  <a:pt x="1480" y="214"/>
                </a:lnTo>
                <a:lnTo>
                  <a:pt x="1536" y="224"/>
                </a:lnTo>
                <a:lnTo>
                  <a:pt x="1588" y="236"/>
                </a:lnTo>
                <a:lnTo>
                  <a:pt x="1642" y="252"/>
                </a:lnTo>
                <a:lnTo>
                  <a:pt x="1694" y="270"/>
                </a:lnTo>
                <a:lnTo>
                  <a:pt x="1744" y="290"/>
                </a:lnTo>
                <a:lnTo>
                  <a:pt x="1792" y="312"/>
                </a:lnTo>
                <a:lnTo>
                  <a:pt x="1840" y="336"/>
                </a:lnTo>
                <a:lnTo>
                  <a:pt x="1886" y="362"/>
                </a:lnTo>
                <a:lnTo>
                  <a:pt x="1932" y="392"/>
                </a:lnTo>
                <a:lnTo>
                  <a:pt x="1976" y="422"/>
                </a:lnTo>
                <a:lnTo>
                  <a:pt x="2018" y="456"/>
                </a:lnTo>
                <a:lnTo>
                  <a:pt x="2058" y="490"/>
                </a:lnTo>
                <a:lnTo>
                  <a:pt x="2096" y="526"/>
                </a:lnTo>
                <a:lnTo>
                  <a:pt x="2132" y="566"/>
                </a:lnTo>
                <a:lnTo>
                  <a:pt x="2168" y="606"/>
                </a:lnTo>
                <a:lnTo>
                  <a:pt x="2200" y="648"/>
                </a:lnTo>
                <a:lnTo>
                  <a:pt x="2232" y="692"/>
                </a:lnTo>
                <a:lnTo>
                  <a:pt x="2260" y="736"/>
                </a:lnTo>
                <a:lnTo>
                  <a:pt x="2288" y="782"/>
                </a:lnTo>
                <a:lnTo>
                  <a:pt x="2312" y="830"/>
                </a:lnTo>
                <a:lnTo>
                  <a:pt x="2334" y="880"/>
                </a:lnTo>
                <a:lnTo>
                  <a:pt x="2354" y="930"/>
                </a:lnTo>
                <a:lnTo>
                  <a:pt x="2372" y="982"/>
                </a:lnTo>
                <a:lnTo>
                  <a:pt x="2386" y="1034"/>
                </a:lnTo>
                <a:lnTo>
                  <a:pt x="2398" y="1088"/>
                </a:lnTo>
                <a:lnTo>
                  <a:pt x="2408" y="1142"/>
                </a:lnTo>
                <a:lnTo>
                  <a:pt x="2416" y="1198"/>
                </a:lnTo>
                <a:lnTo>
                  <a:pt x="2420" y="1254"/>
                </a:lnTo>
                <a:lnTo>
                  <a:pt x="2422" y="1312"/>
                </a:lnTo>
                <a:lnTo>
                  <a:pt x="2420" y="1368"/>
                </a:lnTo>
                <a:lnTo>
                  <a:pt x="2416" y="1424"/>
                </a:lnTo>
                <a:lnTo>
                  <a:pt x="2408" y="1480"/>
                </a:lnTo>
                <a:lnTo>
                  <a:pt x="2398" y="1534"/>
                </a:lnTo>
                <a:lnTo>
                  <a:pt x="2386" y="1588"/>
                </a:lnTo>
                <a:lnTo>
                  <a:pt x="2372" y="1642"/>
                </a:lnTo>
                <a:lnTo>
                  <a:pt x="2354" y="1692"/>
                </a:lnTo>
                <a:lnTo>
                  <a:pt x="2334" y="1744"/>
                </a:lnTo>
                <a:lnTo>
                  <a:pt x="2312" y="1792"/>
                </a:lnTo>
                <a:lnTo>
                  <a:pt x="2288" y="1840"/>
                </a:lnTo>
                <a:lnTo>
                  <a:pt x="2260" y="1886"/>
                </a:lnTo>
                <a:lnTo>
                  <a:pt x="2232" y="1932"/>
                </a:lnTo>
                <a:lnTo>
                  <a:pt x="2200" y="1976"/>
                </a:lnTo>
                <a:lnTo>
                  <a:pt x="2168" y="2018"/>
                </a:lnTo>
                <a:lnTo>
                  <a:pt x="2132" y="2058"/>
                </a:lnTo>
                <a:lnTo>
                  <a:pt x="2096" y="2096"/>
                </a:lnTo>
                <a:lnTo>
                  <a:pt x="2058" y="2132"/>
                </a:lnTo>
                <a:lnTo>
                  <a:pt x="2018" y="2168"/>
                </a:lnTo>
                <a:lnTo>
                  <a:pt x="1976" y="2200"/>
                </a:lnTo>
                <a:lnTo>
                  <a:pt x="1932" y="2232"/>
                </a:lnTo>
                <a:lnTo>
                  <a:pt x="1886" y="2260"/>
                </a:lnTo>
                <a:lnTo>
                  <a:pt x="1840" y="2286"/>
                </a:lnTo>
                <a:lnTo>
                  <a:pt x="1792" y="2312"/>
                </a:lnTo>
                <a:lnTo>
                  <a:pt x="1744" y="2334"/>
                </a:lnTo>
                <a:lnTo>
                  <a:pt x="1694" y="2354"/>
                </a:lnTo>
                <a:lnTo>
                  <a:pt x="1642" y="2370"/>
                </a:lnTo>
                <a:lnTo>
                  <a:pt x="1588" y="2386"/>
                </a:lnTo>
                <a:lnTo>
                  <a:pt x="1536" y="2398"/>
                </a:lnTo>
                <a:lnTo>
                  <a:pt x="1480" y="2408"/>
                </a:lnTo>
                <a:lnTo>
                  <a:pt x="1426" y="2416"/>
                </a:lnTo>
                <a:lnTo>
                  <a:pt x="1368" y="2420"/>
                </a:lnTo>
                <a:lnTo>
                  <a:pt x="1312" y="2420"/>
                </a:lnTo>
                <a:close/>
              </a:path>
            </a:pathLst>
          </a:custGeom>
          <a:solidFill>
            <a:schemeClr val="bg1">
              <a:alpha val="32000"/>
            </a:schemeClr>
          </a:solidFill>
          <a:ln w="25400" cmpd="sng">
            <a:noFill/>
            <a:miter lim="800000"/>
            <a:headEnd/>
            <a:tailEnd/>
          </a:ln>
          <a:extLst/>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Oval 676"/>
          <p:cNvSpPr>
            <a:spLocks noChangeArrowheads="1"/>
          </p:cNvSpPr>
          <p:nvPr/>
        </p:nvSpPr>
        <p:spPr bwMode="auto">
          <a:xfrm rot="21275257">
            <a:off x="3899366" y="2638454"/>
            <a:ext cx="2059047" cy="2057834"/>
          </a:xfrm>
          <a:prstGeom prst="ellipse">
            <a:avLst/>
          </a:prstGeom>
          <a:solidFill>
            <a:schemeClr val="bg1">
              <a:alpha val="32000"/>
            </a:schemeClr>
          </a:solidFill>
          <a:ln w="25400" cmpd="sng">
            <a:noFill/>
            <a:miter lim="800000"/>
            <a:headEnd/>
            <a:tailEnd/>
          </a:ln>
          <a:extLst/>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ko-KR" altLang="en-US" sz="160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Oval 677"/>
          <p:cNvSpPr>
            <a:spLocks noChangeArrowheads="1"/>
          </p:cNvSpPr>
          <p:nvPr/>
        </p:nvSpPr>
        <p:spPr bwMode="auto">
          <a:xfrm rot="21275257">
            <a:off x="6427700" y="2621477"/>
            <a:ext cx="1376336" cy="1376336"/>
          </a:xfrm>
          <a:prstGeom prst="ellipse">
            <a:avLst/>
          </a:prstGeom>
          <a:solidFill>
            <a:schemeClr val="bg1">
              <a:alpha val="32000"/>
            </a:schemeClr>
          </a:solidFill>
          <a:ln w="25400" cmpd="sng">
            <a:noFill/>
            <a:miter lim="800000"/>
            <a:headEnd/>
            <a:tailEnd/>
          </a:ln>
          <a:extLst/>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ko-KR" altLang="en-US" sz="1600" dirty="0">
              <a:solidFill>
                <a:prstClr val="white"/>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Content Placeholder 2"/>
          <p:cNvSpPr txBox="1">
            <a:spLocks/>
          </p:cNvSpPr>
          <p:nvPr/>
        </p:nvSpPr>
        <p:spPr>
          <a:xfrm>
            <a:off x="3862379" y="3142494"/>
            <a:ext cx="2133019" cy="33430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defRPr/>
            </a:pPr>
            <a:r>
              <a:rPr lang="zh-CN" altLang="en-US" sz="60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对象</a:t>
            </a:r>
            <a:endParaRPr lang="zh-CN" altLang="en-US" sz="60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Content Placeholder 2"/>
          <p:cNvSpPr txBox="1">
            <a:spLocks/>
          </p:cNvSpPr>
          <p:nvPr/>
        </p:nvSpPr>
        <p:spPr>
          <a:xfrm>
            <a:off x="6495950" y="2808192"/>
            <a:ext cx="1239835" cy="33430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defRPr/>
            </a:pPr>
            <a:r>
              <a:rPr lang="zh-CN" altLang="en-US" sz="6000" dirty="0" smtClean="0">
                <a:solidFill>
                  <a:prstClr val="white"/>
                </a:solidFill>
                <a:latin typeface="Arial" panose="020B0604020202020204" pitchFamily="34" charset="0"/>
                <a:ea typeface="微软雅黑" panose="020B0503020204020204" pitchFamily="34" charset="-122"/>
                <a:sym typeface="Arial" panose="020B0604020202020204" pitchFamily="34" charset="0"/>
              </a:rPr>
              <a:t>链</a:t>
            </a:r>
            <a:endParaRPr lang="zh-CN" altLang="en-US" sz="6000"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文本框 28"/>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对象图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30" name="TextBox 13"/>
          <p:cNvSpPr txBox="1"/>
          <p:nvPr/>
        </p:nvSpPr>
        <p:spPr>
          <a:xfrm>
            <a:off x="546611" y="631469"/>
            <a:ext cx="657936"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内容</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299131594"/>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对象图</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Rectangle 42"/>
          <p:cNvSpPr/>
          <p:nvPr/>
        </p:nvSpPr>
        <p:spPr>
          <a:xfrm>
            <a:off x="0" y="1978269"/>
            <a:ext cx="12192000" cy="3771900"/>
          </a:xfrm>
          <a:prstGeom prst="rect">
            <a:avLst/>
          </a:prstGeom>
          <a:solidFill>
            <a:schemeClr val="bg1">
              <a:alpha val="32000"/>
            </a:schemeClr>
          </a:solidFill>
          <a:ln w="25400" cmpd="sng">
            <a:noFill/>
            <a:miter lim="800000"/>
            <a:headEnd/>
            <a:tailEnd/>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en-US" sz="1600" dirty="0">
              <a:solidFill>
                <a:prstClr val="white"/>
              </a:solidFill>
              <a:latin typeface="Arial" panose="020B0604020202020204" pitchFamily="34" charset="0"/>
              <a:ea typeface="微软雅黑" panose="020B0503020204020204" pitchFamily="34" charset="-122"/>
              <a:cs typeface="+mn-ea"/>
            </a:endParaRPr>
          </a:p>
        </p:txBody>
      </p:sp>
      <p:sp>
        <p:nvSpPr>
          <p:cNvPr id="5" name="矩形 4"/>
          <p:cNvSpPr/>
          <p:nvPr/>
        </p:nvSpPr>
        <p:spPr>
          <a:xfrm>
            <a:off x="207629" y="2299719"/>
            <a:ext cx="12027775" cy="2806922"/>
          </a:xfrm>
          <a:prstGeom prst="rect">
            <a:avLst/>
          </a:prstGeom>
          <a:noFill/>
        </p:spPr>
        <p:txBody>
          <a:bodyPr wrap="square" lIns="0" tIns="0" rIns="0" bIns="0" rtlCol="0" anchor="t" anchorCtr="0">
            <a:spAutoFit/>
          </a:bodyPr>
          <a:lstStyle/>
          <a:p>
            <a:pPr marL="285750" indent="-28575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对象名：由于对象是一个类的实例，因此其名称的格式是“对象名：类名”，这两个部分是可选的，但是如果包含类名，则必须加上“：”，另外为了和类名区分，还必须加上下划线。</a:t>
            </a: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285750" indent="-285750" defTabSz="1216817">
              <a:lnSpc>
                <a:spcPct val="120000"/>
              </a:lnSpc>
              <a:spcBef>
                <a:spcPct val="20000"/>
              </a:spcBef>
              <a:buFont typeface="Wingdings" panose="05000000000000000000" pitchFamily="2" charset="2"/>
              <a:buChar char="l"/>
            </a:pPr>
            <a:r>
              <a:rPr lang="zh-CN" altLang="en-US"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属性：由于对象是一个具体的事物，因此所有的属性值都已经确定（常量），因此通常会在属性的后面列出其值。</a:t>
            </a:r>
            <a:r>
              <a:rPr lang="en-US" altLang="zh-CN" sz="24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[3]</a:t>
            </a:r>
          </a:p>
          <a:p>
            <a:pPr marL="285750" indent="-285750" defTabSz="1216817">
              <a:lnSpc>
                <a:spcPct val="120000"/>
              </a:lnSpc>
              <a:spcBef>
                <a:spcPct val="20000"/>
              </a:spcBef>
              <a:buFont typeface="Wingdings" panose="05000000000000000000" pitchFamily="2" charset="2"/>
              <a:buChar char="l"/>
            </a:pPr>
            <a:endParaRPr lang="en-US" altLang="zh-CN" sz="2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TextBox 13"/>
          <p:cNvSpPr txBox="1"/>
          <p:nvPr/>
        </p:nvSpPr>
        <p:spPr>
          <a:xfrm>
            <a:off x="546611" y="631469"/>
            <a:ext cx="1079966" cy="246221"/>
          </a:xfrm>
          <a:prstGeom prst="rect">
            <a:avLst/>
          </a:prstGeom>
          <a:noFill/>
        </p:spPr>
        <p:txBody>
          <a:bodyPr wrap="square" lIns="0" tIns="0" rIns="0" bIns="0" rtlCol="0" anchor="t" anchorCtr="0">
            <a:spAutoFit/>
          </a:bodyPr>
          <a:lstStyle/>
          <a:p>
            <a:pPr defTabSz="1216817">
              <a:spcBef>
                <a:spcPct val="20000"/>
              </a:spcBef>
              <a:defRPr/>
            </a:pPr>
            <a:r>
              <a:rPr lang="zh-CN" altLang="en-US" sz="16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构成元素</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矩形 5"/>
          <p:cNvSpPr/>
          <p:nvPr/>
        </p:nvSpPr>
        <p:spPr>
          <a:xfrm>
            <a:off x="7925349" y="5275347"/>
            <a:ext cx="4288353" cy="362792"/>
          </a:xfrm>
          <a:prstGeom prst="rect">
            <a:avLst/>
          </a:prstGeom>
        </p:spPr>
        <p:txBody>
          <a:bodyPr wrap="none">
            <a:spAutoFit/>
          </a:bodyPr>
          <a:lstStyle/>
          <a:p>
            <a:pPr defTabSz="1216817">
              <a:lnSpc>
                <a:spcPct val="120000"/>
              </a:lnSpc>
              <a:spcBef>
                <a:spcPct val="20000"/>
              </a:spcBef>
            </a:pPr>
            <a:r>
              <a:rPr lang="zh-CN" altLang="en-US" sz="16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注：对象图使用的是与类图相同的符号和关系</a:t>
            </a:r>
            <a:endParaRPr lang="en-US" altLang="zh-CN" sz="16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0" name="文本框 9"/>
          <p:cNvSpPr txBox="1"/>
          <p:nvPr/>
        </p:nvSpPr>
        <p:spPr>
          <a:xfrm>
            <a:off x="5570351" y="5275347"/>
            <a:ext cx="1051297" cy="369332"/>
          </a:xfrm>
          <a:prstGeom prst="rect">
            <a:avLst/>
          </a:prstGeom>
          <a:noFill/>
        </p:spPr>
        <p:txBody>
          <a:bodyPr wrap="square" rtlCol="0">
            <a:spAutoFit/>
          </a:bodyPr>
          <a:lstStyle/>
          <a:p>
            <a:r>
              <a:rPr lang="zh-CN" altLang="en-US" dirty="0" smtClean="0"/>
              <a:t>对象图</a:t>
            </a:r>
            <a:endParaRPr lang="zh-CN" altLang="en-US" dirty="0"/>
          </a:p>
        </p:txBody>
      </p:sp>
      <p:pic>
        <p:nvPicPr>
          <p:cNvPr id="11" name="图片 10"/>
          <p:cNvPicPr>
            <a:picLocks noChangeAspect="1"/>
          </p:cNvPicPr>
          <p:nvPr/>
        </p:nvPicPr>
        <p:blipFill>
          <a:blip r:embed="rId2"/>
          <a:stretch>
            <a:fillRect/>
          </a:stretch>
        </p:blipFill>
        <p:spPr>
          <a:xfrm>
            <a:off x="4808469" y="4388823"/>
            <a:ext cx="2790825" cy="781050"/>
          </a:xfrm>
          <a:prstGeom prst="rect">
            <a:avLst/>
          </a:prstGeom>
        </p:spPr>
      </p:pic>
    </p:spTree>
    <p:extLst>
      <p:ext uri="{BB962C8B-B14F-4D97-AF65-F5344CB8AC3E}">
        <p14:creationId xmlns:p14="http://schemas.microsoft.com/office/powerpoint/2010/main" val="3650469160"/>
      </p:ext>
    </p:ext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par>
    </p:tnLst>
  </p:timing>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507</TotalTime>
  <Words>2217</Words>
  <Application>Microsoft Office PowerPoint</Application>
  <PresentationFormat>自定义</PresentationFormat>
  <Paragraphs>286</Paragraphs>
  <Slides>48</Slides>
  <Notes>0</Notes>
  <HiddenSlides>0</HiddenSlides>
  <MMClips>1</MMClips>
  <ScaleCrop>false</ScaleCrop>
  <HeadingPairs>
    <vt:vector size="4" baseType="variant">
      <vt:variant>
        <vt:lpstr>主题</vt:lpstr>
      </vt:variant>
      <vt:variant>
        <vt:i4>1</vt:i4>
      </vt:variant>
      <vt:variant>
        <vt:lpstr>幻灯片标题</vt:lpstr>
      </vt:variant>
      <vt:variant>
        <vt:i4>48</vt:i4>
      </vt:variant>
    </vt:vector>
  </HeadingPairs>
  <TitlesOfParts>
    <vt:vector size="49" baseType="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陈安侍</cp:lastModifiedBy>
  <cp:revision>50</cp:revision>
  <dcterms:created xsi:type="dcterms:W3CDTF">2015-08-04T09:37:51Z</dcterms:created>
  <dcterms:modified xsi:type="dcterms:W3CDTF">2018-12-09T12:55:21Z</dcterms:modified>
</cp:coreProperties>
</file>

<file path=docProps/thumbnail.jpeg>
</file>